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2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378" r:id="rId2"/>
    <p:sldId id="366" r:id="rId3"/>
    <p:sldId id="322" r:id="rId4"/>
    <p:sldId id="385" r:id="rId5"/>
    <p:sldId id="309" r:id="rId6"/>
    <p:sldId id="310" r:id="rId7"/>
    <p:sldId id="374" r:id="rId8"/>
    <p:sldId id="313" r:id="rId9"/>
    <p:sldId id="325" r:id="rId10"/>
    <p:sldId id="326" r:id="rId11"/>
    <p:sldId id="370" r:id="rId12"/>
    <p:sldId id="263" r:id="rId13"/>
    <p:sldId id="379" r:id="rId14"/>
    <p:sldId id="373" r:id="rId15"/>
    <p:sldId id="258" r:id="rId16"/>
    <p:sldId id="351" r:id="rId17"/>
    <p:sldId id="329" r:id="rId18"/>
    <p:sldId id="261" r:id="rId19"/>
    <p:sldId id="352" r:id="rId20"/>
    <p:sldId id="377" r:id="rId21"/>
    <p:sldId id="264" r:id="rId22"/>
    <p:sldId id="363" r:id="rId23"/>
    <p:sldId id="333" r:id="rId24"/>
    <p:sldId id="335" r:id="rId25"/>
    <p:sldId id="364" r:id="rId26"/>
    <p:sldId id="269" r:id="rId27"/>
    <p:sldId id="266" r:id="rId28"/>
    <p:sldId id="268" r:id="rId29"/>
    <p:sldId id="365" r:id="rId30"/>
    <p:sldId id="338" r:id="rId31"/>
    <p:sldId id="371" r:id="rId32"/>
    <p:sldId id="353" r:id="rId33"/>
    <p:sldId id="344" r:id="rId34"/>
    <p:sldId id="380" r:id="rId35"/>
    <p:sldId id="381" r:id="rId36"/>
    <p:sldId id="274" r:id="rId37"/>
    <p:sldId id="355" r:id="rId38"/>
    <p:sldId id="273" r:id="rId39"/>
    <p:sldId id="275" r:id="rId40"/>
    <p:sldId id="349" r:id="rId41"/>
    <p:sldId id="382" r:id="rId42"/>
    <p:sldId id="383" r:id="rId43"/>
    <p:sldId id="384" r:id="rId44"/>
    <p:sldId id="293" r:id="rId45"/>
    <p:sldId id="294" r:id="rId46"/>
    <p:sldId id="300" r:id="rId47"/>
    <p:sldId id="295" r:id="rId48"/>
    <p:sldId id="297" r:id="rId49"/>
    <p:sldId id="299" r:id="rId50"/>
    <p:sldId id="301" r:id="rId51"/>
    <p:sldId id="302" r:id="rId52"/>
    <p:sldId id="298" r:id="rId53"/>
    <p:sldId id="303" r:id="rId54"/>
    <p:sldId id="304" r:id="rId55"/>
    <p:sldId id="305" r:id="rId56"/>
    <p:sldId id="306" r:id="rId57"/>
    <p:sldId id="308" r:id="rId58"/>
    <p:sldId id="317" r:id="rId59"/>
    <p:sldId id="320" r:id="rId60"/>
    <p:sldId id="319" r:id="rId61"/>
    <p:sldId id="362" r:id="rId6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F7D"/>
    <a:srgbClr val="008272"/>
    <a:srgbClr val="494949"/>
    <a:srgbClr val="28436A"/>
    <a:srgbClr val="163C46"/>
    <a:srgbClr val="009684"/>
    <a:srgbClr val="00B8A2"/>
    <a:srgbClr val="34164A"/>
    <a:srgbClr val="FFFFFF"/>
    <a:srgbClr val="2B7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091" autoAdjust="0"/>
  </p:normalViewPr>
  <p:slideViewPr>
    <p:cSldViewPr>
      <p:cViewPr varScale="1">
        <p:scale>
          <a:sx n="83" d="100"/>
          <a:sy n="83" d="100"/>
        </p:scale>
        <p:origin x="16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65.jpeg"/><Relationship Id="rId4" Type="http://schemas.openxmlformats.org/officeDocument/2006/relationships/image" Target="../media/image6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65.jpeg"/><Relationship Id="rId4" Type="http://schemas.openxmlformats.org/officeDocument/2006/relationships/image" Target="../media/image6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E6BFE-B662-4E70-9CD4-DBC246458F82}" type="doc">
      <dgm:prSet loTypeId="urn:microsoft.com/office/officeart/2005/8/layout/process1" loCatId="process" qsTypeId="urn:microsoft.com/office/officeart/2005/8/quickstyle/simple5" qsCatId="simple" csTypeId="urn:microsoft.com/office/officeart/2005/8/colors/colorful4" csCatId="colorful" phldr="1"/>
      <dgm:spPr/>
    </dgm:pt>
    <dgm:pt modelId="{08ECD86C-2A48-4053-AA4B-A530FD518262}">
      <dgm:prSet phldrT="[Texto]" custT="1"/>
      <dgm:spPr/>
      <dgm:t>
        <a:bodyPr/>
        <a:lstStyle/>
        <a:p>
          <a:r>
            <a:rPr lang="es-MX" sz="2000" dirty="0" smtClean="0">
              <a:effectLst>
                <a:outerShdw blurRad="38100" dist="38100" dir="2700000" algn="tl">
                  <a:srgbClr val="000000">
                    <a:alpha val="43137"/>
                  </a:srgbClr>
                </a:outerShdw>
              </a:effectLst>
              <a:latin typeface="Candara" pitchFamily="34" charset="0"/>
            </a:rPr>
            <a:t>Es un </a:t>
          </a:r>
          <a:r>
            <a:rPr lang="es-MX"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fundamental de tercera generación </a:t>
          </a:r>
          <a:r>
            <a:rPr lang="es-MX" sz="2000" dirty="0" smtClean="0">
              <a:effectLst>
                <a:outerShdw blurRad="38100" dist="38100" dir="2700000" algn="tl">
                  <a:srgbClr val="000000">
                    <a:alpha val="43137"/>
                  </a:srgbClr>
                </a:outerShdw>
              </a:effectLst>
              <a:latin typeface="Candara" pitchFamily="34" charset="0"/>
            </a:rPr>
            <a:t>que busca la protección de la persona en relación con el tratamiento de su información</a:t>
          </a:r>
          <a:endParaRPr lang="es-ES" sz="2000" dirty="0"/>
        </a:p>
      </dgm:t>
    </dgm:pt>
    <dgm:pt modelId="{7EDDF7E0-261C-4B2A-A871-95C8C7631002}" type="parTrans" cxnId="{A210D50C-6864-4A3A-BE7D-41708A9F3C23}">
      <dgm:prSet/>
      <dgm:spPr/>
      <dgm:t>
        <a:bodyPr/>
        <a:lstStyle/>
        <a:p>
          <a:endParaRPr lang="es-ES" sz="2000"/>
        </a:p>
      </dgm:t>
    </dgm:pt>
    <dgm:pt modelId="{FCA23A0A-4C31-41E3-9FA4-3479C8E692D4}" type="sibTrans" cxnId="{A210D50C-6864-4A3A-BE7D-41708A9F3C23}">
      <dgm:prSet custT="1"/>
      <dgm:spPr/>
      <dgm:t>
        <a:bodyPr/>
        <a:lstStyle/>
        <a:p>
          <a:endParaRPr lang="es-ES" sz="2800"/>
        </a:p>
      </dgm:t>
    </dgm:pt>
    <dgm:pt modelId="{2D91B22F-FF50-445F-AE9C-AB28C3CB522B}">
      <dgm:prSet phldrT="[Texto]" custT="1"/>
      <dgm:spPr/>
      <dgm:t>
        <a:bodyPr/>
        <a:lstStyle/>
        <a:p>
          <a:r>
            <a:rPr lang="es-ES"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Poder de disposición y control </a:t>
          </a:r>
          <a:r>
            <a:rPr lang="es-ES" sz="2000" b="1" dirty="0" smtClean="0">
              <a:effectLst>
                <a:outerShdw blurRad="38100" dist="38100" dir="2700000" algn="tl">
                  <a:srgbClr val="000000">
                    <a:alpha val="43137"/>
                  </a:srgbClr>
                </a:outerShdw>
              </a:effectLst>
              <a:latin typeface="Candara" pitchFamily="34" charset="0"/>
            </a:rPr>
            <a:t>que </a:t>
          </a:r>
          <a:r>
            <a:rPr lang="es-ES" sz="2000" dirty="0" smtClean="0">
              <a:effectLst>
                <a:outerShdw blurRad="38100" dist="38100" dir="2700000" algn="tl">
                  <a:srgbClr val="000000">
                    <a:alpha val="43137"/>
                  </a:srgbClr>
                </a:outerShdw>
              </a:effectLst>
              <a:latin typeface="Candara" pitchFamily="34" charset="0"/>
            </a:rPr>
            <a:t>faculta a su titular a decidir cuáles de sus datos proporciona a un tercero. </a:t>
          </a:r>
          <a:r>
            <a:rPr lang="es-ES"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a la Autodetermi-nación Informativa</a:t>
          </a:r>
          <a:r>
            <a:rPr lang="es-ES" sz="2400"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a:t>
          </a:r>
          <a:endParaRPr lang="es-ES" sz="2000" u="none" dirty="0">
            <a:effectLst>
              <a:glow rad="228600">
                <a:schemeClr val="accent5">
                  <a:satMod val="175000"/>
                  <a:alpha val="40000"/>
                </a:schemeClr>
              </a:glow>
              <a:outerShdw blurRad="38100" dist="38100" dir="2700000" algn="tl">
                <a:srgbClr val="000000">
                  <a:alpha val="43137"/>
                </a:srgbClr>
              </a:outerShdw>
            </a:effectLst>
          </a:endParaRPr>
        </a:p>
      </dgm:t>
    </dgm:pt>
    <dgm:pt modelId="{83E4E8A1-EB22-4D26-A50C-C5D792B6CABD}" type="parTrans" cxnId="{02B3A39B-7C12-4312-8E01-F36FC63B4B3E}">
      <dgm:prSet/>
      <dgm:spPr/>
      <dgm:t>
        <a:bodyPr/>
        <a:lstStyle/>
        <a:p>
          <a:endParaRPr lang="es-ES" sz="2000"/>
        </a:p>
      </dgm:t>
    </dgm:pt>
    <dgm:pt modelId="{54CE3311-31E7-4D21-A59C-0E4C910AC0F8}" type="sibTrans" cxnId="{02B3A39B-7C12-4312-8E01-F36FC63B4B3E}">
      <dgm:prSet custT="1"/>
      <dgm:spPr/>
      <dgm:t>
        <a:bodyPr/>
        <a:lstStyle/>
        <a:p>
          <a:endParaRPr lang="es-ES" sz="2800"/>
        </a:p>
      </dgm:t>
    </dgm:pt>
    <dgm:pt modelId="{3CB35B97-4A3A-4A10-BC89-F578B64F0ABE}">
      <dgm:prSet phldrT="[Texto]" custT="1"/>
      <dgm:spPr/>
      <dgm:t>
        <a:bodyPr/>
        <a:lstStyle/>
        <a:p>
          <a:r>
            <a:rPr lang="es-MX" sz="2000" dirty="0" smtClean="0">
              <a:effectLst>
                <a:outerShdw blurRad="38100" dist="38100" dir="2700000" algn="tl">
                  <a:srgbClr val="000000">
                    <a:alpha val="43137"/>
                  </a:srgbClr>
                </a:outerShdw>
              </a:effectLst>
              <a:latin typeface="Candara" pitchFamily="34" charset="0"/>
            </a:rPr>
            <a:t>Derecho</a:t>
          </a:r>
          <a:r>
            <a:rPr lang="es-ES" sz="2000" dirty="0" smtClean="0">
              <a:effectLst>
                <a:outerShdw blurRad="38100" dist="38100" dir="2700000" algn="tl">
                  <a:srgbClr val="000000">
                    <a:alpha val="43137"/>
                  </a:srgbClr>
                </a:outerShdw>
              </a:effectLst>
              <a:latin typeface="Candara" pitchFamily="34" charset="0"/>
            </a:rPr>
            <a:t> que tiene toda persona a conocer y decidir, </a:t>
          </a:r>
          <a:r>
            <a:rPr lang="es-ES" sz="2400" b="1" u="none" dirty="0" smtClean="0">
              <a:effectLst>
                <a:glow rad="228600">
                  <a:schemeClr val="tx1">
                    <a:alpha val="40000"/>
                  </a:schemeClr>
                </a:glow>
                <a:outerShdw blurRad="38100" dist="38100" dir="2700000" algn="tl">
                  <a:srgbClr val="000000">
                    <a:alpha val="43137"/>
                  </a:srgbClr>
                </a:outerShdw>
              </a:effectLst>
              <a:latin typeface="Candara" pitchFamily="34" charset="0"/>
            </a:rPr>
            <a:t>quién, cómo y de qué manera recaba, utiliza y comparte </a:t>
          </a:r>
          <a:r>
            <a:rPr lang="es-ES" sz="2000" dirty="0" smtClean="0">
              <a:effectLst>
                <a:outerShdw blurRad="38100" dist="38100" dir="2700000" algn="tl">
                  <a:srgbClr val="000000">
                    <a:alpha val="43137"/>
                  </a:srgbClr>
                </a:outerShdw>
              </a:effectLst>
              <a:latin typeface="Candara" pitchFamily="34" charset="0"/>
            </a:rPr>
            <a:t>sus datos personales.</a:t>
          </a:r>
          <a:endParaRPr lang="es-ES" sz="2000" dirty="0"/>
        </a:p>
      </dgm:t>
    </dgm:pt>
    <dgm:pt modelId="{70CE8467-F78A-4F34-B594-3DA7908FD5D5}" type="parTrans" cxnId="{C3A321A9-0988-4637-AB01-C5F2A0529D24}">
      <dgm:prSet/>
      <dgm:spPr/>
      <dgm:t>
        <a:bodyPr/>
        <a:lstStyle/>
        <a:p>
          <a:endParaRPr lang="es-ES" sz="2000"/>
        </a:p>
      </dgm:t>
    </dgm:pt>
    <dgm:pt modelId="{C6606B46-B33A-4CB3-99DF-A5CC2FCC078F}" type="sibTrans" cxnId="{C3A321A9-0988-4637-AB01-C5F2A0529D24}">
      <dgm:prSet/>
      <dgm:spPr/>
      <dgm:t>
        <a:bodyPr/>
        <a:lstStyle/>
        <a:p>
          <a:endParaRPr lang="es-ES" sz="2000"/>
        </a:p>
      </dgm:t>
    </dgm:pt>
    <dgm:pt modelId="{19DEB260-F6BA-4836-B5CE-E896CE07238D}" type="pres">
      <dgm:prSet presAssocID="{61BE6BFE-B662-4E70-9CD4-DBC246458F82}" presName="Name0" presStyleCnt="0">
        <dgm:presLayoutVars>
          <dgm:dir/>
          <dgm:resizeHandles val="exact"/>
        </dgm:presLayoutVars>
      </dgm:prSet>
      <dgm:spPr/>
    </dgm:pt>
    <dgm:pt modelId="{4520255C-A68E-46C3-8553-91ECB4E8A263}" type="pres">
      <dgm:prSet presAssocID="{08ECD86C-2A48-4053-AA4B-A530FD518262}" presName="node" presStyleLbl="node1" presStyleIdx="0" presStyleCnt="3">
        <dgm:presLayoutVars>
          <dgm:bulletEnabled val="1"/>
        </dgm:presLayoutVars>
      </dgm:prSet>
      <dgm:spPr/>
      <dgm:t>
        <a:bodyPr/>
        <a:lstStyle/>
        <a:p>
          <a:endParaRPr lang="es-MX"/>
        </a:p>
      </dgm:t>
    </dgm:pt>
    <dgm:pt modelId="{18F087A8-195D-44FF-8B37-12D3FFF75458}" type="pres">
      <dgm:prSet presAssocID="{FCA23A0A-4C31-41E3-9FA4-3479C8E692D4}" presName="sibTrans" presStyleLbl="sibTrans2D1" presStyleIdx="0" presStyleCnt="2"/>
      <dgm:spPr/>
      <dgm:t>
        <a:bodyPr/>
        <a:lstStyle/>
        <a:p>
          <a:endParaRPr lang="es-MX"/>
        </a:p>
      </dgm:t>
    </dgm:pt>
    <dgm:pt modelId="{F2B13B1E-CC36-4968-A160-A5ED73404945}" type="pres">
      <dgm:prSet presAssocID="{FCA23A0A-4C31-41E3-9FA4-3479C8E692D4}" presName="connectorText" presStyleLbl="sibTrans2D1" presStyleIdx="0" presStyleCnt="2"/>
      <dgm:spPr/>
      <dgm:t>
        <a:bodyPr/>
        <a:lstStyle/>
        <a:p>
          <a:endParaRPr lang="es-MX"/>
        </a:p>
      </dgm:t>
    </dgm:pt>
    <dgm:pt modelId="{4EEEEBBE-C624-48D2-A557-BA5DFF474032}" type="pres">
      <dgm:prSet presAssocID="{2D91B22F-FF50-445F-AE9C-AB28C3CB522B}" presName="node" presStyleLbl="node1" presStyleIdx="1" presStyleCnt="3">
        <dgm:presLayoutVars>
          <dgm:bulletEnabled val="1"/>
        </dgm:presLayoutVars>
      </dgm:prSet>
      <dgm:spPr/>
      <dgm:t>
        <a:bodyPr/>
        <a:lstStyle/>
        <a:p>
          <a:endParaRPr lang="es-MX"/>
        </a:p>
      </dgm:t>
    </dgm:pt>
    <dgm:pt modelId="{825986C4-CAED-4E4F-B9D2-7936FA51678C}" type="pres">
      <dgm:prSet presAssocID="{54CE3311-31E7-4D21-A59C-0E4C910AC0F8}" presName="sibTrans" presStyleLbl="sibTrans2D1" presStyleIdx="1" presStyleCnt="2"/>
      <dgm:spPr/>
      <dgm:t>
        <a:bodyPr/>
        <a:lstStyle/>
        <a:p>
          <a:endParaRPr lang="es-MX"/>
        </a:p>
      </dgm:t>
    </dgm:pt>
    <dgm:pt modelId="{DD1B7DFA-64F5-4E05-B39B-E7A4D2882F65}" type="pres">
      <dgm:prSet presAssocID="{54CE3311-31E7-4D21-A59C-0E4C910AC0F8}" presName="connectorText" presStyleLbl="sibTrans2D1" presStyleIdx="1" presStyleCnt="2"/>
      <dgm:spPr/>
      <dgm:t>
        <a:bodyPr/>
        <a:lstStyle/>
        <a:p>
          <a:endParaRPr lang="es-MX"/>
        </a:p>
      </dgm:t>
    </dgm:pt>
    <dgm:pt modelId="{E09EAF63-3740-4F3F-83E8-76C700637179}" type="pres">
      <dgm:prSet presAssocID="{3CB35B97-4A3A-4A10-BC89-F578B64F0ABE}" presName="node" presStyleLbl="node1" presStyleIdx="2" presStyleCnt="3">
        <dgm:presLayoutVars>
          <dgm:bulletEnabled val="1"/>
        </dgm:presLayoutVars>
      </dgm:prSet>
      <dgm:spPr/>
      <dgm:t>
        <a:bodyPr/>
        <a:lstStyle/>
        <a:p>
          <a:endParaRPr lang="es-MX"/>
        </a:p>
      </dgm:t>
    </dgm:pt>
  </dgm:ptLst>
  <dgm:cxnLst>
    <dgm:cxn modelId="{979BBA60-66D2-4959-8FCD-77CB341F13C3}" type="presOf" srcId="{2D91B22F-FF50-445F-AE9C-AB28C3CB522B}" destId="{4EEEEBBE-C624-48D2-A557-BA5DFF474032}" srcOrd="0" destOrd="0" presId="urn:microsoft.com/office/officeart/2005/8/layout/process1"/>
    <dgm:cxn modelId="{DF283D43-5A4E-4654-95D6-D419BEE4356C}" type="presOf" srcId="{FCA23A0A-4C31-41E3-9FA4-3479C8E692D4}" destId="{18F087A8-195D-44FF-8B37-12D3FFF75458}" srcOrd="0" destOrd="0" presId="urn:microsoft.com/office/officeart/2005/8/layout/process1"/>
    <dgm:cxn modelId="{C3A321A9-0988-4637-AB01-C5F2A0529D24}" srcId="{61BE6BFE-B662-4E70-9CD4-DBC246458F82}" destId="{3CB35B97-4A3A-4A10-BC89-F578B64F0ABE}" srcOrd="2" destOrd="0" parTransId="{70CE8467-F78A-4F34-B594-3DA7908FD5D5}" sibTransId="{C6606B46-B33A-4CB3-99DF-A5CC2FCC078F}"/>
    <dgm:cxn modelId="{1C5548AE-5EF8-44E0-B484-3CFE3864D898}" type="presOf" srcId="{54CE3311-31E7-4D21-A59C-0E4C910AC0F8}" destId="{825986C4-CAED-4E4F-B9D2-7936FA51678C}" srcOrd="0" destOrd="0" presId="urn:microsoft.com/office/officeart/2005/8/layout/process1"/>
    <dgm:cxn modelId="{A210D50C-6864-4A3A-BE7D-41708A9F3C23}" srcId="{61BE6BFE-B662-4E70-9CD4-DBC246458F82}" destId="{08ECD86C-2A48-4053-AA4B-A530FD518262}" srcOrd="0" destOrd="0" parTransId="{7EDDF7E0-261C-4B2A-A871-95C8C7631002}" sibTransId="{FCA23A0A-4C31-41E3-9FA4-3479C8E692D4}"/>
    <dgm:cxn modelId="{E72106F9-3375-4EBD-8988-AEA740663B82}" type="presOf" srcId="{FCA23A0A-4C31-41E3-9FA4-3479C8E692D4}" destId="{F2B13B1E-CC36-4968-A160-A5ED73404945}" srcOrd="1" destOrd="0" presId="urn:microsoft.com/office/officeart/2005/8/layout/process1"/>
    <dgm:cxn modelId="{41BEB4C7-347A-4CD9-A661-3B31B3766935}" type="presOf" srcId="{08ECD86C-2A48-4053-AA4B-A530FD518262}" destId="{4520255C-A68E-46C3-8553-91ECB4E8A263}" srcOrd="0" destOrd="0" presId="urn:microsoft.com/office/officeart/2005/8/layout/process1"/>
    <dgm:cxn modelId="{FAB8711D-F023-42EA-8D7E-8B8B2462872D}" type="presOf" srcId="{3CB35B97-4A3A-4A10-BC89-F578B64F0ABE}" destId="{E09EAF63-3740-4F3F-83E8-76C700637179}" srcOrd="0" destOrd="0" presId="urn:microsoft.com/office/officeart/2005/8/layout/process1"/>
    <dgm:cxn modelId="{0BE751C6-79D5-47E1-9BDB-AB4E311048BC}" type="presOf" srcId="{54CE3311-31E7-4D21-A59C-0E4C910AC0F8}" destId="{DD1B7DFA-64F5-4E05-B39B-E7A4D2882F65}" srcOrd="1" destOrd="0" presId="urn:microsoft.com/office/officeart/2005/8/layout/process1"/>
    <dgm:cxn modelId="{26D0F47A-419B-4C03-8502-6CF67079F773}" type="presOf" srcId="{61BE6BFE-B662-4E70-9CD4-DBC246458F82}" destId="{19DEB260-F6BA-4836-B5CE-E896CE07238D}" srcOrd="0" destOrd="0" presId="urn:microsoft.com/office/officeart/2005/8/layout/process1"/>
    <dgm:cxn modelId="{02B3A39B-7C12-4312-8E01-F36FC63B4B3E}" srcId="{61BE6BFE-B662-4E70-9CD4-DBC246458F82}" destId="{2D91B22F-FF50-445F-AE9C-AB28C3CB522B}" srcOrd="1" destOrd="0" parTransId="{83E4E8A1-EB22-4D26-A50C-C5D792B6CABD}" sibTransId="{54CE3311-31E7-4D21-A59C-0E4C910AC0F8}"/>
    <dgm:cxn modelId="{0993AE35-B43C-40EB-A23A-EC7D4EA93624}" type="presParOf" srcId="{19DEB260-F6BA-4836-B5CE-E896CE07238D}" destId="{4520255C-A68E-46C3-8553-91ECB4E8A263}" srcOrd="0" destOrd="0" presId="urn:microsoft.com/office/officeart/2005/8/layout/process1"/>
    <dgm:cxn modelId="{A32266D1-27AC-44D4-AE9C-DBB86E543F23}" type="presParOf" srcId="{19DEB260-F6BA-4836-B5CE-E896CE07238D}" destId="{18F087A8-195D-44FF-8B37-12D3FFF75458}" srcOrd="1" destOrd="0" presId="urn:microsoft.com/office/officeart/2005/8/layout/process1"/>
    <dgm:cxn modelId="{C9CC9362-A1AD-40FD-A535-06B5AB223896}" type="presParOf" srcId="{18F087A8-195D-44FF-8B37-12D3FFF75458}" destId="{F2B13B1E-CC36-4968-A160-A5ED73404945}" srcOrd="0" destOrd="0" presId="urn:microsoft.com/office/officeart/2005/8/layout/process1"/>
    <dgm:cxn modelId="{428F15D5-D03E-4585-915F-7B1EF7BA62D7}" type="presParOf" srcId="{19DEB260-F6BA-4836-B5CE-E896CE07238D}" destId="{4EEEEBBE-C624-48D2-A557-BA5DFF474032}" srcOrd="2" destOrd="0" presId="urn:microsoft.com/office/officeart/2005/8/layout/process1"/>
    <dgm:cxn modelId="{45355162-A253-40F4-86D1-0E3D2A745D56}" type="presParOf" srcId="{19DEB260-F6BA-4836-B5CE-E896CE07238D}" destId="{825986C4-CAED-4E4F-B9D2-7936FA51678C}" srcOrd="3" destOrd="0" presId="urn:microsoft.com/office/officeart/2005/8/layout/process1"/>
    <dgm:cxn modelId="{7F4AF836-3504-4A75-A2CD-90743BDDC89D}" type="presParOf" srcId="{825986C4-CAED-4E4F-B9D2-7936FA51678C}" destId="{DD1B7DFA-64F5-4E05-B39B-E7A4D2882F65}" srcOrd="0" destOrd="0" presId="urn:microsoft.com/office/officeart/2005/8/layout/process1"/>
    <dgm:cxn modelId="{733F5EE0-C9D7-499C-BBA0-A42AA789DB6D}" type="presParOf" srcId="{19DEB260-F6BA-4836-B5CE-E896CE07238D}" destId="{E09EAF63-3740-4F3F-83E8-76C70063717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692C7-FE0C-4584-9D48-0D7F6BEC237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s-MX"/>
        </a:p>
      </dgm:t>
    </dgm:pt>
    <dgm:pt modelId="{7E7900EF-5307-4ABE-8F26-0C510563EBA0}">
      <dgm:prSet phldrT="[Texto]"/>
      <dgm:spPr/>
      <dgm:t>
        <a:bodyPr/>
        <a:lstStyle/>
        <a:p>
          <a:r>
            <a:rPr lang="es-MX" dirty="0" smtClean="0"/>
            <a:t>Fracción </a:t>
          </a:r>
        </a:p>
        <a:p>
          <a:r>
            <a:rPr lang="es-MX" dirty="0" smtClean="0"/>
            <a:t>II y III</a:t>
          </a:r>
          <a:endParaRPr lang="es-MX" dirty="0"/>
        </a:p>
      </dgm:t>
    </dgm:pt>
    <dgm:pt modelId="{9B489E5F-E45C-435F-B693-431A4837BBE2}" type="parTrans" cxnId="{DE860F15-F54C-44B2-BAC8-9A5BD246B3BF}">
      <dgm:prSet/>
      <dgm:spPr/>
      <dgm:t>
        <a:bodyPr/>
        <a:lstStyle/>
        <a:p>
          <a:endParaRPr lang="es-MX"/>
        </a:p>
      </dgm:t>
    </dgm:pt>
    <dgm:pt modelId="{4A138AE2-B2A5-47C0-BBF9-4E6D5DD33611}" type="sibTrans" cxnId="{DE860F15-F54C-44B2-BAC8-9A5BD246B3BF}">
      <dgm:prSet/>
      <dgm:spPr/>
      <dgm:t>
        <a:bodyPr/>
        <a:lstStyle/>
        <a:p>
          <a:endParaRPr lang="es-MX"/>
        </a:p>
      </dgm:t>
    </dgm:pt>
    <dgm:pt modelId="{CAAE1588-3D8C-4471-8DBB-D58F6617AAA3}">
      <dgm:prSet phldrT="[Texto]" custT="1"/>
      <dgm:spPr/>
      <dgm:t>
        <a:bodyPr/>
        <a:lstStyle/>
        <a:p>
          <a:r>
            <a:rPr lang="es-ES" sz="2300" dirty="0" smtClean="0">
              <a:solidFill>
                <a:schemeClr val="tx1"/>
              </a:solidFill>
              <a:latin typeface="Candara" pitchFamily="34" charset="0"/>
              <a:cs typeface="Arial" charset="0"/>
            </a:rPr>
            <a:t>Primeras menciones constitucionales expresas. </a:t>
          </a:r>
          <a:endParaRPr lang="es-MX" sz="2300" dirty="0">
            <a:solidFill>
              <a:schemeClr val="tx1"/>
            </a:solidFill>
          </a:endParaRPr>
        </a:p>
      </dgm:t>
    </dgm:pt>
    <dgm:pt modelId="{F852059E-13A6-4245-B883-535D12891553}" type="parTrans" cxnId="{6AD544DD-5962-454C-ACFF-281CAC3E8391}">
      <dgm:prSet/>
      <dgm:spPr/>
      <dgm:t>
        <a:bodyPr/>
        <a:lstStyle/>
        <a:p>
          <a:endParaRPr lang="es-MX"/>
        </a:p>
      </dgm:t>
    </dgm:pt>
    <dgm:pt modelId="{10962188-0D06-4CB0-91F7-7F6F1580CEE9}" type="sibTrans" cxnId="{6AD544DD-5962-454C-ACFF-281CAC3E8391}">
      <dgm:prSet/>
      <dgm:spPr/>
      <dgm:t>
        <a:bodyPr/>
        <a:lstStyle/>
        <a:p>
          <a:endParaRPr lang="es-MX"/>
        </a:p>
      </dgm:t>
    </dgm:pt>
    <dgm:pt modelId="{B679B4E0-ECB4-4D0F-9C84-523FFC7C2575}">
      <dgm:prSet phldrT="[Texto]"/>
      <dgm:spPr/>
      <dgm:t>
        <a:bodyPr/>
        <a:lstStyle/>
        <a:p>
          <a:r>
            <a:rPr lang="es-MX" dirty="0" smtClean="0"/>
            <a:t>Derechos ARCO</a:t>
          </a:r>
          <a:endParaRPr lang="es-MX" dirty="0"/>
        </a:p>
      </dgm:t>
    </dgm:pt>
    <dgm:pt modelId="{554EBD38-E8A2-45CE-B100-C18B5F74819A}" type="parTrans" cxnId="{6403439C-4ECF-4C9E-9D8C-5AFC51BB2D12}">
      <dgm:prSet/>
      <dgm:spPr/>
      <dgm:t>
        <a:bodyPr/>
        <a:lstStyle/>
        <a:p>
          <a:endParaRPr lang="es-MX"/>
        </a:p>
      </dgm:t>
    </dgm:pt>
    <dgm:pt modelId="{52F78296-C93F-44A4-8F82-D6A5522256A6}" type="sibTrans" cxnId="{6403439C-4ECF-4C9E-9D8C-5AFC51BB2D12}">
      <dgm:prSet/>
      <dgm:spPr/>
      <dgm:t>
        <a:bodyPr/>
        <a:lstStyle/>
        <a:p>
          <a:endParaRPr lang="es-MX"/>
        </a:p>
      </dgm:t>
    </dgm:pt>
    <dgm:pt modelId="{74CEE41A-DDD5-43AA-82AD-D87EB35446DA}">
      <dgm:prSet phldrT="[Texto]" custT="1"/>
      <dgm:spPr/>
      <dgm:t>
        <a:bodyPr/>
        <a:lstStyle/>
        <a:p>
          <a:r>
            <a:rPr lang="es-ES" sz="2300" dirty="0" smtClean="0">
              <a:solidFill>
                <a:schemeClr val="tx1"/>
              </a:solidFill>
              <a:latin typeface="Candara" pitchFamily="34" charset="0"/>
              <a:cs typeface="Arial" charset="0"/>
            </a:rPr>
            <a:t>Reconocimiento expreso del derecho de las personas a la protección de sus datos personales y al ejercicio  de éste.</a:t>
          </a:r>
          <a:endParaRPr lang="es-MX" sz="2300" dirty="0" smtClean="0">
            <a:solidFill>
              <a:schemeClr val="tx1"/>
            </a:solidFill>
            <a:latin typeface="Candara" pitchFamily="34" charset="0"/>
            <a:cs typeface="Arial" charset="0"/>
          </a:endParaRPr>
        </a:p>
      </dgm:t>
    </dgm:pt>
    <dgm:pt modelId="{398B65D6-4940-4F93-BC74-275A811FC7DF}" type="parTrans" cxnId="{65E72947-5C61-4E6E-A114-C11E9F4DD466}">
      <dgm:prSet/>
      <dgm:spPr/>
      <dgm:t>
        <a:bodyPr/>
        <a:lstStyle/>
        <a:p>
          <a:endParaRPr lang="es-MX"/>
        </a:p>
      </dgm:t>
    </dgm:pt>
    <dgm:pt modelId="{13693FB4-AE2C-4F7E-9593-26CC121877DC}" type="sibTrans" cxnId="{65E72947-5C61-4E6E-A114-C11E9F4DD466}">
      <dgm:prSet/>
      <dgm:spPr/>
      <dgm:t>
        <a:bodyPr/>
        <a:lstStyle/>
        <a:p>
          <a:endParaRPr lang="es-MX"/>
        </a:p>
      </dgm:t>
    </dgm:pt>
    <dgm:pt modelId="{B582ACAD-746A-4250-95D5-BAC810F5F5F5}">
      <dgm:prSet phldrT="[Texto]"/>
      <dgm:spPr/>
      <dgm:t>
        <a:bodyPr/>
        <a:lstStyle/>
        <a:p>
          <a:r>
            <a:rPr lang="es-MX" dirty="0" smtClean="0"/>
            <a:t>Facultad del Congreso</a:t>
          </a:r>
          <a:endParaRPr lang="es-MX" dirty="0"/>
        </a:p>
      </dgm:t>
    </dgm:pt>
    <dgm:pt modelId="{22172293-C6AA-479A-BF76-53AEFCC3D067}" type="parTrans" cxnId="{4365E2B9-6661-4D3A-85D4-91DDE31C364D}">
      <dgm:prSet/>
      <dgm:spPr/>
      <dgm:t>
        <a:bodyPr/>
        <a:lstStyle/>
        <a:p>
          <a:endParaRPr lang="es-MX"/>
        </a:p>
      </dgm:t>
    </dgm:pt>
    <dgm:pt modelId="{83123E86-E276-4E1E-B068-60EC8267A44F}" type="sibTrans" cxnId="{4365E2B9-6661-4D3A-85D4-91DDE31C364D}">
      <dgm:prSet/>
      <dgm:spPr/>
      <dgm:t>
        <a:bodyPr/>
        <a:lstStyle/>
        <a:p>
          <a:endParaRPr lang="es-MX"/>
        </a:p>
      </dgm:t>
    </dgm:pt>
    <dgm:pt modelId="{B0A667CE-69E2-4F3E-8288-CB5267A4553B}">
      <dgm:prSet phldrT="[Texto]" custT="1"/>
      <dgm:spPr/>
      <dgm:t>
        <a:bodyPr/>
        <a:lstStyle/>
        <a:p>
          <a:r>
            <a:rPr lang="es-ES" sz="2400" dirty="0" smtClean="0">
              <a:solidFill>
                <a:schemeClr val="tx1"/>
              </a:solidFill>
              <a:latin typeface="Candara" pitchFamily="34" charset="0"/>
            </a:rPr>
            <a:t>Facultad del Congreso para legislar en materia de protección de datos personales en posesión de los particulares.</a:t>
          </a:r>
          <a:endParaRPr lang="es-MX" sz="2400" dirty="0">
            <a:solidFill>
              <a:schemeClr val="tx1"/>
            </a:solidFill>
          </a:endParaRPr>
        </a:p>
      </dgm:t>
    </dgm:pt>
    <dgm:pt modelId="{340EF7F1-FF97-4642-B698-00EF54F952BA}" type="parTrans" cxnId="{72765FC2-E066-45A0-968B-B80AA0D6C7EF}">
      <dgm:prSet/>
      <dgm:spPr/>
      <dgm:t>
        <a:bodyPr/>
        <a:lstStyle/>
        <a:p>
          <a:endParaRPr lang="es-MX"/>
        </a:p>
      </dgm:t>
    </dgm:pt>
    <dgm:pt modelId="{EFEB258D-2748-4942-92E6-CFC8A220035D}" type="sibTrans" cxnId="{72765FC2-E066-45A0-968B-B80AA0D6C7EF}">
      <dgm:prSet/>
      <dgm:spPr/>
      <dgm:t>
        <a:bodyPr/>
        <a:lstStyle/>
        <a:p>
          <a:endParaRPr lang="es-MX"/>
        </a:p>
      </dgm:t>
    </dgm:pt>
    <dgm:pt modelId="{2D9C8392-8640-42CC-B71F-D2B2BC810754}">
      <dgm:prSet phldrT="[Texto]" custT="1"/>
      <dgm:spPr/>
      <dgm:t>
        <a:bodyPr/>
        <a:lstStyle/>
        <a:p>
          <a:r>
            <a:rPr lang="es-ES" sz="2400" b="1" u="none" dirty="0" smtClean="0">
              <a:solidFill>
                <a:schemeClr val="tx1"/>
              </a:solidFill>
              <a:effectLst>
                <a:outerShdw blurRad="38100" dist="38100" dir="2700000" algn="tl">
                  <a:srgbClr val="000000">
                    <a:alpha val="43137"/>
                  </a:srgbClr>
                </a:outerShdw>
              </a:effectLst>
              <a:latin typeface="Candara" pitchFamily="34" charset="0"/>
              <a:cs typeface="Arial" charset="0"/>
            </a:rPr>
            <a:t>Limitantes </a:t>
          </a:r>
          <a:r>
            <a:rPr lang="es-ES" sz="2300" dirty="0" smtClean="0">
              <a:solidFill>
                <a:schemeClr val="tx1"/>
              </a:solidFill>
              <a:latin typeface="Candara" pitchFamily="34" charset="0"/>
              <a:cs typeface="Arial" charset="0"/>
            </a:rPr>
            <a:t>al ejercicio del derecho de acceso a la información.</a:t>
          </a:r>
          <a:endParaRPr lang="es-MX" sz="2300" dirty="0">
            <a:solidFill>
              <a:schemeClr val="tx1"/>
            </a:solidFill>
          </a:endParaRPr>
        </a:p>
      </dgm:t>
    </dgm:pt>
    <dgm:pt modelId="{27619A53-29DA-4F56-A0DE-2A2B9A4D0BB3}" type="parTrans" cxnId="{0CF8DCF3-E370-4D04-92CC-4FC577295E97}">
      <dgm:prSet/>
      <dgm:spPr/>
      <dgm:t>
        <a:bodyPr/>
        <a:lstStyle/>
        <a:p>
          <a:endParaRPr lang="es-MX"/>
        </a:p>
      </dgm:t>
    </dgm:pt>
    <dgm:pt modelId="{A27DFDEA-C31B-479A-9650-594E6366F9A3}" type="sibTrans" cxnId="{0CF8DCF3-E370-4D04-92CC-4FC577295E97}">
      <dgm:prSet/>
      <dgm:spPr/>
      <dgm:t>
        <a:bodyPr/>
        <a:lstStyle/>
        <a:p>
          <a:endParaRPr lang="es-MX"/>
        </a:p>
      </dgm:t>
    </dgm:pt>
    <dgm:pt modelId="{ABE60050-A6CA-4796-8102-32D7458469DD}" type="pres">
      <dgm:prSet presAssocID="{2A7692C7-FE0C-4584-9D48-0D7F6BEC237F}" presName="Name0" presStyleCnt="0">
        <dgm:presLayoutVars>
          <dgm:dir/>
          <dgm:animLvl val="lvl"/>
          <dgm:resizeHandles val="exact"/>
        </dgm:presLayoutVars>
      </dgm:prSet>
      <dgm:spPr/>
      <dgm:t>
        <a:bodyPr/>
        <a:lstStyle/>
        <a:p>
          <a:endParaRPr lang="es-MX"/>
        </a:p>
      </dgm:t>
    </dgm:pt>
    <dgm:pt modelId="{A15EF995-B784-4BDC-ACE7-43A5483407D1}" type="pres">
      <dgm:prSet presAssocID="{7E7900EF-5307-4ABE-8F26-0C510563EBA0}" presName="composite" presStyleCnt="0"/>
      <dgm:spPr/>
      <dgm:t>
        <a:bodyPr/>
        <a:lstStyle/>
        <a:p>
          <a:endParaRPr lang="es-MX"/>
        </a:p>
      </dgm:t>
    </dgm:pt>
    <dgm:pt modelId="{C662D79E-0114-4C17-B90A-437D800E2106}" type="pres">
      <dgm:prSet presAssocID="{7E7900EF-5307-4ABE-8F26-0C510563EBA0}" presName="parTx" presStyleLbl="alignNode1" presStyleIdx="0" presStyleCnt="3">
        <dgm:presLayoutVars>
          <dgm:chMax val="0"/>
          <dgm:chPref val="0"/>
          <dgm:bulletEnabled val="1"/>
        </dgm:presLayoutVars>
      </dgm:prSet>
      <dgm:spPr/>
      <dgm:t>
        <a:bodyPr/>
        <a:lstStyle/>
        <a:p>
          <a:endParaRPr lang="es-MX"/>
        </a:p>
      </dgm:t>
    </dgm:pt>
    <dgm:pt modelId="{3A36DB61-5280-4833-8469-3242696535E4}" type="pres">
      <dgm:prSet presAssocID="{7E7900EF-5307-4ABE-8F26-0C510563EBA0}" presName="desTx" presStyleLbl="alignAccFollowNode1" presStyleIdx="0" presStyleCnt="3" custLinFactNeighborX="-641">
        <dgm:presLayoutVars>
          <dgm:bulletEnabled val="1"/>
        </dgm:presLayoutVars>
      </dgm:prSet>
      <dgm:spPr/>
      <dgm:t>
        <a:bodyPr/>
        <a:lstStyle/>
        <a:p>
          <a:endParaRPr lang="es-MX"/>
        </a:p>
      </dgm:t>
    </dgm:pt>
    <dgm:pt modelId="{B0C5BEE8-668A-4277-B752-ACB5105C111C}" type="pres">
      <dgm:prSet presAssocID="{4A138AE2-B2A5-47C0-BBF9-4E6D5DD33611}" presName="space" presStyleCnt="0"/>
      <dgm:spPr/>
      <dgm:t>
        <a:bodyPr/>
        <a:lstStyle/>
        <a:p>
          <a:endParaRPr lang="es-MX"/>
        </a:p>
      </dgm:t>
    </dgm:pt>
    <dgm:pt modelId="{C632CEC8-E381-459C-BB2A-5FDB78784619}" type="pres">
      <dgm:prSet presAssocID="{B679B4E0-ECB4-4D0F-9C84-523FFC7C2575}" presName="composite" presStyleCnt="0"/>
      <dgm:spPr/>
      <dgm:t>
        <a:bodyPr/>
        <a:lstStyle/>
        <a:p>
          <a:endParaRPr lang="es-MX"/>
        </a:p>
      </dgm:t>
    </dgm:pt>
    <dgm:pt modelId="{F9B6245C-65AA-467E-ACF8-453A7A1DDAC6}" type="pres">
      <dgm:prSet presAssocID="{B679B4E0-ECB4-4D0F-9C84-523FFC7C2575}" presName="parTx" presStyleLbl="alignNode1" presStyleIdx="1" presStyleCnt="3" custLinFactNeighborX="655" custLinFactNeighborY="-1754">
        <dgm:presLayoutVars>
          <dgm:chMax val="0"/>
          <dgm:chPref val="0"/>
          <dgm:bulletEnabled val="1"/>
        </dgm:presLayoutVars>
      </dgm:prSet>
      <dgm:spPr/>
      <dgm:t>
        <a:bodyPr/>
        <a:lstStyle/>
        <a:p>
          <a:endParaRPr lang="es-MX"/>
        </a:p>
      </dgm:t>
    </dgm:pt>
    <dgm:pt modelId="{AD07BBF9-5F4C-4E2C-B628-2B5B393827B5}" type="pres">
      <dgm:prSet presAssocID="{B679B4E0-ECB4-4D0F-9C84-523FFC7C2575}" presName="desTx" presStyleLbl="alignAccFollowNode1" presStyleIdx="1" presStyleCnt="3">
        <dgm:presLayoutVars>
          <dgm:bulletEnabled val="1"/>
        </dgm:presLayoutVars>
      </dgm:prSet>
      <dgm:spPr/>
      <dgm:t>
        <a:bodyPr/>
        <a:lstStyle/>
        <a:p>
          <a:endParaRPr lang="es-MX"/>
        </a:p>
      </dgm:t>
    </dgm:pt>
    <dgm:pt modelId="{81FE1542-89DC-4FBB-A94B-652F97EFF856}" type="pres">
      <dgm:prSet presAssocID="{52F78296-C93F-44A4-8F82-D6A5522256A6}" presName="space" presStyleCnt="0"/>
      <dgm:spPr/>
      <dgm:t>
        <a:bodyPr/>
        <a:lstStyle/>
        <a:p>
          <a:endParaRPr lang="es-MX"/>
        </a:p>
      </dgm:t>
    </dgm:pt>
    <dgm:pt modelId="{ABF23FD2-CAB4-4556-B820-7F9AF6864B08}" type="pres">
      <dgm:prSet presAssocID="{B582ACAD-746A-4250-95D5-BAC810F5F5F5}" presName="composite" presStyleCnt="0"/>
      <dgm:spPr/>
      <dgm:t>
        <a:bodyPr/>
        <a:lstStyle/>
        <a:p>
          <a:endParaRPr lang="es-MX"/>
        </a:p>
      </dgm:t>
    </dgm:pt>
    <dgm:pt modelId="{6E1DE59E-780C-4F0A-8A90-7BB43764E9FC}" type="pres">
      <dgm:prSet presAssocID="{B582ACAD-746A-4250-95D5-BAC810F5F5F5}" presName="parTx" presStyleLbl="alignNode1" presStyleIdx="2" presStyleCnt="3">
        <dgm:presLayoutVars>
          <dgm:chMax val="0"/>
          <dgm:chPref val="0"/>
          <dgm:bulletEnabled val="1"/>
        </dgm:presLayoutVars>
      </dgm:prSet>
      <dgm:spPr/>
      <dgm:t>
        <a:bodyPr/>
        <a:lstStyle/>
        <a:p>
          <a:endParaRPr lang="es-MX"/>
        </a:p>
      </dgm:t>
    </dgm:pt>
    <dgm:pt modelId="{DE281B02-49A6-4EFE-907D-819C92EFDC5C}" type="pres">
      <dgm:prSet presAssocID="{B582ACAD-746A-4250-95D5-BAC810F5F5F5}" presName="desTx" presStyleLbl="alignAccFollowNode1" presStyleIdx="2" presStyleCnt="3">
        <dgm:presLayoutVars>
          <dgm:bulletEnabled val="1"/>
        </dgm:presLayoutVars>
      </dgm:prSet>
      <dgm:spPr/>
      <dgm:t>
        <a:bodyPr/>
        <a:lstStyle/>
        <a:p>
          <a:endParaRPr lang="es-MX"/>
        </a:p>
      </dgm:t>
    </dgm:pt>
  </dgm:ptLst>
  <dgm:cxnLst>
    <dgm:cxn modelId="{6AD544DD-5962-454C-ACFF-281CAC3E8391}" srcId="{7E7900EF-5307-4ABE-8F26-0C510563EBA0}" destId="{CAAE1588-3D8C-4471-8DBB-D58F6617AAA3}" srcOrd="0" destOrd="0" parTransId="{F852059E-13A6-4245-B883-535D12891553}" sibTransId="{10962188-0D06-4CB0-91F7-7F6F1580CEE9}"/>
    <dgm:cxn modelId="{6403439C-4ECF-4C9E-9D8C-5AFC51BB2D12}" srcId="{2A7692C7-FE0C-4584-9D48-0D7F6BEC237F}" destId="{B679B4E0-ECB4-4D0F-9C84-523FFC7C2575}" srcOrd="1" destOrd="0" parTransId="{554EBD38-E8A2-45CE-B100-C18B5F74819A}" sibTransId="{52F78296-C93F-44A4-8F82-D6A5522256A6}"/>
    <dgm:cxn modelId="{9E44F4F1-7190-41F8-9880-6AB7DC6F549E}" type="presOf" srcId="{2A7692C7-FE0C-4584-9D48-0D7F6BEC237F}" destId="{ABE60050-A6CA-4796-8102-32D7458469DD}" srcOrd="0" destOrd="0" presId="urn:microsoft.com/office/officeart/2005/8/layout/hList1"/>
    <dgm:cxn modelId="{822A1BCD-86F6-4C82-9297-47F9CBB1259D}" type="presOf" srcId="{B679B4E0-ECB4-4D0F-9C84-523FFC7C2575}" destId="{F9B6245C-65AA-467E-ACF8-453A7A1DDAC6}" srcOrd="0" destOrd="0" presId="urn:microsoft.com/office/officeart/2005/8/layout/hList1"/>
    <dgm:cxn modelId="{0CF8DCF3-E370-4D04-92CC-4FC577295E97}" srcId="{7E7900EF-5307-4ABE-8F26-0C510563EBA0}" destId="{2D9C8392-8640-42CC-B71F-D2B2BC810754}" srcOrd="1" destOrd="0" parTransId="{27619A53-29DA-4F56-A0DE-2A2B9A4D0BB3}" sibTransId="{A27DFDEA-C31B-479A-9650-594E6366F9A3}"/>
    <dgm:cxn modelId="{6C18A9D9-6832-48E3-BB12-0EBD948A0ADE}" type="presOf" srcId="{2D9C8392-8640-42CC-B71F-D2B2BC810754}" destId="{3A36DB61-5280-4833-8469-3242696535E4}" srcOrd="0" destOrd="1" presId="urn:microsoft.com/office/officeart/2005/8/layout/hList1"/>
    <dgm:cxn modelId="{70C07420-F610-4ED4-B9A2-DD7A47EE1062}" type="presOf" srcId="{B582ACAD-746A-4250-95D5-BAC810F5F5F5}" destId="{6E1DE59E-780C-4F0A-8A90-7BB43764E9FC}" srcOrd="0" destOrd="0" presId="urn:microsoft.com/office/officeart/2005/8/layout/hList1"/>
    <dgm:cxn modelId="{65E72947-5C61-4E6E-A114-C11E9F4DD466}" srcId="{B679B4E0-ECB4-4D0F-9C84-523FFC7C2575}" destId="{74CEE41A-DDD5-43AA-82AD-D87EB35446DA}" srcOrd="0" destOrd="0" parTransId="{398B65D6-4940-4F93-BC74-275A811FC7DF}" sibTransId="{13693FB4-AE2C-4F7E-9593-26CC121877DC}"/>
    <dgm:cxn modelId="{80ED1188-4BF6-4D3C-935A-DC68834B03B2}" type="presOf" srcId="{74CEE41A-DDD5-43AA-82AD-D87EB35446DA}" destId="{AD07BBF9-5F4C-4E2C-B628-2B5B393827B5}" srcOrd="0" destOrd="0" presId="urn:microsoft.com/office/officeart/2005/8/layout/hList1"/>
    <dgm:cxn modelId="{ED4A2671-2056-4AF1-AEF8-40585FF74A30}" type="presOf" srcId="{CAAE1588-3D8C-4471-8DBB-D58F6617AAA3}" destId="{3A36DB61-5280-4833-8469-3242696535E4}" srcOrd="0" destOrd="0" presId="urn:microsoft.com/office/officeart/2005/8/layout/hList1"/>
    <dgm:cxn modelId="{4365E2B9-6661-4D3A-85D4-91DDE31C364D}" srcId="{2A7692C7-FE0C-4584-9D48-0D7F6BEC237F}" destId="{B582ACAD-746A-4250-95D5-BAC810F5F5F5}" srcOrd="2" destOrd="0" parTransId="{22172293-C6AA-479A-BF76-53AEFCC3D067}" sibTransId="{83123E86-E276-4E1E-B068-60EC8267A44F}"/>
    <dgm:cxn modelId="{72765FC2-E066-45A0-968B-B80AA0D6C7EF}" srcId="{B582ACAD-746A-4250-95D5-BAC810F5F5F5}" destId="{B0A667CE-69E2-4F3E-8288-CB5267A4553B}" srcOrd="0" destOrd="0" parTransId="{340EF7F1-FF97-4642-B698-00EF54F952BA}" sibTransId="{EFEB258D-2748-4942-92E6-CFC8A220035D}"/>
    <dgm:cxn modelId="{DD6FF228-78D6-4945-9E29-CB8C83706015}" type="presOf" srcId="{7E7900EF-5307-4ABE-8F26-0C510563EBA0}" destId="{C662D79E-0114-4C17-B90A-437D800E2106}" srcOrd="0" destOrd="0" presId="urn:microsoft.com/office/officeart/2005/8/layout/hList1"/>
    <dgm:cxn modelId="{F749234A-EB05-40FA-8C0C-3E5219F0A3DC}" type="presOf" srcId="{B0A667CE-69E2-4F3E-8288-CB5267A4553B}" destId="{DE281B02-49A6-4EFE-907D-819C92EFDC5C}" srcOrd="0" destOrd="0" presId="urn:microsoft.com/office/officeart/2005/8/layout/hList1"/>
    <dgm:cxn modelId="{DE860F15-F54C-44B2-BAC8-9A5BD246B3BF}" srcId="{2A7692C7-FE0C-4584-9D48-0D7F6BEC237F}" destId="{7E7900EF-5307-4ABE-8F26-0C510563EBA0}" srcOrd="0" destOrd="0" parTransId="{9B489E5F-E45C-435F-B693-431A4837BBE2}" sibTransId="{4A138AE2-B2A5-47C0-BBF9-4E6D5DD33611}"/>
    <dgm:cxn modelId="{C0B71DC4-E916-4BE6-BB25-3FF52251D7FF}" type="presParOf" srcId="{ABE60050-A6CA-4796-8102-32D7458469DD}" destId="{A15EF995-B784-4BDC-ACE7-43A5483407D1}" srcOrd="0" destOrd="0" presId="urn:microsoft.com/office/officeart/2005/8/layout/hList1"/>
    <dgm:cxn modelId="{8CE8B517-B689-4590-907F-02E272E01422}" type="presParOf" srcId="{A15EF995-B784-4BDC-ACE7-43A5483407D1}" destId="{C662D79E-0114-4C17-B90A-437D800E2106}" srcOrd="0" destOrd="0" presId="urn:microsoft.com/office/officeart/2005/8/layout/hList1"/>
    <dgm:cxn modelId="{6C3CD6BC-9389-4EEB-9628-72D89853DE0F}" type="presParOf" srcId="{A15EF995-B784-4BDC-ACE7-43A5483407D1}" destId="{3A36DB61-5280-4833-8469-3242696535E4}" srcOrd="1" destOrd="0" presId="urn:microsoft.com/office/officeart/2005/8/layout/hList1"/>
    <dgm:cxn modelId="{5827A616-37E4-4CE0-B676-5C42FDA95364}" type="presParOf" srcId="{ABE60050-A6CA-4796-8102-32D7458469DD}" destId="{B0C5BEE8-668A-4277-B752-ACB5105C111C}" srcOrd="1" destOrd="0" presId="urn:microsoft.com/office/officeart/2005/8/layout/hList1"/>
    <dgm:cxn modelId="{04B02547-79F3-47A0-B763-47AC558AD9B1}" type="presParOf" srcId="{ABE60050-A6CA-4796-8102-32D7458469DD}" destId="{C632CEC8-E381-459C-BB2A-5FDB78784619}" srcOrd="2" destOrd="0" presId="urn:microsoft.com/office/officeart/2005/8/layout/hList1"/>
    <dgm:cxn modelId="{3E4AF673-2922-42EC-A20A-E78545E07EF2}" type="presParOf" srcId="{C632CEC8-E381-459C-BB2A-5FDB78784619}" destId="{F9B6245C-65AA-467E-ACF8-453A7A1DDAC6}" srcOrd="0" destOrd="0" presId="urn:microsoft.com/office/officeart/2005/8/layout/hList1"/>
    <dgm:cxn modelId="{54ABA645-2834-4944-854D-89C6188D18EC}" type="presParOf" srcId="{C632CEC8-E381-459C-BB2A-5FDB78784619}" destId="{AD07BBF9-5F4C-4E2C-B628-2B5B393827B5}" srcOrd="1" destOrd="0" presId="urn:microsoft.com/office/officeart/2005/8/layout/hList1"/>
    <dgm:cxn modelId="{31902036-CFE0-49ED-A819-DFEB42E6774C}" type="presParOf" srcId="{ABE60050-A6CA-4796-8102-32D7458469DD}" destId="{81FE1542-89DC-4FBB-A94B-652F97EFF856}" srcOrd="3" destOrd="0" presId="urn:microsoft.com/office/officeart/2005/8/layout/hList1"/>
    <dgm:cxn modelId="{01FF6739-52EC-4A25-BBA0-12F06F2C9DDD}" type="presParOf" srcId="{ABE60050-A6CA-4796-8102-32D7458469DD}" destId="{ABF23FD2-CAB4-4556-B820-7F9AF6864B08}" srcOrd="4" destOrd="0" presId="urn:microsoft.com/office/officeart/2005/8/layout/hList1"/>
    <dgm:cxn modelId="{FCECF7F0-F360-484B-865A-33530843C936}" type="presParOf" srcId="{ABF23FD2-CAB4-4556-B820-7F9AF6864B08}" destId="{6E1DE59E-780C-4F0A-8A90-7BB43764E9FC}" srcOrd="0" destOrd="0" presId="urn:microsoft.com/office/officeart/2005/8/layout/hList1"/>
    <dgm:cxn modelId="{294D6537-8ECD-4ABD-A51A-5799E50CEF25}" type="presParOf" srcId="{ABF23FD2-CAB4-4556-B820-7F9AF6864B08}" destId="{DE281B02-49A6-4EFE-907D-819C92EFDC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6B82E-CCDE-4B3A-8BFD-87F7E813BCBA}" type="doc">
      <dgm:prSet loTypeId="urn:microsoft.com/office/officeart/2005/8/layout/hierarchy2" loCatId="hierarchy" qsTypeId="urn:microsoft.com/office/officeart/2005/8/quickstyle/simple5" qsCatId="simple" csTypeId="urn:microsoft.com/office/officeart/2005/8/colors/accent4_4" csCatId="accent4" phldr="1"/>
      <dgm:spPr/>
      <dgm:t>
        <a:bodyPr/>
        <a:lstStyle/>
        <a:p>
          <a:endParaRPr lang="es-MX"/>
        </a:p>
      </dgm:t>
    </dgm:pt>
    <dgm:pt modelId="{F73B21B5-4F56-4C00-ACD9-002357264129}">
      <dgm:prSet phldrT="[Texto]" custT="1"/>
      <dgm:spPr/>
      <dgm:t>
        <a:bodyPr/>
        <a:lstStyle/>
        <a:p>
          <a:r>
            <a:rPr lang="es-MX" sz="2000" b="0" dirty="0" smtClean="0"/>
            <a:t>Particulares que llevan a cabo el tratamiento de datos personales.</a:t>
          </a:r>
          <a:endParaRPr lang="es-MX" sz="2000" b="0" dirty="0"/>
        </a:p>
      </dgm:t>
    </dgm:pt>
    <dgm:pt modelId="{1480D8B0-F8B6-46CA-BF49-3215A88312F3}" type="parTrans" cxnId="{73DD1092-4948-4519-8816-F7B31C02C56F}">
      <dgm:prSet/>
      <dgm:spPr/>
      <dgm:t>
        <a:bodyPr/>
        <a:lstStyle/>
        <a:p>
          <a:endParaRPr lang="es-MX" sz="2000" b="0"/>
        </a:p>
      </dgm:t>
    </dgm:pt>
    <dgm:pt modelId="{1FE57E39-AFBD-4EB7-9C67-32DD78CAE585}" type="sibTrans" cxnId="{73DD1092-4948-4519-8816-F7B31C02C56F}">
      <dgm:prSet/>
      <dgm:spPr/>
      <dgm:t>
        <a:bodyPr/>
        <a:lstStyle/>
        <a:p>
          <a:endParaRPr lang="es-MX" sz="2000" b="0"/>
        </a:p>
      </dgm:t>
    </dgm:pt>
    <dgm:pt modelId="{037277C7-5FBB-4A52-8BEA-550F64ABBCB5}">
      <dgm:prSet phldrT="[Texto]" custT="1"/>
      <dgm:spPr/>
      <dgm:t>
        <a:bodyPr/>
        <a:lstStyle/>
        <a:p>
          <a:pPr algn="l"/>
          <a:r>
            <a:rPr lang="es-MX" sz="1800" b="1" dirty="0" smtClean="0">
              <a:solidFill>
                <a:schemeClr val="bg1">
                  <a:lumMod val="95000"/>
                </a:schemeClr>
              </a:solidFill>
              <a:effectLst/>
            </a:rPr>
            <a:t>Personas físicas</a:t>
          </a:r>
        </a:p>
        <a:p>
          <a:pPr algn="l"/>
          <a:r>
            <a:rPr lang="es-MX" sz="1800" b="1" dirty="0" smtClean="0">
              <a:solidFill>
                <a:schemeClr val="bg1">
                  <a:lumMod val="95000"/>
                </a:schemeClr>
              </a:solidFill>
              <a:effectLst/>
            </a:rPr>
            <a:t> o morales de </a:t>
          </a:r>
        </a:p>
        <a:p>
          <a:pPr algn="l"/>
          <a:r>
            <a:rPr lang="es-MX" sz="1800" b="1" dirty="0" smtClean="0">
              <a:solidFill>
                <a:schemeClr val="bg1">
                  <a:lumMod val="95000"/>
                </a:schemeClr>
              </a:solidFill>
              <a:effectLst/>
            </a:rPr>
            <a:t>carácter privado</a:t>
          </a:r>
          <a:r>
            <a:rPr lang="es-MX" sz="2000" b="0" dirty="0" smtClean="0"/>
            <a:t>.</a:t>
          </a:r>
          <a:endParaRPr lang="es-MX" sz="2000" b="0" dirty="0"/>
        </a:p>
      </dgm:t>
    </dgm:pt>
    <dgm:pt modelId="{F4696420-A2DE-411E-B3F8-15B8652DBCE2}" type="parTrans" cxnId="{AD800AC4-9608-4286-82DA-14FF0DE53819}">
      <dgm:prSet custT="1"/>
      <dgm:spPr/>
      <dgm:t>
        <a:bodyPr/>
        <a:lstStyle/>
        <a:p>
          <a:endParaRPr lang="es-MX" sz="2000" b="0"/>
        </a:p>
      </dgm:t>
    </dgm:pt>
    <dgm:pt modelId="{5B70B263-4478-445C-B4C3-03E0410AF910}" type="sibTrans" cxnId="{AD800AC4-9608-4286-82DA-14FF0DE53819}">
      <dgm:prSet/>
      <dgm:spPr/>
      <dgm:t>
        <a:bodyPr/>
        <a:lstStyle/>
        <a:p>
          <a:endParaRPr lang="es-MX" sz="2000" b="0"/>
        </a:p>
      </dgm:t>
    </dgm:pt>
    <dgm:pt modelId="{CBD17131-84D2-4D04-8F77-2A144E3ADD2E}">
      <dgm:prSet phldrT="[Texto]" custT="1"/>
      <dgm:spPr/>
      <dgm:t>
        <a:bodyPr/>
        <a:lstStyle/>
        <a:p>
          <a:pPr algn="l"/>
          <a:r>
            <a:rPr lang="es-MX" sz="1800" b="1" dirty="0" smtClean="0">
              <a:solidFill>
                <a:schemeClr val="bg1">
                  <a:lumMod val="95000"/>
                </a:schemeClr>
              </a:solidFill>
              <a:effectLst/>
            </a:rPr>
            <a:t>Sociedades de Información Crediticia, en su actividad sustantiva </a:t>
          </a:r>
        </a:p>
        <a:p>
          <a:pPr algn="l"/>
          <a:r>
            <a:rPr lang="es-MX" sz="1800" b="1" u="none" dirty="0" smtClean="0">
              <a:solidFill>
                <a:schemeClr val="bg1">
                  <a:lumMod val="95000"/>
                </a:schemeClr>
              </a:solidFill>
              <a:effectLst/>
            </a:rPr>
            <a:t>Personas que lleven a cabo la recolección y almacenamiento de datos personales para uso exclusivamente personal, sin fines de divulgación o utilización comercial.</a:t>
          </a:r>
          <a:endParaRPr lang="es-MX" sz="1800" b="0" dirty="0">
            <a:solidFill>
              <a:schemeClr val="bg1">
                <a:lumMod val="95000"/>
              </a:schemeClr>
            </a:solidFill>
          </a:endParaRPr>
        </a:p>
      </dgm:t>
    </dgm:pt>
    <dgm:pt modelId="{0FB575B9-7CC1-4BC1-A7CF-B1E4297F8248}" type="parTrans" cxnId="{7F61E4AF-56ED-4889-B63D-B03528E9D987}">
      <dgm:prSet custT="1"/>
      <dgm:spPr/>
      <dgm:t>
        <a:bodyPr/>
        <a:lstStyle/>
        <a:p>
          <a:endParaRPr lang="es-MX" sz="2000" b="0"/>
        </a:p>
      </dgm:t>
    </dgm:pt>
    <dgm:pt modelId="{90917F80-407C-4C8D-8BC2-A65D99C65B89}" type="sibTrans" cxnId="{7F61E4AF-56ED-4889-B63D-B03528E9D987}">
      <dgm:prSet/>
      <dgm:spPr/>
      <dgm:t>
        <a:bodyPr/>
        <a:lstStyle/>
        <a:p>
          <a:endParaRPr lang="es-MX" sz="2000" b="0"/>
        </a:p>
      </dgm:t>
    </dgm:pt>
    <dgm:pt modelId="{DE407162-CC93-4BF2-8B83-B5E6291FA392}" type="pres">
      <dgm:prSet presAssocID="{1906B82E-CCDE-4B3A-8BFD-87F7E813BCBA}" presName="diagram" presStyleCnt="0">
        <dgm:presLayoutVars>
          <dgm:chPref val="1"/>
          <dgm:dir/>
          <dgm:animOne val="branch"/>
          <dgm:animLvl val="lvl"/>
          <dgm:resizeHandles val="exact"/>
        </dgm:presLayoutVars>
      </dgm:prSet>
      <dgm:spPr/>
      <dgm:t>
        <a:bodyPr/>
        <a:lstStyle/>
        <a:p>
          <a:endParaRPr lang="es-MX"/>
        </a:p>
      </dgm:t>
    </dgm:pt>
    <dgm:pt modelId="{A21E683A-BF9F-41E8-AC88-A412C34F1D39}" type="pres">
      <dgm:prSet presAssocID="{F73B21B5-4F56-4C00-ACD9-002357264129}" presName="root1" presStyleCnt="0"/>
      <dgm:spPr/>
      <dgm:t>
        <a:bodyPr/>
        <a:lstStyle/>
        <a:p>
          <a:endParaRPr lang="es-MX"/>
        </a:p>
      </dgm:t>
    </dgm:pt>
    <dgm:pt modelId="{29FC27A9-7BDF-404F-93F3-9177B923E398}" type="pres">
      <dgm:prSet presAssocID="{F73B21B5-4F56-4C00-ACD9-002357264129}" presName="LevelOneTextNode" presStyleLbl="node0" presStyleIdx="0" presStyleCnt="1" custScaleX="79167" custScaleY="179382">
        <dgm:presLayoutVars>
          <dgm:chPref val="3"/>
        </dgm:presLayoutVars>
      </dgm:prSet>
      <dgm:spPr/>
      <dgm:t>
        <a:bodyPr/>
        <a:lstStyle/>
        <a:p>
          <a:endParaRPr lang="es-MX"/>
        </a:p>
      </dgm:t>
    </dgm:pt>
    <dgm:pt modelId="{8F550D9B-3141-4C9C-B534-21F162AF885C}" type="pres">
      <dgm:prSet presAssocID="{F73B21B5-4F56-4C00-ACD9-002357264129}" presName="level2hierChild" presStyleCnt="0"/>
      <dgm:spPr/>
      <dgm:t>
        <a:bodyPr/>
        <a:lstStyle/>
        <a:p>
          <a:endParaRPr lang="es-MX"/>
        </a:p>
      </dgm:t>
    </dgm:pt>
    <dgm:pt modelId="{86A7CFD7-FD5E-4631-B782-701B456CA9AF}" type="pres">
      <dgm:prSet presAssocID="{F4696420-A2DE-411E-B3F8-15B8652DBCE2}" presName="conn2-1" presStyleLbl="parChTrans1D2" presStyleIdx="0" presStyleCnt="2"/>
      <dgm:spPr/>
      <dgm:t>
        <a:bodyPr/>
        <a:lstStyle/>
        <a:p>
          <a:endParaRPr lang="es-MX"/>
        </a:p>
      </dgm:t>
    </dgm:pt>
    <dgm:pt modelId="{02F4BB3F-1939-4E4C-894A-46518F9C78D7}" type="pres">
      <dgm:prSet presAssocID="{F4696420-A2DE-411E-B3F8-15B8652DBCE2}" presName="connTx" presStyleLbl="parChTrans1D2" presStyleIdx="0" presStyleCnt="2"/>
      <dgm:spPr/>
      <dgm:t>
        <a:bodyPr/>
        <a:lstStyle/>
        <a:p>
          <a:endParaRPr lang="es-MX"/>
        </a:p>
      </dgm:t>
    </dgm:pt>
    <dgm:pt modelId="{C0A6F724-BD2D-4F28-BDED-8C0837B8049F}" type="pres">
      <dgm:prSet presAssocID="{037277C7-5FBB-4A52-8BEA-550F64ABBCB5}" presName="root2" presStyleCnt="0"/>
      <dgm:spPr/>
      <dgm:t>
        <a:bodyPr/>
        <a:lstStyle/>
        <a:p>
          <a:endParaRPr lang="es-MX"/>
        </a:p>
      </dgm:t>
    </dgm:pt>
    <dgm:pt modelId="{A8B02054-9912-4146-844F-3FA96C4BF126}" type="pres">
      <dgm:prSet presAssocID="{037277C7-5FBB-4A52-8BEA-550F64ABBCB5}" presName="LevelTwoTextNode" presStyleLbl="node2" presStyleIdx="0" presStyleCnt="2" custScaleX="121195" custScaleY="79251" custLinFactNeighborX="397" custLinFactNeighborY="-4162">
        <dgm:presLayoutVars>
          <dgm:chPref val="3"/>
        </dgm:presLayoutVars>
      </dgm:prSet>
      <dgm:spPr/>
      <dgm:t>
        <a:bodyPr/>
        <a:lstStyle/>
        <a:p>
          <a:endParaRPr lang="es-MX"/>
        </a:p>
      </dgm:t>
    </dgm:pt>
    <dgm:pt modelId="{1D1DEA28-BED7-4E33-896E-1352E3382AB4}" type="pres">
      <dgm:prSet presAssocID="{037277C7-5FBB-4A52-8BEA-550F64ABBCB5}" presName="level3hierChild" presStyleCnt="0"/>
      <dgm:spPr/>
      <dgm:t>
        <a:bodyPr/>
        <a:lstStyle/>
        <a:p>
          <a:endParaRPr lang="es-MX"/>
        </a:p>
      </dgm:t>
    </dgm:pt>
    <dgm:pt modelId="{FFF21A4E-7BBA-47DD-A26C-0CAC243D1043}" type="pres">
      <dgm:prSet presAssocID="{0FB575B9-7CC1-4BC1-A7CF-B1E4297F8248}" presName="conn2-1" presStyleLbl="parChTrans1D2" presStyleIdx="1" presStyleCnt="2"/>
      <dgm:spPr/>
      <dgm:t>
        <a:bodyPr/>
        <a:lstStyle/>
        <a:p>
          <a:endParaRPr lang="es-MX"/>
        </a:p>
      </dgm:t>
    </dgm:pt>
    <dgm:pt modelId="{6E6F015A-5FFE-4B19-8DCE-AFB200038313}" type="pres">
      <dgm:prSet presAssocID="{0FB575B9-7CC1-4BC1-A7CF-B1E4297F8248}" presName="connTx" presStyleLbl="parChTrans1D2" presStyleIdx="1" presStyleCnt="2"/>
      <dgm:spPr/>
      <dgm:t>
        <a:bodyPr/>
        <a:lstStyle/>
        <a:p>
          <a:endParaRPr lang="es-MX"/>
        </a:p>
      </dgm:t>
    </dgm:pt>
    <dgm:pt modelId="{68A4F372-C1FA-4523-8D8E-7E6DBB7243D2}" type="pres">
      <dgm:prSet presAssocID="{CBD17131-84D2-4D04-8F77-2A144E3ADD2E}" presName="root2" presStyleCnt="0"/>
      <dgm:spPr/>
      <dgm:t>
        <a:bodyPr/>
        <a:lstStyle/>
        <a:p>
          <a:endParaRPr lang="es-MX"/>
        </a:p>
      </dgm:t>
    </dgm:pt>
    <dgm:pt modelId="{4E115F7D-D5C4-4D52-A28B-DCDF21915C6F}" type="pres">
      <dgm:prSet presAssocID="{CBD17131-84D2-4D04-8F77-2A144E3ADD2E}" presName="LevelTwoTextNode" presStyleLbl="node2" presStyleIdx="1" presStyleCnt="2" custScaleX="156432" custScaleY="184941">
        <dgm:presLayoutVars>
          <dgm:chPref val="3"/>
        </dgm:presLayoutVars>
      </dgm:prSet>
      <dgm:spPr/>
      <dgm:t>
        <a:bodyPr/>
        <a:lstStyle/>
        <a:p>
          <a:endParaRPr lang="es-MX"/>
        </a:p>
      </dgm:t>
    </dgm:pt>
    <dgm:pt modelId="{66FDE008-A0BA-4E3D-9412-4718E24A8D08}" type="pres">
      <dgm:prSet presAssocID="{CBD17131-84D2-4D04-8F77-2A144E3ADD2E}" presName="level3hierChild" presStyleCnt="0"/>
      <dgm:spPr/>
      <dgm:t>
        <a:bodyPr/>
        <a:lstStyle/>
        <a:p>
          <a:endParaRPr lang="es-MX"/>
        </a:p>
      </dgm:t>
    </dgm:pt>
  </dgm:ptLst>
  <dgm:cxnLst>
    <dgm:cxn modelId="{113ADB5D-CD83-400C-A047-1B74AE9DE7B3}" type="presOf" srcId="{037277C7-5FBB-4A52-8BEA-550F64ABBCB5}" destId="{A8B02054-9912-4146-844F-3FA96C4BF126}" srcOrd="0" destOrd="0" presId="urn:microsoft.com/office/officeart/2005/8/layout/hierarchy2"/>
    <dgm:cxn modelId="{05B2ABF4-90A0-4E51-A06A-62D07E0620AE}" type="presOf" srcId="{CBD17131-84D2-4D04-8F77-2A144E3ADD2E}" destId="{4E115F7D-D5C4-4D52-A28B-DCDF21915C6F}" srcOrd="0" destOrd="0" presId="urn:microsoft.com/office/officeart/2005/8/layout/hierarchy2"/>
    <dgm:cxn modelId="{AE9ADC47-CDE5-435D-973C-73C012A3F358}" type="presOf" srcId="{F73B21B5-4F56-4C00-ACD9-002357264129}" destId="{29FC27A9-7BDF-404F-93F3-9177B923E398}" srcOrd="0" destOrd="0" presId="urn:microsoft.com/office/officeart/2005/8/layout/hierarchy2"/>
    <dgm:cxn modelId="{5D988A2D-649D-4B8E-BA65-8EC8D106E9CF}" type="presOf" srcId="{F4696420-A2DE-411E-B3F8-15B8652DBCE2}" destId="{86A7CFD7-FD5E-4631-B782-701B456CA9AF}" srcOrd="0" destOrd="0" presId="urn:microsoft.com/office/officeart/2005/8/layout/hierarchy2"/>
    <dgm:cxn modelId="{761A0F4B-CCB0-4129-9940-0E5767F72AA6}" type="presOf" srcId="{F4696420-A2DE-411E-B3F8-15B8652DBCE2}" destId="{02F4BB3F-1939-4E4C-894A-46518F9C78D7}" srcOrd="1" destOrd="0" presId="urn:microsoft.com/office/officeart/2005/8/layout/hierarchy2"/>
    <dgm:cxn modelId="{E5AA81C2-EBD1-44AA-AD39-98D6F4DF2A62}" type="presOf" srcId="{1906B82E-CCDE-4B3A-8BFD-87F7E813BCBA}" destId="{DE407162-CC93-4BF2-8B83-B5E6291FA392}" srcOrd="0" destOrd="0" presId="urn:microsoft.com/office/officeart/2005/8/layout/hierarchy2"/>
    <dgm:cxn modelId="{95733995-7344-428A-8328-53FF2A6D7B95}" type="presOf" srcId="{0FB575B9-7CC1-4BC1-A7CF-B1E4297F8248}" destId="{FFF21A4E-7BBA-47DD-A26C-0CAC243D1043}" srcOrd="0" destOrd="0" presId="urn:microsoft.com/office/officeart/2005/8/layout/hierarchy2"/>
    <dgm:cxn modelId="{6DC04033-6D45-40AB-B5F8-7A3D04DBC314}" type="presOf" srcId="{0FB575B9-7CC1-4BC1-A7CF-B1E4297F8248}" destId="{6E6F015A-5FFE-4B19-8DCE-AFB200038313}" srcOrd="1" destOrd="0" presId="urn:microsoft.com/office/officeart/2005/8/layout/hierarchy2"/>
    <dgm:cxn modelId="{73DD1092-4948-4519-8816-F7B31C02C56F}" srcId="{1906B82E-CCDE-4B3A-8BFD-87F7E813BCBA}" destId="{F73B21B5-4F56-4C00-ACD9-002357264129}" srcOrd="0" destOrd="0" parTransId="{1480D8B0-F8B6-46CA-BF49-3215A88312F3}" sibTransId="{1FE57E39-AFBD-4EB7-9C67-32DD78CAE585}"/>
    <dgm:cxn modelId="{AD800AC4-9608-4286-82DA-14FF0DE53819}" srcId="{F73B21B5-4F56-4C00-ACD9-002357264129}" destId="{037277C7-5FBB-4A52-8BEA-550F64ABBCB5}" srcOrd="0" destOrd="0" parTransId="{F4696420-A2DE-411E-B3F8-15B8652DBCE2}" sibTransId="{5B70B263-4478-445C-B4C3-03E0410AF910}"/>
    <dgm:cxn modelId="{7F61E4AF-56ED-4889-B63D-B03528E9D987}" srcId="{F73B21B5-4F56-4C00-ACD9-002357264129}" destId="{CBD17131-84D2-4D04-8F77-2A144E3ADD2E}" srcOrd="1" destOrd="0" parTransId="{0FB575B9-7CC1-4BC1-A7CF-B1E4297F8248}" sibTransId="{90917F80-407C-4C8D-8BC2-A65D99C65B89}"/>
    <dgm:cxn modelId="{20F368D1-3D96-4970-AF50-3E5966B1EA9A}" type="presParOf" srcId="{DE407162-CC93-4BF2-8B83-B5E6291FA392}" destId="{A21E683A-BF9F-41E8-AC88-A412C34F1D39}" srcOrd="0" destOrd="0" presId="urn:microsoft.com/office/officeart/2005/8/layout/hierarchy2"/>
    <dgm:cxn modelId="{36CC01E1-2CD0-4416-AA25-3359C8F3C068}" type="presParOf" srcId="{A21E683A-BF9F-41E8-AC88-A412C34F1D39}" destId="{29FC27A9-7BDF-404F-93F3-9177B923E398}" srcOrd="0" destOrd="0" presId="urn:microsoft.com/office/officeart/2005/8/layout/hierarchy2"/>
    <dgm:cxn modelId="{4E850686-312B-4FC1-8F48-172855C36033}" type="presParOf" srcId="{A21E683A-BF9F-41E8-AC88-A412C34F1D39}" destId="{8F550D9B-3141-4C9C-B534-21F162AF885C}" srcOrd="1" destOrd="0" presId="urn:microsoft.com/office/officeart/2005/8/layout/hierarchy2"/>
    <dgm:cxn modelId="{0108A3EA-217F-4580-874B-C86983141381}" type="presParOf" srcId="{8F550D9B-3141-4C9C-B534-21F162AF885C}" destId="{86A7CFD7-FD5E-4631-B782-701B456CA9AF}" srcOrd="0" destOrd="0" presId="urn:microsoft.com/office/officeart/2005/8/layout/hierarchy2"/>
    <dgm:cxn modelId="{0E00EE78-92A1-45CB-A0FC-76D364B778C7}" type="presParOf" srcId="{86A7CFD7-FD5E-4631-B782-701B456CA9AF}" destId="{02F4BB3F-1939-4E4C-894A-46518F9C78D7}" srcOrd="0" destOrd="0" presId="urn:microsoft.com/office/officeart/2005/8/layout/hierarchy2"/>
    <dgm:cxn modelId="{9C6A3C25-8116-48FF-8F5C-BBFB81DB8583}" type="presParOf" srcId="{8F550D9B-3141-4C9C-B534-21F162AF885C}" destId="{C0A6F724-BD2D-4F28-BDED-8C0837B8049F}" srcOrd="1" destOrd="0" presId="urn:microsoft.com/office/officeart/2005/8/layout/hierarchy2"/>
    <dgm:cxn modelId="{5740852F-D5C0-4DBA-BA27-5F3469B1DE57}" type="presParOf" srcId="{C0A6F724-BD2D-4F28-BDED-8C0837B8049F}" destId="{A8B02054-9912-4146-844F-3FA96C4BF126}" srcOrd="0" destOrd="0" presId="urn:microsoft.com/office/officeart/2005/8/layout/hierarchy2"/>
    <dgm:cxn modelId="{85A95C50-FB24-473C-ACE3-CB675DAC8E0A}" type="presParOf" srcId="{C0A6F724-BD2D-4F28-BDED-8C0837B8049F}" destId="{1D1DEA28-BED7-4E33-896E-1352E3382AB4}" srcOrd="1" destOrd="0" presId="urn:microsoft.com/office/officeart/2005/8/layout/hierarchy2"/>
    <dgm:cxn modelId="{0989498F-DC66-4828-B4B4-E733FE94E0FC}" type="presParOf" srcId="{8F550D9B-3141-4C9C-B534-21F162AF885C}" destId="{FFF21A4E-7BBA-47DD-A26C-0CAC243D1043}" srcOrd="2" destOrd="0" presId="urn:microsoft.com/office/officeart/2005/8/layout/hierarchy2"/>
    <dgm:cxn modelId="{767CC9DA-B591-4DFD-B2FA-816683B64088}" type="presParOf" srcId="{FFF21A4E-7BBA-47DD-A26C-0CAC243D1043}" destId="{6E6F015A-5FFE-4B19-8DCE-AFB200038313}" srcOrd="0" destOrd="0" presId="urn:microsoft.com/office/officeart/2005/8/layout/hierarchy2"/>
    <dgm:cxn modelId="{3AA581EE-68B3-4933-9D0A-30A9689AFE30}" type="presParOf" srcId="{8F550D9B-3141-4C9C-B534-21F162AF885C}" destId="{68A4F372-C1FA-4523-8D8E-7E6DBB7243D2}" srcOrd="3" destOrd="0" presId="urn:microsoft.com/office/officeart/2005/8/layout/hierarchy2"/>
    <dgm:cxn modelId="{B89A7427-5DB0-40AA-8E58-F6932210A9B3}" type="presParOf" srcId="{68A4F372-C1FA-4523-8D8E-7E6DBB7243D2}" destId="{4E115F7D-D5C4-4D52-A28B-DCDF21915C6F}" srcOrd="0" destOrd="0" presId="urn:microsoft.com/office/officeart/2005/8/layout/hierarchy2"/>
    <dgm:cxn modelId="{48D4B588-511A-46A9-A800-AC5C869DAB42}" type="presParOf" srcId="{68A4F372-C1FA-4523-8D8E-7E6DBB7243D2}" destId="{66FDE008-A0BA-4E3D-9412-4718E24A8D0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F147A-1BF4-4E38-A7CB-8FD0F37D3AE3}"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s-MX"/>
        </a:p>
      </dgm:t>
    </dgm:pt>
    <dgm:pt modelId="{DD177E21-54DC-4A64-BCBB-D6E9F46A1724}">
      <dgm:prSet phldrT="[Texto]"/>
      <dgm:spPr/>
      <dgm:t>
        <a:bodyPr/>
        <a:lstStyle/>
        <a:p>
          <a:r>
            <a:rPr lang="es-MX" dirty="0" smtClean="0"/>
            <a:t>Deberes</a:t>
          </a:r>
          <a:endParaRPr lang="es-MX" dirty="0"/>
        </a:p>
      </dgm:t>
    </dgm:pt>
    <dgm:pt modelId="{1AF8D742-0C0A-487F-8654-2F8BF7B8BFF2}" type="parTrans" cxnId="{E2B055E9-8B87-4F4D-838B-ACEE5F51DFE5}">
      <dgm:prSet/>
      <dgm:spPr/>
      <dgm:t>
        <a:bodyPr/>
        <a:lstStyle/>
        <a:p>
          <a:endParaRPr lang="es-MX"/>
        </a:p>
      </dgm:t>
    </dgm:pt>
    <dgm:pt modelId="{2D90BE0E-A252-4EC9-812A-E265E53F1A0C}" type="sibTrans" cxnId="{E2B055E9-8B87-4F4D-838B-ACEE5F51DFE5}">
      <dgm:prSet/>
      <dgm:spPr/>
      <dgm:t>
        <a:bodyPr/>
        <a:lstStyle/>
        <a:p>
          <a:endParaRPr lang="es-MX"/>
        </a:p>
      </dgm:t>
    </dgm:pt>
    <dgm:pt modelId="{2AED1A78-711A-4064-8EC5-BF9B3B7BBB59}">
      <dgm:prSet phldrT="[Texto]" custT="1"/>
      <dgm:spPr>
        <a:solidFill>
          <a:schemeClr val="accent5">
            <a:lumMod val="50000"/>
          </a:schemeClr>
        </a:solidFill>
      </dgm:spPr>
      <dgm:t>
        <a:bodyPr/>
        <a:lstStyle/>
        <a:p>
          <a:r>
            <a:rPr lang="es-MX" sz="3000" dirty="0" smtClean="0"/>
            <a:t>Confidencialidad</a:t>
          </a:r>
          <a:endParaRPr lang="es-MX" sz="3000" dirty="0"/>
        </a:p>
      </dgm:t>
    </dgm:pt>
    <dgm:pt modelId="{870D81C6-3E3E-4DDE-A23F-D4C5ED4DB531}" type="parTrans" cxnId="{E2190E2E-EEDB-4AF2-B771-E3F32B379F86}">
      <dgm:prSet/>
      <dgm:spPr/>
      <dgm:t>
        <a:bodyPr/>
        <a:lstStyle/>
        <a:p>
          <a:endParaRPr lang="es-MX"/>
        </a:p>
      </dgm:t>
    </dgm:pt>
    <dgm:pt modelId="{EE142587-C98C-412B-8E34-41D46FE36B7D}" type="sibTrans" cxnId="{E2190E2E-EEDB-4AF2-B771-E3F32B379F86}">
      <dgm:prSet/>
      <dgm:spPr/>
      <dgm:t>
        <a:bodyPr/>
        <a:lstStyle/>
        <a:p>
          <a:endParaRPr lang="es-MX"/>
        </a:p>
      </dgm:t>
    </dgm:pt>
    <dgm:pt modelId="{0BA96A3F-8295-4AC8-A302-F7856BA62A34}">
      <dgm:prSet phldrT="[Texto]" custT="1"/>
      <dgm:spPr>
        <a:solidFill>
          <a:schemeClr val="accent5">
            <a:lumMod val="75000"/>
          </a:schemeClr>
        </a:solidFill>
      </dgm:spPr>
      <dgm:t>
        <a:bodyPr/>
        <a:lstStyle/>
        <a:p>
          <a:r>
            <a:rPr lang="es-MX" sz="2600" dirty="0" smtClean="0"/>
            <a:t>Prevalece aún después de terminada la relación jurídica</a:t>
          </a:r>
          <a:endParaRPr lang="es-MX" sz="2600" dirty="0"/>
        </a:p>
      </dgm:t>
    </dgm:pt>
    <dgm:pt modelId="{637A86BF-F984-4D51-A5E5-590E159063F0}" type="parTrans" cxnId="{0C962639-120F-4151-BE95-E78AC1D7650B}">
      <dgm:prSet/>
      <dgm:spPr/>
      <dgm:t>
        <a:bodyPr/>
        <a:lstStyle/>
        <a:p>
          <a:endParaRPr lang="es-MX"/>
        </a:p>
      </dgm:t>
    </dgm:pt>
    <dgm:pt modelId="{D019EC42-843F-4F1C-A732-AB0C8CE4333D}" type="sibTrans" cxnId="{0C962639-120F-4151-BE95-E78AC1D7650B}">
      <dgm:prSet/>
      <dgm:spPr/>
      <dgm:t>
        <a:bodyPr/>
        <a:lstStyle/>
        <a:p>
          <a:endParaRPr lang="es-MX"/>
        </a:p>
      </dgm:t>
    </dgm:pt>
    <dgm:pt modelId="{717CB628-ACCB-4B57-984D-22D4666E5312}">
      <dgm:prSet phldrT="[Texto]" custT="1"/>
      <dgm:spPr>
        <a:solidFill>
          <a:schemeClr val="accent4">
            <a:lumMod val="50000"/>
          </a:schemeClr>
        </a:solidFill>
      </dgm:spPr>
      <dgm:t>
        <a:bodyPr/>
        <a:lstStyle/>
        <a:p>
          <a:r>
            <a:rPr lang="es-MX" sz="3000" dirty="0" smtClean="0"/>
            <a:t>Seguridad</a:t>
          </a:r>
          <a:endParaRPr lang="es-MX" sz="3000" dirty="0"/>
        </a:p>
      </dgm:t>
    </dgm:pt>
    <dgm:pt modelId="{5C372A93-30AB-4A00-A8E0-28477B0F8647}" type="parTrans" cxnId="{C493C6F5-3BA0-49A6-9C71-26C3364F8A1F}">
      <dgm:prSet/>
      <dgm:spPr/>
      <dgm:t>
        <a:bodyPr/>
        <a:lstStyle/>
        <a:p>
          <a:endParaRPr lang="es-MX"/>
        </a:p>
      </dgm:t>
    </dgm:pt>
    <dgm:pt modelId="{F0913D14-7564-4700-934C-40EB1635AEE0}" type="sibTrans" cxnId="{C493C6F5-3BA0-49A6-9C71-26C3364F8A1F}">
      <dgm:prSet/>
      <dgm:spPr/>
      <dgm:t>
        <a:bodyPr/>
        <a:lstStyle/>
        <a:p>
          <a:endParaRPr lang="es-MX"/>
        </a:p>
      </dgm:t>
    </dgm:pt>
    <dgm:pt modelId="{65F92D8E-A0CE-42FA-AC99-6C1603014A79}">
      <dgm:prSet phldrT="[Texto]" custT="1"/>
      <dgm:spPr>
        <a:solidFill>
          <a:schemeClr val="accent4">
            <a:lumMod val="75000"/>
          </a:schemeClr>
        </a:solidFill>
      </dgm:spPr>
      <dgm:t>
        <a:bodyPr/>
        <a:lstStyle/>
        <a:p>
          <a:r>
            <a:rPr kumimoji="0" lang="es-ES" sz="2600" b="0" i="0" u="none" strike="noStrike" cap="none" spc="0" normalizeH="0" baseline="0" noProof="0" dirty="0" smtClean="0">
              <a:ln/>
              <a:solidFill>
                <a:schemeClr val="bg1">
                  <a:lumMod val="95000"/>
                </a:schemeClr>
              </a:solidFill>
              <a:effectLst/>
              <a:uLnTx/>
              <a:uFillTx/>
              <a:latin typeface="+mn-lt"/>
              <a:ea typeface="+mn-ea"/>
              <a:cs typeface="+mn-cs"/>
            </a:rPr>
            <a:t>Garantizar la </a:t>
          </a:r>
          <a:r>
            <a:rPr kumimoji="0" lang="es-ES" sz="2600" b="1" i="0" u="none" strike="noStrike" cap="none" spc="0" normalizeH="0" baseline="0" noProof="0" dirty="0" smtClean="0">
              <a:ln/>
              <a:solidFill>
                <a:schemeClr val="bg1">
                  <a:lumMod val="95000"/>
                </a:schemeClr>
              </a:solidFill>
              <a:effectLst>
                <a:outerShdw blurRad="38100" dist="38100" dir="2700000" algn="tl">
                  <a:srgbClr val="000000">
                    <a:alpha val="43137"/>
                  </a:srgbClr>
                </a:outerShdw>
              </a:effectLst>
              <a:uLnTx/>
              <a:uFillTx/>
              <a:latin typeface="+mn-lt"/>
              <a:ea typeface="+mn-ea"/>
              <a:cs typeface="+mn-cs"/>
            </a:rPr>
            <a:t>integridad, confidencialidad y disponibilidad </a:t>
          </a:r>
          <a:endParaRPr lang="es-MX" sz="2600" dirty="0">
            <a:solidFill>
              <a:schemeClr val="bg1">
                <a:lumMod val="95000"/>
              </a:schemeClr>
            </a:solidFill>
          </a:endParaRPr>
        </a:p>
      </dgm:t>
    </dgm:pt>
    <dgm:pt modelId="{DF4BCEFB-A008-4D24-A814-FE139C0509BD}" type="parTrans" cxnId="{EC59EA01-48C3-452A-9EC8-8FD8505003A0}">
      <dgm:prSet/>
      <dgm:spPr/>
      <dgm:t>
        <a:bodyPr/>
        <a:lstStyle/>
        <a:p>
          <a:endParaRPr lang="es-MX"/>
        </a:p>
      </dgm:t>
    </dgm:pt>
    <dgm:pt modelId="{C268D6F4-F205-4A53-B33F-0E21C6BDFB2F}" type="sibTrans" cxnId="{EC59EA01-48C3-452A-9EC8-8FD8505003A0}">
      <dgm:prSet/>
      <dgm:spPr/>
      <dgm:t>
        <a:bodyPr/>
        <a:lstStyle/>
        <a:p>
          <a:endParaRPr lang="es-MX"/>
        </a:p>
      </dgm:t>
    </dgm:pt>
    <dgm:pt modelId="{7592F714-75D8-436B-9D6B-F6EC62521E51}" type="pres">
      <dgm:prSet presAssocID="{BB2F147A-1BF4-4E38-A7CB-8FD0F37D3AE3}" presName="diagram" presStyleCnt="0">
        <dgm:presLayoutVars>
          <dgm:chMax val="1"/>
          <dgm:dir/>
          <dgm:animLvl val="ctr"/>
          <dgm:resizeHandles val="exact"/>
        </dgm:presLayoutVars>
      </dgm:prSet>
      <dgm:spPr/>
      <dgm:t>
        <a:bodyPr/>
        <a:lstStyle/>
        <a:p>
          <a:endParaRPr lang="es-MX"/>
        </a:p>
      </dgm:t>
    </dgm:pt>
    <dgm:pt modelId="{06884196-8AFF-4042-818A-D0719D242D25}" type="pres">
      <dgm:prSet presAssocID="{BB2F147A-1BF4-4E38-A7CB-8FD0F37D3AE3}" presName="matrix" presStyleCnt="0"/>
      <dgm:spPr/>
    </dgm:pt>
    <dgm:pt modelId="{B2FC33B7-EBB0-4047-86E3-42C6ED8075BA}" type="pres">
      <dgm:prSet presAssocID="{BB2F147A-1BF4-4E38-A7CB-8FD0F37D3AE3}" presName="tile1" presStyleLbl="node1" presStyleIdx="0" presStyleCnt="4"/>
      <dgm:spPr/>
      <dgm:t>
        <a:bodyPr/>
        <a:lstStyle/>
        <a:p>
          <a:endParaRPr lang="es-MX"/>
        </a:p>
      </dgm:t>
    </dgm:pt>
    <dgm:pt modelId="{842B1E8D-8548-48F4-8E13-BEE814B8AD10}" type="pres">
      <dgm:prSet presAssocID="{BB2F147A-1BF4-4E38-A7CB-8FD0F37D3AE3}" presName="tile1text" presStyleLbl="node1" presStyleIdx="0" presStyleCnt="4">
        <dgm:presLayoutVars>
          <dgm:chMax val="0"/>
          <dgm:chPref val="0"/>
          <dgm:bulletEnabled val="1"/>
        </dgm:presLayoutVars>
      </dgm:prSet>
      <dgm:spPr/>
      <dgm:t>
        <a:bodyPr/>
        <a:lstStyle/>
        <a:p>
          <a:endParaRPr lang="es-MX"/>
        </a:p>
      </dgm:t>
    </dgm:pt>
    <dgm:pt modelId="{1D9D8FF1-C885-4714-87C3-C1FE29CA84E4}" type="pres">
      <dgm:prSet presAssocID="{BB2F147A-1BF4-4E38-A7CB-8FD0F37D3AE3}" presName="tile2" presStyleLbl="node1" presStyleIdx="1" presStyleCnt="4" custLinFactNeighborX="3704" custLinFactNeighborY="-2564"/>
      <dgm:spPr/>
      <dgm:t>
        <a:bodyPr/>
        <a:lstStyle/>
        <a:p>
          <a:endParaRPr lang="es-MX"/>
        </a:p>
      </dgm:t>
    </dgm:pt>
    <dgm:pt modelId="{96BF5707-4354-43ED-A20D-2E4F9332BA22}" type="pres">
      <dgm:prSet presAssocID="{BB2F147A-1BF4-4E38-A7CB-8FD0F37D3AE3}" presName="tile2text" presStyleLbl="node1" presStyleIdx="1" presStyleCnt="4">
        <dgm:presLayoutVars>
          <dgm:chMax val="0"/>
          <dgm:chPref val="0"/>
          <dgm:bulletEnabled val="1"/>
        </dgm:presLayoutVars>
      </dgm:prSet>
      <dgm:spPr/>
      <dgm:t>
        <a:bodyPr/>
        <a:lstStyle/>
        <a:p>
          <a:endParaRPr lang="es-MX"/>
        </a:p>
      </dgm:t>
    </dgm:pt>
    <dgm:pt modelId="{EE321545-8F9E-4003-8D8D-A73C4FC4AFC8}" type="pres">
      <dgm:prSet presAssocID="{BB2F147A-1BF4-4E38-A7CB-8FD0F37D3AE3}" presName="tile3" presStyleLbl="node1" presStyleIdx="2" presStyleCnt="4"/>
      <dgm:spPr/>
      <dgm:t>
        <a:bodyPr/>
        <a:lstStyle/>
        <a:p>
          <a:endParaRPr lang="es-MX"/>
        </a:p>
      </dgm:t>
    </dgm:pt>
    <dgm:pt modelId="{31C11512-5F67-4A50-8C67-EB994C042A12}" type="pres">
      <dgm:prSet presAssocID="{BB2F147A-1BF4-4E38-A7CB-8FD0F37D3AE3}" presName="tile3text" presStyleLbl="node1" presStyleIdx="2" presStyleCnt="4">
        <dgm:presLayoutVars>
          <dgm:chMax val="0"/>
          <dgm:chPref val="0"/>
          <dgm:bulletEnabled val="1"/>
        </dgm:presLayoutVars>
      </dgm:prSet>
      <dgm:spPr/>
      <dgm:t>
        <a:bodyPr/>
        <a:lstStyle/>
        <a:p>
          <a:endParaRPr lang="es-MX"/>
        </a:p>
      </dgm:t>
    </dgm:pt>
    <dgm:pt modelId="{F8BB661E-3317-4448-8FD5-03BD3825F4F1}" type="pres">
      <dgm:prSet presAssocID="{BB2F147A-1BF4-4E38-A7CB-8FD0F37D3AE3}" presName="tile4" presStyleLbl="node1" presStyleIdx="3" presStyleCnt="4" custLinFactNeighborX="62024" custLinFactNeighborY="30769"/>
      <dgm:spPr/>
      <dgm:t>
        <a:bodyPr/>
        <a:lstStyle/>
        <a:p>
          <a:endParaRPr lang="es-MX"/>
        </a:p>
      </dgm:t>
    </dgm:pt>
    <dgm:pt modelId="{290FCE5C-ADA9-404D-9F5D-79C248E2CFAC}" type="pres">
      <dgm:prSet presAssocID="{BB2F147A-1BF4-4E38-A7CB-8FD0F37D3AE3}" presName="tile4text" presStyleLbl="node1" presStyleIdx="3" presStyleCnt="4">
        <dgm:presLayoutVars>
          <dgm:chMax val="0"/>
          <dgm:chPref val="0"/>
          <dgm:bulletEnabled val="1"/>
        </dgm:presLayoutVars>
      </dgm:prSet>
      <dgm:spPr/>
      <dgm:t>
        <a:bodyPr/>
        <a:lstStyle/>
        <a:p>
          <a:endParaRPr lang="es-MX"/>
        </a:p>
      </dgm:t>
    </dgm:pt>
    <dgm:pt modelId="{F6A426E3-BBBB-424E-883A-8B9D3A168258}" type="pres">
      <dgm:prSet presAssocID="{BB2F147A-1BF4-4E38-A7CB-8FD0F37D3AE3}" presName="centerTile" presStyleLbl="fgShp" presStyleIdx="0" presStyleCnt="1">
        <dgm:presLayoutVars>
          <dgm:chMax val="0"/>
          <dgm:chPref val="0"/>
        </dgm:presLayoutVars>
      </dgm:prSet>
      <dgm:spPr/>
      <dgm:t>
        <a:bodyPr/>
        <a:lstStyle/>
        <a:p>
          <a:endParaRPr lang="es-MX"/>
        </a:p>
      </dgm:t>
    </dgm:pt>
  </dgm:ptLst>
  <dgm:cxnLst>
    <dgm:cxn modelId="{0C962639-120F-4151-BE95-E78AC1D7650B}" srcId="{DD177E21-54DC-4A64-BCBB-D6E9F46A1724}" destId="{0BA96A3F-8295-4AC8-A302-F7856BA62A34}" srcOrd="1" destOrd="0" parTransId="{637A86BF-F984-4D51-A5E5-590E159063F0}" sibTransId="{D019EC42-843F-4F1C-A732-AB0C8CE4333D}"/>
    <dgm:cxn modelId="{EC59EA01-48C3-452A-9EC8-8FD8505003A0}" srcId="{DD177E21-54DC-4A64-BCBB-D6E9F46A1724}" destId="{65F92D8E-A0CE-42FA-AC99-6C1603014A79}" srcOrd="3" destOrd="0" parTransId="{DF4BCEFB-A008-4D24-A814-FE139C0509BD}" sibTransId="{C268D6F4-F205-4A53-B33F-0E21C6BDFB2F}"/>
    <dgm:cxn modelId="{56472B59-CE52-41BD-92CF-23DE5EC2A630}" type="presOf" srcId="{DD177E21-54DC-4A64-BCBB-D6E9F46A1724}" destId="{F6A426E3-BBBB-424E-883A-8B9D3A168258}" srcOrd="0" destOrd="0" presId="urn:microsoft.com/office/officeart/2005/8/layout/matrix1"/>
    <dgm:cxn modelId="{C493C6F5-3BA0-49A6-9C71-26C3364F8A1F}" srcId="{DD177E21-54DC-4A64-BCBB-D6E9F46A1724}" destId="{717CB628-ACCB-4B57-984D-22D4666E5312}" srcOrd="2" destOrd="0" parTransId="{5C372A93-30AB-4A00-A8E0-28477B0F8647}" sibTransId="{F0913D14-7564-4700-934C-40EB1635AEE0}"/>
    <dgm:cxn modelId="{7F78405E-006E-41A3-ABB9-1529AA34DF55}" type="presOf" srcId="{2AED1A78-711A-4064-8EC5-BF9B3B7BBB59}" destId="{842B1E8D-8548-48F4-8E13-BEE814B8AD10}" srcOrd="1" destOrd="0" presId="urn:microsoft.com/office/officeart/2005/8/layout/matrix1"/>
    <dgm:cxn modelId="{B0529C3E-E7C1-44FF-BF52-863AF6CF937E}" type="presOf" srcId="{0BA96A3F-8295-4AC8-A302-F7856BA62A34}" destId="{1D9D8FF1-C885-4714-87C3-C1FE29CA84E4}" srcOrd="0" destOrd="0" presId="urn:microsoft.com/office/officeart/2005/8/layout/matrix1"/>
    <dgm:cxn modelId="{A5DDD2B6-44E1-402A-BBBE-971D7DF14AE5}" type="presOf" srcId="{0BA96A3F-8295-4AC8-A302-F7856BA62A34}" destId="{96BF5707-4354-43ED-A20D-2E4F9332BA22}" srcOrd="1" destOrd="0" presId="urn:microsoft.com/office/officeart/2005/8/layout/matrix1"/>
    <dgm:cxn modelId="{B20B88F9-89DE-419A-849A-606BA02A4493}" type="presOf" srcId="{65F92D8E-A0CE-42FA-AC99-6C1603014A79}" destId="{290FCE5C-ADA9-404D-9F5D-79C248E2CFAC}" srcOrd="1" destOrd="0" presId="urn:microsoft.com/office/officeart/2005/8/layout/matrix1"/>
    <dgm:cxn modelId="{18D7ACEE-2A48-409B-ABDD-22DC0453906F}" type="presOf" srcId="{2AED1A78-711A-4064-8EC5-BF9B3B7BBB59}" destId="{B2FC33B7-EBB0-4047-86E3-42C6ED8075BA}" srcOrd="0" destOrd="0" presId="urn:microsoft.com/office/officeart/2005/8/layout/matrix1"/>
    <dgm:cxn modelId="{51107C22-A600-45BF-BB6D-ADC8268A6646}" type="presOf" srcId="{65F92D8E-A0CE-42FA-AC99-6C1603014A79}" destId="{F8BB661E-3317-4448-8FD5-03BD3825F4F1}" srcOrd="0" destOrd="0" presId="urn:microsoft.com/office/officeart/2005/8/layout/matrix1"/>
    <dgm:cxn modelId="{EF57A24A-C412-438D-A606-13E261EC2745}" type="presOf" srcId="{BB2F147A-1BF4-4E38-A7CB-8FD0F37D3AE3}" destId="{7592F714-75D8-436B-9D6B-F6EC62521E51}" srcOrd="0" destOrd="0" presId="urn:microsoft.com/office/officeart/2005/8/layout/matrix1"/>
    <dgm:cxn modelId="{A881AF2F-9F31-4B52-837F-77B2F780C57E}" type="presOf" srcId="{717CB628-ACCB-4B57-984D-22D4666E5312}" destId="{EE321545-8F9E-4003-8D8D-A73C4FC4AFC8}" srcOrd="0" destOrd="0" presId="urn:microsoft.com/office/officeart/2005/8/layout/matrix1"/>
    <dgm:cxn modelId="{E2190E2E-EEDB-4AF2-B771-E3F32B379F86}" srcId="{DD177E21-54DC-4A64-BCBB-D6E9F46A1724}" destId="{2AED1A78-711A-4064-8EC5-BF9B3B7BBB59}" srcOrd="0" destOrd="0" parTransId="{870D81C6-3E3E-4DDE-A23F-D4C5ED4DB531}" sibTransId="{EE142587-C98C-412B-8E34-41D46FE36B7D}"/>
    <dgm:cxn modelId="{8C444C4A-5568-47A1-826E-F03790E741F4}" type="presOf" srcId="{717CB628-ACCB-4B57-984D-22D4666E5312}" destId="{31C11512-5F67-4A50-8C67-EB994C042A12}" srcOrd="1" destOrd="0" presId="urn:microsoft.com/office/officeart/2005/8/layout/matrix1"/>
    <dgm:cxn modelId="{E2B055E9-8B87-4F4D-838B-ACEE5F51DFE5}" srcId="{BB2F147A-1BF4-4E38-A7CB-8FD0F37D3AE3}" destId="{DD177E21-54DC-4A64-BCBB-D6E9F46A1724}" srcOrd="0" destOrd="0" parTransId="{1AF8D742-0C0A-487F-8654-2F8BF7B8BFF2}" sibTransId="{2D90BE0E-A252-4EC9-812A-E265E53F1A0C}"/>
    <dgm:cxn modelId="{BBE1C173-DEC6-4A60-B623-89491B3FE4CA}" type="presParOf" srcId="{7592F714-75D8-436B-9D6B-F6EC62521E51}" destId="{06884196-8AFF-4042-818A-D0719D242D25}" srcOrd="0" destOrd="0" presId="urn:microsoft.com/office/officeart/2005/8/layout/matrix1"/>
    <dgm:cxn modelId="{506761A0-1627-492B-9831-D90BCEE28CB5}" type="presParOf" srcId="{06884196-8AFF-4042-818A-D0719D242D25}" destId="{B2FC33B7-EBB0-4047-86E3-42C6ED8075BA}" srcOrd="0" destOrd="0" presId="urn:microsoft.com/office/officeart/2005/8/layout/matrix1"/>
    <dgm:cxn modelId="{02294634-E53A-46B8-B490-6CA911C1C440}" type="presParOf" srcId="{06884196-8AFF-4042-818A-D0719D242D25}" destId="{842B1E8D-8548-48F4-8E13-BEE814B8AD10}" srcOrd="1" destOrd="0" presId="urn:microsoft.com/office/officeart/2005/8/layout/matrix1"/>
    <dgm:cxn modelId="{9FE8B011-28AF-44F0-AAE5-404A87043B6F}" type="presParOf" srcId="{06884196-8AFF-4042-818A-D0719D242D25}" destId="{1D9D8FF1-C885-4714-87C3-C1FE29CA84E4}" srcOrd="2" destOrd="0" presId="urn:microsoft.com/office/officeart/2005/8/layout/matrix1"/>
    <dgm:cxn modelId="{C61FB443-FAC4-4077-B2C0-46A97FD8B4CA}" type="presParOf" srcId="{06884196-8AFF-4042-818A-D0719D242D25}" destId="{96BF5707-4354-43ED-A20D-2E4F9332BA22}" srcOrd="3" destOrd="0" presId="urn:microsoft.com/office/officeart/2005/8/layout/matrix1"/>
    <dgm:cxn modelId="{61F940A7-2206-4F28-A896-F6539C436A8F}" type="presParOf" srcId="{06884196-8AFF-4042-818A-D0719D242D25}" destId="{EE321545-8F9E-4003-8D8D-A73C4FC4AFC8}" srcOrd="4" destOrd="0" presId="urn:microsoft.com/office/officeart/2005/8/layout/matrix1"/>
    <dgm:cxn modelId="{A2C3F1EE-7198-4F1C-9921-02F6F8EF868E}" type="presParOf" srcId="{06884196-8AFF-4042-818A-D0719D242D25}" destId="{31C11512-5F67-4A50-8C67-EB994C042A12}" srcOrd="5" destOrd="0" presId="urn:microsoft.com/office/officeart/2005/8/layout/matrix1"/>
    <dgm:cxn modelId="{A734254B-9318-4477-A7BC-6D83031DF105}" type="presParOf" srcId="{06884196-8AFF-4042-818A-D0719D242D25}" destId="{F8BB661E-3317-4448-8FD5-03BD3825F4F1}" srcOrd="6" destOrd="0" presId="urn:microsoft.com/office/officeart/2005/8/layout/matrix1"/>
    <dgm:cxn modelId="{B9F619A6-7BFC-4BDB-8077-38374475D402}" type="presParOf" srcId="{06884196-8AFF-4042-818A-D0719D242D25}" destId="{290FCE5C-ADA9-404D-9F5D-79C248E2CFAC}" srcOrd="7" destOrd="0" presId="urn:microsoft.com/office/officeart/2005/8/layout/matrix1"/>
    <dgm:cxn modelId="{3CF0D01D-7F41-4950-A603-FA442D5797D2}" type="presParOf" srcId="{7592F714-75D8-436B-9D6B-F6EC62521E51}" destId="{F6A426E3-BBBB-424E-883A-8B9D3A16825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CCB4F-29A6-412F-9F8A-FE9C5119A52F}" type="doc">
      <dgm:prSet loTypeId="urn:microsoft.com/office/officeart/2005/8/layout/vList3#1" loCatId="list" qsTypeId="urn:microsoft.com/office/officeart/2005/8/quickstyle/simple5" qsCatId="simple" csTypeId="urn:microsoft.com/office/officeart/2005/8/colors/colorful4" csCatId="colorful" phldr="1"/>
      <dgm:spPr/>
    </dgm:pt>
    <dgm:pt modelId="{F4A2ADDD-2F51-4F10-88BE-011E4607219F}">
      <dgm:prSet phldrT="[Texto]" custT="1"/>
      <dgm:spPr/>
      <dgm:t>
        <a:bodyPr/>
        <a:lstStyle/>
        <a:p>
          <a:r>
            <a:rPr lang="es-MX" sz="1400" kern="1200" dirty="0" smtClean="0"/>
            <a:t>Nombre del titular y </a:t>
          </a:r>
          <a:r>
            <a:rPr lang="es-MX" sz="1400" kern="1200" dirty="0" smtClean="0">
              <a:solidFill>
                <a:srgbClr val="FFC000"/>
              </a:solidFill>
            </a:rPr>
            <a:t>domicilio u otro medio* </a:t>
          </a:r>
          <a:r>
            <a:rPr lang="es-MX" sz="1400" kern="1200" dirty="0" smtClean="0"/>
            <a:t>para comunicarle la respuesta</a:t>
          </a:r>
        </a:p>
        <a:p>
          <a:r>
            <a:rPr lang="es-MX" sz="1400" i="1" kern="1200" dirty="0" smtClean="0">
              <a:solidFill>
                <a:srgbClr val="FFC000"/>
              </a:solidFill>
              <a:latin typeface="+mn-lt"/>
              <a:ea typeface="+mn-ea"/>
              <a:cs typeface="+mn-cs"/>
            </a:rPr>
            <a:t>*si no cumple con este requisito, se da por no presentada la solicitud</a:t>
          </a:r>
          <a:endParaRPr lang="en-US" sz="1400" i="1" kern="1200" dirty="0">
            <a:solidFill>
              <a:srgbClr val="FFC000"/>
            </a:solidFill>
            <a:latin typeface="+mn-lt"/>
            <a:ea typeface="+mn-ea"/>
            <a:cs typeface="+mn-cs"/>
          </a:endParaRPr>
        </a:p>
      </dgm:t>
    </dgm:pt>
    <dgm:pt modelId="{D6A8ECB3-3CBE-4A31-A01D-14325D6B9D40}" type="parTrans" cxnId="{63477E4B-C2EF-45CF-BD00-C133DA26E026}">
      <dgm:prSet/>
      <dgm:spPr/>
      <dgm:t>
        <a:bodyPr/>
        <a:lstStyle/>
        <a:p>
          <a:endParaRPr lang="en-US" sz="1800"/>
        </a:p>
      </dgm:t>
    </dgm:pt>
    <dgm:pt modelId="{22B54A0A-3680-4330-A1BF-A3A3F379E672}" type="sibTrans" cxnId="{63477E4B-C2EF-45CF-BD00-C133DA26E026}">
      <dgm:prSet/>
      <dgm:spPr/>
      <dgm:t>
        <a:bodyPr/>
        <a:lstStyle/>
        <a:p>
          <a:endParaRPr lang="en-US" sz="1800"/>
        </a:p>
      </dgm:t>
    </dgm:pt>
    <dgm:pt modelId="{4DA26045-1FB9-4B84-B863-5143F2549369}">
      <dgm:prSet phldrT="[Texto]" custT="1"/>
      <dgm:spPr/>
      <dgm:t>
        <a:bodyPr/>
        <a:lstStyle/>
        <a:p>
          <a:r>
            <a:rPr lang="es-MX" sz="1400" dirty="0" smtClean="0"/>
            <a:t>Documentos que acrediten su identidad o la del representante legal</a:t>
          </a:r>
          <a:endParaRPr lang="en-US" sz="1400" dirty="0"/>
        </a:p>
      </dgm:t>
    </dgm:pt>
    <dgm:pt modelId="{C5A27DDB-1888-48D4-B0DF-3F3E453B6552}" type="parTrans" cxnId="{74DCB1D3-7204-47B7-8E0A-55EEE12D98E5}">
      <dgm:prSet/>
      <dgm:spPr/>
      <dgm:t>
        <a:bodyPr/>
        <a:lstStyle/>
        <a:p>
          <a:endParaRPr lang="en-US" sz="1800"/>
        </a:p>
      </dgm:t>
    </dgm:pt>
    <dgm:pt modelId="{1B69CEBC-ED45-4A10-98FA-9F710FCB16DC}" type="sibTrans" cxnId="{74DCB1D3-7204-47B7-8E0A-55EEE12D98E5}">
      <dgm:prSet/>
      <dgm:spPr/>
      <dgm:t>
        <a:bodyPr/>
        <a:lstStyle/>
        <a:p>
          <a:endParaRPr lang="en-US" sz="1800"/>
        </a:p>
      </dgm:t>
    </dgm:pt>
    <dgm:pt modelId="{D9D28429-93DB-4780-B071-4ACF858E1C17}">
      <dgm:prSet phldrT="[Texto]" custT="1"/>
      <dgm:spPr/>
      <dgm:t>
        <a:bodyPr/>
        <a:lstStyle/>
        <a:p>
          <a:r>
            <a:rPr lang="es-MX" sz="1400" dirty="0" smtClean="0"/>
            <a:t>Descripción clara y precisa de los DP respecto de los cuales se busca ejercer los derechos ARCO</a:t>
          </a:r>
          <a:endParaRPr lang="en-US" sz="1400" dirty="0"/>
        </a:p>
      </dgm:t>
    </dgm:pt>
    <dgm:pt modelId="{03D66594-D293-4F20-B76E-55D7DA81A080}" type="parTrans" cxnId="{654D6153-D74F-478C-9DA4-C5583A754759}">
      <dgm:prSet/>
      <dgm:spPr/>
      <dgm:t>
        <a:bodyPr/>
        <a:lstStyle/>
        <a:p>
          <a:endParaRPr lang="en-US" sz="1800"/>
        </a:p>
      </dgm:t>
    </dgm:pt>
    <dgm:pt modelId="{E9CB3A5F-1620-4F40-8567-655B5A191544}" type="sibTrans" cxnId="{654D6153-D74F-478C-9DA4-C5583A754759}">
      <dgm:prSet/>
      <dgm:spPr/>
      <dgm:t>
        <a:bodyPr/>
        <a:lstStyle/>
        <a:p>
          <a:endParaRPr lang="en-US" sz="1800"/>
        </a:p>
      </dgm:t>
    </dgm:pt>
    <dgm:pt modelId="{FE3A24F8-2E99-42B3-B871-AF463F1FEEED}">
      <dgm:prSet phldrT="[Texto]" custT="1"/>
      <dgm:spPr/>
      <dgm:t>
        <a:bodyPr/>
        <a:lstStyle/>
        <a:p>
          <a:r>
            <a:rPr lang="es-MX" sz="1400" dirty="0" smtClean="0"/>
            <a:t>Cualquier otro elemento o documento que facilite la localización de los DP</a:t>
          </a:r>
          <a:endParaRPr lang="en-US" sz="1400" dirty="0"/>
        </a:p>
      </dgm:t>
    </dgm:pt>
    <dgm:pt modelId="{1C40218D-E8D2-478B-BE25-A8611FED35BD}" type="parTrans" cxnId="{911FA8E6-240F-4E0E-9BB9-064B987F1299}">
      <dgm:prSet/>
      <dgm:spPr/>
      <dgm:t>
        <a:bodyPr/>
        <a:lstStyle/>
        <a:p>
          <a:endParaRPr lang="es-MX" sz="1800"/>
        </a:p>
      </dgm:t>
    </dgm:pt>
    <dgm:pt modelId="{0FFFCF92-8B71-477A-A9F4-48E6AFA49216}" type="sibTrans" cxnId="{911FA8E6-240F-4E0E-9BB9-064B987F1299}">
      <dgm:prSet/>
      <dgm:spPr/>
      <dgm:t>
        <a:bodyPr/>
        <a:lstStyle/>
        <a:p>
          <a:endParaRPr lang="es-MX" sz="1800"/>
        </a:p>
      </dgm:t>
    </dgm:pt>
    <dgm:pt modelId="{27B84FCF-409F-4B03-8B73-0D44FD7FFAA0}" type="pres">
      <dgm:prSet presAssocID="{B46CCB4F-29A6-412F-9F8A-FE9C5119A52F}" presName="linearFlow" presStyleCnt="0">
        <dgm:presLayoutVars>
          <dgm:dir/>
          <dgm:resizeHandles val="exact"/>
        </dgm:presLayoutVars>
      </dgm:prSet>
      <dgm:spPr/>
    </dgm:pt>
    <dgm:pt modelId="{78C1F9A8-13E9-4D28-9796-C6E09F78BF5F}" type="pres">
      <dgm:prSet presAssocID="{F4A2ADDD-2F51-4F10-88BE-011E4607219F}" presName="composite" presStyleCnt="0"/>
      <dgm:spPr/>
    </dgm:pt>
    <dgm:pt modelId="{02321DCA-72A5-482D-BDD7-1D00C8C0296C}" type="pres">
      <dgm:prSet presAssocID="{F4A2ADDD-2F51-4F10-88BE-011E4607219F}" presName="imgShp" presStyleLbl="fgImgPlace1" presStyleIdx="0" presStyleCnt="4"/>
      <dgm:spPr>
        <a:blipFill rotWithShape="0">
          <a:blip xmlns:r="http://schemas.openxmlformats.org/officeDocument/2006/relationships" r:embed="rId1"/>
          <a:stretch>
            <a:fillRect/>
          </a:stretch>
        </a:blipFill>
      </dgm:spPr>
    </dgm:pt>
    <dgm:pt modelId="{1F4654B9-70CD-4470-97E9-0F491CB5F084}" type="pres">
      <dgm:prSet presAssocID="{F4A2ADDD-2F51-4F10-88BE-011E4607219F}" presName="txShp" presStyleLbl="node1" presStyleIdx="0" presStyleCnt="4" custScaleX="107361" custScaleY="145251" custLinFactNeighborX="817" custLinFactNeighborY="-490">
        <dgm:presLayoutVars>
          <dgm:bulletEnabled val="1"/>
        </dgm:presLayoutVars>
      </dgm:prSet>
      <dgm:spPr/>
      <dgm:t>
        <a:bodyPr/>
        <a:lstStyle/>
        <a:p>
          <a:endParaRPr lang="en-US"/>
        </a:p>
      </dgm:t>
    </dgm:pt>
    <dgm:pt modelId="{2D053F97-718C-4DEB-B22D-4EF4C45DF28E}" type="pres">
      <dgm:prSet presAssocID="{22B54A0A-3680-4330-A1BF-A3A3F379E672}" presName="spacing" presStyleCnt="0"/>
      <dgm:spPr/>
    </dgm:pt>
    <dgm:pt modelId="{4FD4D45C-C259-4BB3-808B-FD34D4C26E44}" type="pres">
      <dgm:prSet presAssocID="{4DA26045-1FB9-4B84-B863-5143F2549369}" presName="composite" presStyleCnt="0"/>
      <dgm:spPr/>
    </dgm:pt>
    <dgm:pt modelId="{3F22CC56-10BE-4973-8CAE-471B6F065F89}" type="pres">
      <dgm:prSet presAssocID="{4DA26045-1FB9-4B84-B863-5143F2549369}" presName="imgShp" presStyleLbl="fgImgPlace1" presStyleIdx="1" presStyleCnt="4"/>
      <dgm:spPr>
        <a:blipFill rotWithShape="0">
          <a:blip xmlns:r="http://schemas.openxmlformats.org/officeDocument/2006/relationships" r:embed="rId2"/>
          <a:stretch>
            <a:fillRect/>
          </a:stretch>
        </a:blipFill>
      </dgm:spPr>
    </dgm:pt>
    <dgm:pt modelId="{9D6F804D-FD69-4CD1-8252-9BCCCF9BFA4C}" type="pres">
      <dgm:prSet presAssocID="{4DA26045-1FB9-4B84-B863-5143F2549369}" presName="txShp" presStyleLbl="node1" presStyleIdx="1" presStyleCnt="4" custScaleX="107154">
        <dgm:presLayoutVars>
          <dgm:bulletEnabled val="1"/>
        </dgm:presLayoutVars>
      </dgm:prSet>
      <dgm:spPr/>
      <dgm:t>
        <a:bodyPr/>
        <a:lstStyle/>
        <a:p>
          <a:endParaRPr lang="en-US"/>
        </a:p>
      </dgm:t>
    </dgm:pt>
    <dgm:pt modelId="{EFA88999-A72D-4A55-B870-DC881DCCFC61}" type="pres">
      <dgm:prSet presAssocID="{1B69CEBC-ED45-4A10-98FA-9F710FCB16DC}" presName="spacing" presStyleCnt="0"/>
      <dgm:spPr/>
    </dgm:pt>
    <dgm:pt modelId="{3C7520D4-482A-491A-9779-FBCD3665328D}" type="pres">
      <dgm:prSet presAssocID="{D9D28429-93DB-4780-B071-4ACF858E1C17}" presName="composite" presStyleCnt="0"/>
      <dgm:spPr/>
    </dgm:pt>
    <dgm:pt modelId="{A6E58D15-75F7-4DFC-82B5-2946202DEBB8}" type="pres">
      <dgm:prSet presAssocID="{D9D28429-93DB-4780-B071-4ACF858E1C17}" presName="imgShp" presStyleLbl="fgImgPlace1" presStyleIdx="2" presStyleCnt="4" custLinFactNeighborY="3685"/>
      <dgm:spPr>
        <a:blipFill rotWithShape="0">
          <a:blip xmlns:r="http://schemas.openxmlformats.org/officeDocument/2006/relationships" r:embed="rId3"/>
          <a:stretch>
            <a:fillRect/>
          </a:stretch>
        </a:blipFill>
      </dgm:spPr>
    </dgm:pt>
    <dgm:pt modelId="{977F5CB2-30BF-4F30-A990-6F959877FEBF}" type="pres">
      <dgm:prSet presAssocID="{D9D28429-93DB-4780-B071-4ACF858E1C17}" presName="txShp" presStyleLbl="node1" presStyleIdx="2" presStyleCnt="4" custScaleX="107154" custScaleY="161475">
        <dgm:presLayoutVars>
          <dgm:bulletEnabled val="1"/>
        </dgm:presLayoutVars>
      </dgm:prSet>
      <dgm:spPr/>
      <dgm:t>
        <a:bodyPr/>
        <a:lstStyle/>
        <a:p>
          <a:endParaRPr lang="en-US"/>
        </a:p>
      </dgm:t>
    </dgm:pt>
    <dgm:pt modelId="{4FE7ABE3-BDB1-4B88-B8D1-0F30634264AE}" type="pres">
      <dgm:prSet presAssocID="{E9CB3A5F-1620-4F40-8567-655B5A191544}" presName="spacing" presStyleCnt="0"/>
      <dgm:spPr/>
    </dgm:pt>
    <dgm:pt modelId="{45DC75AF-DC0E-4A0F-8C37-74F84237E960}" type="pres">
      <dgm:prSet presAssocID="{FE3A24F8-2E99-42B3-B871-AF463F1FEEED}" presName="composite" presStyleCnt="0"/>
      <dgm:spPr/>
    </dgm:pt>
    <dgm:pt modelId="{CB0F1BCD-5520-4D27-A28A-1D36C3428221}" type="pres">
      <dgm:prSet presAssocID="{FE3A24F8-2E99-42B3-B871-AF463F1FEEED}" presName="imgShp" presStyleLbl="fgImgPlace1" presStyleIdx="3" presStyleCnt="4"/>
      <dgm:spPr>
        <a:blipFill rotWithShape="0">
          <a:blip xmlns:r="http://schemas.openxmlformats.org/officeDocument/2006/relationships" r:embed="rId4"/>
          <a:stretch>
            <a:fillRect/>
          </a:stretch>
        </a:blipFill>
      </dgm:spPr>
    </dgm:pt>
    <dgm:pt modelId="{A790BE7B-6F71-44B9-8C10-0227B72340E0}" type="pres">
      <dgm:prSet presAssocID="{FE3A24F8-2E99-42B3-B871-AF463F1FEEED}" presName="txShp" presStyleLbl="node1" presStyleIdx="3" presStyleCnt="4" custScaleX="107154">
        <dgm:presLayoutVars>
          <dgm:bulletEnabled val="1"/>
        </dgm:presLayoutVars>
      </dgm:prSet>
      <dgm:spPr/>
      <dgm:t>
        <a:bodyPr/>
        <a:lstStyle/>
        <a:p>
          <a:endParaRPr lang="es-MX"/>
        </a:p>
      </dgm:t>
    </dgm:pt>
  </dgm:ptLst>
  <dgm:cxnLst>
    <dgm:cxn modelId="{63477E4B-C2EF-45CF-BD00-C133DA26E026}" srcId="{B46CCB4F-29A6-412F-9F8A-FE9C5119A52F}" destId="{F4A2ADDD-2F51-4F10-88BE-011E4607219F}" srcOrd="0" destOrd="0" parTransId="{D6A8ECB3-3CBE-4A31-A01D-14325D6B9D40}" sibTransId="{22B54A0A-3680-4330-A1BF-A3A3F379E672}"/>
    <dgm:cxn modelId="{8FFDA658-EB05-4A43-BF91-3647F816F34E}" type="presOf" srcId="{B46CCB4F-29A6-412F-9F8A-FE9C5119A52F}" destId="{27B84FCF-409F-4B03-8B73-0D44FD7FFAA0}" srcOrd="0" destOrd="0" presId="urn:microsoft.com/office/officeart/2005/8/layout/vList3#1"/>
    <dgm:cxn modelId="{911FA8E6-240F-4E0E-9BB9-064B987F1299}" srcId="{B46CCB4F-29A6-412F-9F8A-FE9C5119A52F}" destId="{FE3A24F8-2E99-42B3-B871-AF463F1FEEED}" srcOrd="3" destOrd="0" parTransId="{1C40218D-E8D2-478B-BE25-A8611FED35BD}" sibTransId="{0FFFCF92-8B71-477A-A9F4-48E6AFA49216}"/>
    <dgm:cxn modelId="{D9C87DAF-63FC-4B9A-A71A-08F55EAF85AB}" type="presOf" srcId="{D9D28429-93DB-4780-B071-4ACF858E1C17}" destId="{977F5CB2-30BF-4F30-A990-6F959877FEBF}" srcOrd="0" destOrd="0" presId="urn:microsoft.com/office/officeart/2005/8/layout/vList3#1"/>
    <dgm:cxn modelId="{9A669923-10C0-4CC1-941E-1C7DBE1767E6}" type="presOf" srcId="{F4A2ADDD-2F51-4F10-88BE-011E4607219F}" destId="{1F4654B9-70CD-4470-97E9-0F491CB5F084}" srcOrd="0" destOrd="0" presId="urn:microsoft.com/office/officeart/2005/8/layout/vList3#1"/>
    <dgm:cxn modelId="{74DCB1D3-7204-47B7-8E0A-55EEE12D98E5}" srcId="{B46CCB4F-29A6-412F-9F8A-FE9C5119A52F}" destId="{4DA26045-1FB9-4B84-B863-5143F2549369}" srcOrd="1" destOrd="0" parTransId="{C5A27DDB-1888-48D4-B0DF-3F3E453B6552}" sibTransId="{1B69CEBC-ED45-4A10-98FA-9F710FCB16DC}"/>
    <dgm:cxn modelId="{03871978-DC84-42DA-9863-70375A05AED0}" type="presOf" srcId="{4DA26045-1FB9-4B84-B863-5143F2549369}" destId="{9D6F804D-FD69-4CD1-8252-9BCCCF9BFA4C}" srcOrd="0" destOrd="0" presId="urn:microsoft.com/office/officeart/2005/8/layout/vList3#1"/>
    <dgm:cxn modelId="{654D6153-D74F-478C-9DA4-C5583A754759}" srcId="{B46CCB4F-29A6-412F-9F8A-FE9C5119A52F}" destId="{D9D28429-93DB-4780-B071-4ACF858E1C17}" srcOrd="2" destOrd="0" parTransId="{03D66594-D293-4F20-B76E-55D7DA81A080}" sibTransId="{E9CB3A5F-1620-4F40-8567-655B5A191544}"/>
    <dgm:cxn modelId="{B6C361B5-26E0-439E-B5A1-7800166ED695}" type="presOf" srcId="{FE3A24F8-2E99-42B3-B871-AF463F1FEEED}" destId="{A790BE7B-6F71-44B9-8C10-0227B72340E0}" srcOrd="0" destOrd="0" presId="urn:microsoft.com/office/officeart/2005/8/layout/vList3#1"/>
    <dgm:cxn modelId="{3B8138FF-D287-43B8-9AA3-AE239CC0CE2A}" type="presParOf" srcId="{27B84FCF-409F-4B03-8B73-0D44FD7FFAA0}" destId="{78C1F9A8-13E9-4D28-9796-C6E09F78BF5F}" srcOrd="0" destOrd="0" presId="urn:microsoft.com/office/officeart/2005/8/layout/vList3#1"/>
    <dgm:cxn modelId="{7A7CB138-C150-4266-B697-1C42A6D5300D}" type="presParOf" srcId="{78C1F9A8-13E9-4D28-9796-C6E09F78BF5F}" destId="{02321DCA-72A5-482D-BDD7-1D00C8C0296C}" srcOrd="0" destOrd="0" presId="urn:microsoft.com/office/officeart/2005/8/layout/vList3#1"/>
    <dgm:cxn modelId="{1DEDE73C-5BA1-402A-BABE-666F37332448}" type="presParOf" srcId="{78C1F9A8-13E9-4D28-9796-C6E09F78BF5F}" destId="{1F4654B9-70CD-4470-97E9-0F491CB5F084}" srcOrd="1" destOrd="0" presId="urn:microsoft.com/office/officeart/2005/8/layout/vList3#1"/>
    <dgm:cxn modelId="{629703DF-7CAD-440A-9C59-6E4A4910A3F2}" type="presParOf" srcId="{27B84FCF-409F-4B03-8B73-0D44FD7FFAA0}" destId="{2D053F97-718C-4DEB-B22D-4EF4C45DF28E}" srcOrd="1" destOrd="0" presId="urn:microsoft.com/office/officeart/2005/8/layout/vList3#1"/>
    <dgm:cxn modelId="{E53DA675-B6C4-4EF2-A69A-59FB70A1DE2D}" type="presParOf" srcId="{27B84FCF-409F-4B03-8B73-0D44FD7FFAA0}" destId="{4FD4D45C-C259-4BB3-808B-FD34D4C26E44}" srcOrd="2" destOrd="0" presId="urn:microsoft.com/office/officeart/2005/8/layout/vList3#1"/>
    <dgm:cxn modelId="{BE3FBC60-45DA-4E08-B184-8128ACC9BFFF}" type="presParOf" srcId="{4FD4D45C-C259-4BB3-808B-FD34D4C26E44}" destId="{3F22CC56-10BE-4973-8CAE-471B6F065F89}" srcOrd="0" destOrd="0" presId="urn:microsoft.com/office/officeart/2005/8/layout/vList3#1"/>
    <dgm:cxn modelId="{5F808A17-35F6-40A3-AB1F-CBF2CE8ADFEF}" type="presParOf" srcId="{4FD4D45C-C259-4BB3-808B-FD34D4C26E44}" destId="{9D6F804D-FD69-4CD1-8252-9BCCCF9BFA4C}" srcOrd="1" destOrd="0" presId="urn:microsoft.com/office/officeart/2005/8/layout/vList3#1"/>
    <dgm:cxn modelId="{90BA8BF4-D393-4658-BEC0-0993D4F9FCC0}" type="presParOf" srcId="{27B84FCF-409F-4B03-8B73-0D44FD7FFAA0}" destId="{EFA88999-A72D-4A55-B870-DC881DCCFC61}" srcOrd="3" destOrd="0" presId="urn:microsoft.com/office/officeart/2005/8/layout/vList3#1"/>
    <dgm:cxn modelId="{076ABCA4-8A1C-40AB-A4A4-A91053180404}" type="presParOf" srcId="{27B84FCF-409F-4B03-8B73-0D44FD7FFAA0}" destId="{3C7520D4-482A-491A-9779-FBCD3665328D}" srcOrd="4" destOrd="0" presId="urn:microsoft.com/office/officeart/2005/8/layout/vList3#1"/>
    <dgm:cxn modelId="{A2B9A90F-A15C-4CC7-B797-E216DCE1D5D4}" type="presParOf" srcId="{3C7520D4-482A-491A-9779-FBCD3665328D}" destId="{A6E58D15-75F7-4DFC-82B5-2946202DEBB8}" srcOrd="0" destOrd="0" presId="urn:microsoft.com/office/officeart/2005/8/layout/vList3#1"/>
    <dgm:cxn modelId="{72AE4E7F-E80E-43E7-ACF2-72F9688CCEB4}" type="presParOf" srcId="{3C7520D4-482A-491A-9779-FBCD3665328D}" destId="{977F5CB2-30BF-4F30-A990-6F959877FEBF}" srcOrd="1" destOrd="0" presId="urn:microsoft.com/office/officeart/2005/8/layout/vList3#1"/>
    <dgm:cxn modelId="{C23D0838-FA86-456F-ACEC-2217AD3E17F6}" type="presParOf" srcId="{27B84FCF-409F-4B03-8B73-0D44FD7FFAA0}" destId="{4FE7ABE3-BDB1-4B88-B8D1-0F30634264AE}" srcOrd="5" destOrd="0" presId="urn:microsoft.com/office/officeart/2005/8/layout/vList3#1"/>
    <dgm:cxn modelId="{A8F70BDC-E421-4724-BC72-6AA614145C04}" type="presParOf" srcId="{27B84FCF-409F-4B03-8B73-0D44FD7FFAA0}" destId="{45DC75AF-DC0E-4A0F-8C37-74F84237E960}" srcOrd="6" destOrd="0" presId="urn:microsoft.com/office/officeart/2005/8/layout/vList3#1"/>
    <dgm:cxn modelId="{AD4CB27D-E99C-4745-9E7E-4F3589F48762}" type="presParOf" srcId="{45DC75AF-DC0E-4A0F-8C37-74F84237E960}" destId="{CB0F1BCD-5520-4D27-A28A-1D36C3428221}" srcOrd="0" destOrd="0" presId="urn:microsoft.com/office/officeart/2005/8/layout/vList3#1"/>
    <dgm:cxn modelId="{CBDD06C4-4233-41BA-B9B3-F2D94BF1607F}" type="presParOf" srcId="{45DC75AF-DC0E-4A0F-8C37-74F84237E960}" destId="{A790BE7B-6F71-44B9-8C10-0227B72340E0}"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5C2B2F-4181-4CF3-BFC5-F923D58977D0}" type="doc">
      <dgm:prSet loTypeId="urn:microsoft.com/office/officeart/2005/8/layout/cycle6" loCatId="cycle" qsTypeId="urn:microsoft.com/office/officeart/2005/8/quickstyle/3d3" qsCatId="3D" csTypeId="urn:microsoft.com/office/officeart/2005/8/colors/colorful3" csCatId="colorful" phldr="1"/>
      <dgm:spPr/>
      <dgm:t>
        <a:bodyPr/>
        <a:lstStyle/>
        <a:p>
          <a:endParaRPr lang="es-MX"/>
        </a:p>
      </dgm:t>
    </dgm:pt>
    <dgm:pt modelId="{4DCDF70E-D630-441E-ABC1-E876462B980F}">
      <dgm:prSet phldrT="[Texto]" custT="1"/>
      <dgm:spPr/>
      <dgm:t>
        <a:bodyPr/>
        <a:lstStyle/>
        <a:p>
          <a:r>
            <a:rPr lang="es-MX" sz="1400" b="1" dirty="0" smtClean="0"/>
            <a:t>No entregue </a:t>
          </a:r>
          <a:r>
            <a:rPr lang="es-MX" sz="1400" dirty="0" smtClean="0"/>
            <a:t>al titular los datos personales solicitados</a:t>
          </a:r>
          <a:endParaRPr lang="es-MX" sz="1400" dirty="0"/>
        </a:p>
      </dgm:t>
    </dgm:pt>
    <dgm:pt modelId="{F2861F3F-1750-4F87-A0B4-4A01298A4A60}" type="parTrans" cxnId="{A9AB6264-CF98-4E7A-9BC0-91D67462671F}">
      <dgm:prSet/>
      <dgm:spPr/>
      <dgm:t>
        <a:bodyPr/>
        <a:lstStyle/>
        <a:p>
          <a:endParaRPr lang="es-MX"/>
        </a:p>
      </dgm:t>
    </dgm:pt>
    <dgm:pt modelId="{DA08D12E-7A73-4B25-9F44-C435EFC14324}" type="sibTrans" cxnId="{A9AB6264-CF98-4E7A-9BC0-91D67462671F}">
      <dgm:prSet/>
      <dgm:spPr/>
      <dgm:t>
        <a:bodyPr/>
        <a:lstStyle/>
        <a:p>
          <a:endParaRPr lang="es-MX"/>
        </a:p>
      </dgm:t>
    </dgm:pt>
    <dgm:pt modelId="{7F4CD8F9-5BDB-465E-81B5-5ED0851C18F0}">
      <dgm:prSet phldrT="[Texto]" custT="1"/>
      <dgm:spPr/>
      <dgm:t>
        <a:bodyPr/>
        <a:lstStyle/>
        <a:p>
          <a:r>
            <a:rPr lang="es-MX" sz="1400" dirty="0" smtClean="0"/>
            <a:t>Lo haga en un </a:t>
          </a:r>
          <a:r>
            <a:rPr lang="es-MX" sz="1400" b="1" dirty="0" smtClean="0"/>
            <a:t>formato incomprensible</a:t>
          </a:r>
          <a:endParaRPr lang="es-MX" sz="1400" b="1" dirty="0"/>
        </a:p>
      </dgm:t>
    </dgm:pt>
    <dgm:pt modelId="{3E0CD106-146F-4A24-A727-26F6B81364A0}" type="parTrans" cxnId="{B3D8875D-F66E-48B1-8151-7D7AB4F04779}">
      <dgm:prSet/>
      <dgm:spPr/>
      <dgm:t>
        <a:bodyPr/>
        <a:lstStyle/>
        <a:p>
          <a:endParaRPr lang="es-MX"/>
        </a:p>
      </dgm:t>
    </dgm:pt>
    <dgm:pt modelId="{4345C7EA-5ED6-43D5-8E8A-C9D5049E3E4E}" type="sibTrans" cxnId="{B3D8875D-F66E-48B1-8151-7D7AB4F04779}">
      <dgm:prSet/>
      <dgm:spPr/>
      <dgm:t>
        <a:bodyPr/>
        <a:lstStyle/>
        <a:p>
          <a:endParaRPr lang="es-MX"/>
        </a:p>
      </dgm:t>
    </dgm:pt>
    <dgm:pt modelId="{454EED80-120D-484C-9379-981428CDA18F}">
      <dgm:prSet phldrT="[Texto]" custT="1"/>
      <dgm:spPr/>
      <dgm:t>
        <a:bodyPr/>
        <a:lstStyle/>
        <a:p>
          <a:r>
            <a:rPr lang="es-MX" sz="1400" b="1" dirty="0" smtClean="0"/>
            <a:t>Se niegue</a:t>
          </a:r>
          <a:r>
            <a:rPr lang="es-MX" sz="1400" dirty="0" smtClean="0"/>
            <a:t> a efectuar modificaciones o correcciones a los datos personales</a:t>
          </a:r>
          <a:endParaRPr lang="es-MX" sz="1400" dirty="0"/>
        </a:p>
      </dgm:t>
    </dgm:pt>
    <dgm:pt modelId="{3A5F09C9-31FA-493D-8706-3D1F0306CC5C}" type="parTrans" cxnId="{E93F6762-88C3-425B-A65F-3CE998214483}">
      <dgm:prSet/>
      <dgm:spPr/>
      <dgm:t>
        <a:bodyPr/>
        <a:lstStyle/>
        <a:p>
          <a:endParaRPr lang="es-MX"/>
        </a:p>
      </dgm:t>
    </dgm:pt>
    <dgm:pt modelId="{37B00418-23B9-4F7F-8D35-3EB6DA6B9453}" type="sibTrans" cxnId="{E93F6762-88C3-425B-A65F-3CE998214483}">
      <dgm:prSet/>
      <dgm:spPr/>
      <dgm:t>
        <a:bodyPr/>
        <a:lstStyle/>
        <a:p>
          <a:endParaRPr lang="es-MX"/>
        </a:p>
      </dgm:t>
    </dgm:pt>
    <dgm:pt modelId="{6114C460-E85E-4B10-83BB-E99E0430C9C9}" type="pres">
      <dgm:prSet presAssocID="{E55C2B2F-4181-4CF3-BFC5-F923D58977D0}" presName="cycle" presStyleCnt="0">
        <dgm:presLayoutVars>
          <dgm:dir/>
          <dgm:resizeHandles val="exact"/>
        </dgm:presLayoutVars>
      </dgm:prSet>
      <dgm:spPr/>
      <dgm:t>
        <a:bodyPr/>
        <a:lstStyle/>
        <a:p>
          <a:endParaRPr lang="es-MX"/>
        </a:p>
      </dgm:t>
    </dgm:pt>
    <dgm:pt modelId="{030A1211-A5E1-4DBC-9A37-AAEA7D4ECF75}" type="pres">
      <dgm:prSet presAssocID="{4DCDF70E-D630-441E-ABC1-E876462B980F}" presName="node" presStyleLbl="node1" presStyleIdx="0" presStyleCnt="3" custScaleX="124723" custScaleY="92989" custRadScaleRad="91978" custRadScaleInc="21223">
        <dgm:presLayoutVars>
          <dgm:bulletEnabled val="1"/>
        </dgm:presLayoutVars>
      </dgm:prSet>
      <dgm:spPr/>
      <dgm:t>
        <a:bodyPr/>
        <a:lstStyle/>
        <a:p>
          <a:endParaRPr lang="es-MX"/>
        </a:p>
      </dgm:t>
    </dgm:pt>
    <dgm:pt modelId="{27E29653-2B1A-4A0A-8ACE-06F9902146FD}" type="pres">
      <dgm:prSet presAssocID="{4DCDF70E-D630-441E-ABC1-E876462B980F}" presName="spNode" presStyleCnt="0"/>
      <dgm:spPr/>
      <dgm:t>
        <a:bodyPr/>
        <a:lstStyle/>
        <a:p>
          <a:endParaRPr lang="es-MX"/>
        </a:p>
      </dgm:t>
    </dgm:pt>
    <dgm:pt modelId="{B777D63B-08B3-424E-8FAF-CD11BACC9CFB}" type="pres">
      <dgm:prSet presAssocID="{DA08D12E-7A73-4B25-9F44-C435EFC14324}" presName="sibTrans" presStyleLbl="sibTrans1D1" presStyleIdx="0" presStyleCnt="3"/>
      <dgm:spPr/>
      <dgm:t>
        <a:bodyPr/>
        <a:lstStyle/>
        <a:p>
          <a:endParaRPr lang="es-MX"/>
        </a:p>
      </dgm:t>
    </dgm:pt>
    <dgm:pt modelId="{A71A1D9F-309F-4894-B4E0-CB387DCD3FAA}" type="pres">
      <dgm:prSet presAssocID="{7F4CD8F9-5BDB-465E-81B5-5ED0851C18F0}" presName="node" presStyleLbl="node1" presStyleIdx="1" presStyleCnt="3" custScaleX="134630" custScaleY="67532" custRadScaleRad="120386" custRadScaleInc="4865">
        <dgm:presLayoutVars>
          <dgm:bulletEnabled val="1"/>
        </dgm:presLayoutVars>
      </dgm:prSet>
      <dgm:spPr/>
      <dgm:t>
        <a:bodyPr/>
        <a:lstStyle/>
        <a:p>
          <a:endParaRPr lang="es-MX"/>
        </a:p>
      </dgm:t>
    </dgm:pt>
    <dgm:pt modelId="{30CB76CA-DD0D-4AFD-BE41-92643CCF5A94}" type="pres">
      <dgm:prSet presAssocID="{7F4CD8F9-5BDB-465E-81B5-5ED0851C18F0}" presName="spNode" presStyleCnt="0"/>
      <dgm:spPr/>
      <dgm:t>
        <a:bodyPr/>
        <a:lstStyle/>
        <a:p>
          <a:endParaRPr lang="es-MX"/>
        </a:p>
      </dgm:t>
    </dgm:pt>
    <dgm:pt modelId="{ABCDA6A6-D380-486A-BBD9-2CA050257EA7}" type="pres">
      <dgm:prSet presAssocID="{4345C7EA-5ED6-43D5-8E8A-C9D5049E3E4E}" presName="sibTrans" presStyleLbl="sibTrans1D1" presStyleIdx="1" presStyleCnt="3"/>
      <dgm:spPr/>
      <dgm:t>
        <a:bodyPr/>
        <a:lstStyle/>
        <a:p>
          <a:endParaRPr lang="es-MX"/>
        </a:p>
      </dgm:t>
    </dgm:pt>
    <dgm:pt modelId="{888A1805-B195-4A14-86BD-20540B8DC5B5}" type="pres">
      <dgm:prSet presAssocID="{454EED80-120D-484C-9379-981428CDA18F}" presName="node" presStyleLbl="node1" presStyleIdx="2" presStyleCnt="3" custScaleX="122083" custScaleY="127614" custRadScaleRad="107947" custRadScaleInc="11040">
        <dgm:presLayoutVars>
          <dgm:bulletEnabled val="1"/>
        </dgm:presLayoutVars>
      </dgm:prSet>
      <dgm:spPr/>
      <dgm:t>
        <a:bodyPr/>
        <a:lstStyle/>
        <a:p>
          <a:endParaRPr lang="es-MX"/>
        </a:p>
      </dgm:t>
    </dgm:pt>
    <dgm:pt modelId="{69535DD7-D400-409A-ACE4-A593619D7A9F}" type="pres">
      <dgm:prSet presAssocID="{454EED80-120D-484C-9379-981428CDA18F}" presName="spNode" presStyleCnt="0"/>
      <dgm:spPr/>
      <dgm:t>
        <a:bodyPr/>
        <a:lstStyle/>
        <a:p>
          <a:endParaRPr lang="es-MX"/>
        </a:p>
      </dgm:t>
    </dgm:pt>
    <dgm:pt modelId="{FB8DC3FB-A986-444E-A683-8AF218A5B993}" type="pres">
      <dgm:prSet presAssocID="{37B00418-23B9-4F7F-8D35-3EB6DA6B9453}" presName="sibTrans" presStyleLbl="sibTrans1D1" presStyleIdx="2" presStyleCnt="3"/>
      <dgm:spPr/>
      <dgm:t>
        <a:bodyPr/>
        <a:lstStyle/>
        <a:p>
          <a:endParaRPr lang="es-MX"/>
        </a:p>
      </dgm:t>
    </dgm:pt>
  </dgm:ptLst>
  <dgm:cxnLst>
    <dgm:cxn modelId="{E93F6762-88C3-425B-A65F-3CE998214483}" srcId="{E55C2B2F-4181-4CF3-BFC5-F923D58977D0}" destId="{454EED80-120D-484C-9379-981428CDA18F}" srcOrd="2" destOrd="0" parTransId="{3A5F09C9-31FA-493D-8706-3D1F0306CC5C}" sibTransId="{37B00418-23B9-4F7F-8D35-3EB6DA6B9453}"/>
    <dgm:cxn modelId="{0A37C47E-A21A-4254-A79F-725C5E39AF10}" type="presOf" srcId="{7F4CD8F9-5BDB-465E-81B5-5ED0851C18F0}" destId="{A71A1D9F-309F-4894-B4E0-CB387DCD3FAA}" srcOrd="0" destOrd="0" presId="urn:microsoft.com/office/officeart/2005/8/layout/cycle6"/>
    <dgm:cxn modelId="{55510F2E-A413-4EED-BB67-672494F2CBFA}" type="presOf" srcId="{37B00418-23B9-4F7F-8D35-3EB6DA6B9453}" destId="{FB8DC3FB-A986-444E-A683-8AF218A5B993}" srcOrd="0" destOrd="0" presId="urn:microsoft.com/office/officeart/2005/8/layout/cycle6"/>
    <dgm:cxn modelId="{A9AB6264-CF98-4E7A-9BC0-91D67462671F}" srcId="{E55C2B2F-4181-4CF3-BFC5-F923D58977D0}" destId="{4DCDF70E-D630-441E-ABC1-E876462B980F}" srcOrd="0" destOrd="0" parTransId="{F2861F3F-1750-4F87-A0B4-4A01298A4A60}" sibTransId="{DA08D12E-7A73-4B25-9F44-C435EFC14324}"/>
    <dgm:cxn modelId="{D4DCA2D5-B83E-4299-895D-1E49DBBE3C92}" type="presOf" srcId="{E55C2B2F-4181-4CF3-BFC5-F923D58977D0}" destId="{6114C460-E85E-4B10-83BB-E99E0430C9C9}" srcOrd="0" destOrd="0" presId="urn:microsoft.com/office/officeart/2005/8/layout/cycle6"/>
    <dgm:cxn modelId="{A111501A-EC45-469A-9D81-7E6577F85A14}" type="presOf" srcId="{454EED80-120D-484C-9379-981428CDA18F}" destId="{888A1805-B195-4A14-86BD-20540B8DC5B5}" srcOrd="0" destOrd="0" presId="urn:microsoft.com/office/officeart/2005/8/layout/cycle6"/>
    <dgm:cxn modelId="{F912C53F-EDC9-443C-9278-827DFB4EEC86}" type="presOf" srcId="{DA08D12E-7A73-4B25-9F44-C435EFC14324}" destId="{B777D63B-08B3-424E-8FAF-CD11BACC9CFB}" srcOrd="0" destOrd="0" presId="urn:microsoft.com/office/officeart/2005/8/layout/cycle6"/>
    <dgm:cxn modelId="{B3D8875D-F66E-48B1-8151-7D7AB4F04779}" srcId="{E55C2B2F-4181-4CF3-BFC5-F923D58977D0}" destId="{7F4CD8F9-5BDB-465E-81B5-5ED0851C18F0}" srcOrd="1" destOrd="0" parTransId="{3E0CD106-146F-4A24-A727-26F6B81364A0}" sibTransId="{4345C7EA-5ED6-43D5-8E8A-C9D5049E3E4E}"/>
    <dgm:cxn modelId="{49B762D3-D109-4E87-AB7D-4E7E77AA14DE}" type="presOf" srcId="{4345C7EA-5ED6-43D5-8E8A-C9D5049E3E4E}" destId="{ABCDA6A6-D380-486A-BBD9-2CA050257EA7}" srcOrd="0" destOrd="0" presId="urn:microsoft.com/office/officeart/2005/8/layout/cycle6"/>
    <dgm:cxn modelId="{A731B8AA-E7F2-4020-9DF8-854D03B2481F}" type="presOf" srcId="{4DCDF70E-D630-441E-ABC1-E876462B980F}" destId="{030A1211-A5E1-4DBC-9A37-AAEA7D4ECF75}" srcOrd="0" destOrd="0" presId="urn:microsoft.com/office/officeart/2005/8/layout/cycle6"/>
    <dgm:cxn modelId="{50616F90-4FB1-4946-B395-8D3AF271CE6E}" type="presParOf" srcId="{6114C460-E85E-4B10-83BB-E99E0430C9C9}" destId="{030A1211-A5E1-4DBC-9A37-AAEA7D4ECF75}" srcOrd="0" destOrd="0" presId="urn:microsoft.com/office/officeart/2005/8/layout/cycle6"/>
    <dgm:cxn modelId="{C998C9AF-D08C-4581-B1BC-FE75AB78D56E}" type="presParOf" srcId="{6114C460-E85E-4B10-83BB-E99E0430C9C9}" destId="{27E29653-2B1A-4A0A-8ACE-06F9902146FD}" srcOrd="1" destOrd="0" presId="urn:microsoft.com/office/officeart/2005/8/layout/cycle6"/>
    <dgm:cxn modelId="{ACA1BAF7-8C80-4372-8A57-3E8F9D25F3DB}" type="presParOf" srcId="{6114C460-E85E-4B10-83BB-E99E0430C9C9}" destId="{B777D63B-08B3-424E-8FAF-CD11BACC9CFB}" srcOrd="2" destOrd="0" presId="urn:microsoft.com/office/officeart/2005/8/layout/cycle6"/>
    <dgm:cxn modelId="{951A2F26-E543-430F-B513-D04421749424}" type="presParOf" srcId="{6114C460-E85E-4B10-83BB-E99E0430C9C9}" destId="{A71A1D9F-309F-4894-B4E0-CB387DCD3FAA}" srcOrd="3" destOrd="0" presId="urn:microsoft.com/office/officeart/2005/8/layout/cycle6"/>
    <dgm:cxn modelId="{A71C61A6-6C26-4034-9B04-572DC2E7D0E0}" type="presParOf" srcId="{6114C460-E85E-4B10-83BB-E99E0430C9C9}" destId="{30CB76CA-DD0D-4AFD-BE41-92643CCF5A94}" srcOrd="4" destOrd="0" presId="urn:microsoft.com/office/officeart/2005/8/layout/cycle6"/>
    <dgm:cxn modelId="{88B982D9-0762-492C-A674-482B115305EF}" type="presParOf" srcId="{6114C460-E85E-4B10-83BB-E99E0430C9C9}" destId="{ABCDA6A6-D380-486A-BBD9-2CA050257EA7}" srcOrd="5" destOrd="0" presId="urn:microsoft.com/office/officeart/2005/8/layout/cycle6"/>
    <dgm:cxn modelId="{7755BEDB-D138-4A80-A8DE-C4882EF37455}" type="presParOf" srcId="{6114C460-E85E-4B10-83BB-E99E0430C9C9}" destId="{888A1805-B195-4A14-86BD-20540B8DC5B5}" srcOrd="6" destOrd="0" presId="urn:microsoft.com/office/officeart/2005/8/layout/cycle6"/>
    <dgm:cxn modelId="{F824948E-5A8F-43CE-98BC-155B7896F589}" type="presParOf" srcId="{6114C460-E85E-4B10-83BB-E99E0430C9C9}" destId="{69535DD7-D400-409A-ACE4-A593619D7A9F}" srcOrd="7" destOrd="0" presId="urn:microsoft.com/office/officeart/2005/8/layout/cycle6"/>
    <dgm:cxn modelId="{C484DE2C-1C1D-4F64-A88F-A6D3D148C180}" type="presParOf" srcId="{6114C460-E85E-4B10-83BB-E99E0430C9C9}" destId="{FB8DC3FB-A986-444E-A683-8AF218A5B993}"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F004B-A066-473F-BB4E-8F179948720C}"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MX"/>
        </a:p>
      </dgm:t>
    </dgm:pt>
    <dgm:pt modelId="{DCC7AC4F-31EA-4901-9BD6-0694176A8AE7}">
      <dgm:prSet phldrT="[Texto]" custT="1"/>
      <dgm:spPr/>
      <dgm:t>
        <a:bodyPr/>
        <a:lstStyle/>
        <a:p>
          <a:r>
            <a:rPr lang="es-MX" sz="1400" b="0" dirty="0" smtClean="0"/>
            <a:t>El titular o su representante legal presenta su solicitud de protección de derechos ante el IFAI</a:t>
          </a:r>
          <a:endParaRPr lang="es-MX" sz="1400" b="0" dirty="0"/>
        </a:p>
      </dgm:t>
    </dgm:pt>
    <dgm:pt modelId="{E444BE4C-7652-4E81-BAAB-D2A7BF52415E}" type="parTrans" cxnId="{4A12139F-94C6-482C-854A-DC6FC8AA9B72}">
      <dgm:prSet/>
      <dgm:spPr/>
      <dgm:t>
        <a:bodyPr/>
        <a:lstStyle/>
        <a:p>
          <a:endParaRPr lang="es-MX" sz="1600" b="0"/>
        </a:p>
      </dgm:t>
    </dgm:pt>
    <dgm:pt modelId="{2033E754-DD51-4F0F-8A5D-690E8D1CFA4F}" type="sibTrans" cxnId="{4A12139F-94C6-482C-854A-DC6FC8AA9B72}">
      <dgm:prSet/>
      <dgm:spPr/>
      <dgm:t>
        <a:bodyPr/>
        <a:lstStyle/>
        <a:p>
          <a:endParaRPr lang="es-MX" sz="1600" b="0"/>
        </a:p>
      </dgm:t>
    </dgm:pt>
    <dgm:pt modelId="{5E1FDEC6-E028-459B-BC9A-0D96C9311748}">
      <dgm:prSet phldrT="[Texto]" custT="1"/>
      <dgm:spPr/>
      <dgm:t>
        <a:bodyPr/>
        <a:lstStyle/>
        <a:p>
          <a:r>
            <a:rPr lang="es-MX" sz="1400" b="0" dirty="0" smtClean="0"/>
            <a:t>Está inconforme con la respuesta</a:t>
          </a:r>
          <a:endParaRPr lang="es-MX" sz="1400" b="0" dirty="0"/>
        </a:p>
      </dgm:t>
    </dgm:pt>
    <dgm:pt modelId="{E074BA9D-D573-40DA-91F9-CEAA56C61CAE}" type="parTrans" cxnId="{BC3F25FC-2A9B-4B45-9AA8-445647176811}">
      <dgm:prSet custT="1"/>
      <dgm:spPr/>
      <dgm:t>
        <a:bodyPr/>
        <a:lstStyle/>
        <a:p>
          <a:endParaRPr lang="es-MX" sz="1600" b="0"/>
        </a:p>
      </dgm:t>
    </dgm:pt>
    <dgm:pt modelId="{6DA7FE9E-E065-45AC-AF40-30BEA85C2699}" type="sibTrans" cxnId="{BC3F25FC-2A9B-4B45-9AA8-445647176811}">
      <dgm:prSet/>
      <dgm:spPr/>
      <dgm:t>
        <a:bodyPr/>
        <a:lstStyle/>
        <a:p>
          <a:endParaRPr lang="es-MX" sz="1600" b="0"/>
        </a:p>
      </dgm:t>
    </dgm:pt>
    <dgm:pt modelId="{5F571859-C5BB-4678-91C7-360632AB104D}">
      <dgm:prSet phldrT="[Texto]" custT="1"/>
      <dgm:spPr/>
      <dgm:t>
        <a:bodyPr/>
        <a:lstStyle/>
        <a:p>
          <a:r>
            <a:rPr lang="es-MX" sz="1400" b="0" dirty="0" smtClean="0">
              <a:solidFill>
                <a:schemeClr val="bg2">
                  <a:lumMod val="75000"/>
                </a:schemeClr>
              </a:solidFill>
            </a:rPr>
            <a:t>Dentro de los 15 días siguientes a la fecha en que se comunique la respuesta</a:t>
          </a:r>
          <a:endParaRPr lang="es-MX" sz="1400" b="0" dirty="0">
            <a:solidFill>
              <a:schemeClr val="bg2">
                <a:lumMod val="75000"/>
              </a:schemeClr>
            </a:solidFill>
          </a:endParaRPr>
        </a:p>
      </dgm:t>
    </dgm:pt>
    <dgm:pt modelId="{7E745945-324D-4015-905E-BE6E169E10CA}" type="parTrans" cxnId="{5B3370B6-201A-4802-86AE-12D3637D4895}">
      <dgm:prSet custT="1"/>
      <dgm:spPr/>
      <dgm:t>
        <a:bodyPr/>
        <a:lstStyle/>
        <a:p>
          <a:endParaRPr lang="es-MX" sz="1600" b="0"/>
        </a:p>
      </dgm:t>
    </dgm:pt>
    <dgm:pt modelId="{D1547A80-3CB6-47A8-9F2C-CB7FA1985526}" type="sibTrans" cxnId="{5B3370B6-201A-4802-86AE-12D3637D4895}">
      <dgm:prSet/>
      <dgm:spPr/>
      <dgm:t>
        <a:bodyPr/>
        <a:lstStyle/>
        <a:p>
          <a:endParaRPr lang="es-MX" sz="1600" b="0"/>
        </a:p>
      </dgm:t>
    </dgm:pt>
    <dgm:pt modelId="{1425D7CE-395B-427E-AF83-7608347521BE}">
      <dgm:prSet phldrT="[Texto]" custT="1"/>
      <dgm:spPr/>
      <dgm:t>
        <a:bodyPr/>
        <a:lstStyle/>
        <a:p>
          <a:r>
            <a:rPr lang="es-MX" sz="1400" b="0" dirty="0" smtClean="0"/>
            <a:t>No recibió respuesta</a:t>
          </a:r>
          <a:endParaRPr lang="es-MX" sz="1400" b="0" dirty="0"/>
        </a:p>
      </dgm:t>
    </dgm:pt>
    <dgm:pt modelId="{9B36D07F-23DF-485F-B055-67608F72B38D}" type="parTrans" cxnId="{60AAB0DE-F200-4D3E-9235-C345D92AAE7A}">
      <dgm:prSet custT="1"/>
      <dgm:spPr/>
      <dgm:t>
        <a:bodyPr/>
        <a:lstStyle/>
        <a:p>
          <a:endParaRPr lang="es-MX" sz="1600" b="0"/>
        </a:p>
      </dgm:t>
    </dgm:pt>
    <dgm:pt modelId="{8B63DCDE-8EA4-453F-8AFD-C810F1A6D531}" type="sibTrans" cxnId="{60AAB0DE-F200-4D3E-9235-C345D92AAE7A}">
      <dgm:prSet/>
      <dgm:spPr/>
      <dgm:t>
        <a:bodyPr/>
        <a:lstStyle/>
        <a:p>
          <a:endParaRPr lang="es-MX" sz="1600" b="0"/>
        </a:p>
      </dgm:t>
    </dgm:pt>
    <dgm:pt modelId="{A020E1C9-0839-443C-A495-BB418E753B14}">
      <dgm:prSet phldrT="[Texto]" custT="1"/>
      <dgm:spPr/>
      <dgm:t>
        <a:bodyPr/>
        <a:lstStyle/>
        <a:p>
          <a:r>
            <a:rPr lang="es-MX" sz="1400" b="0" dirty="0" smtClean="0">
              <a:solidFill>
                <a:schemeClr val="bg2">
                  <a:lumMod val="75000"/>
                </a:schemeClr>
              </a:solidFill>
            </a:rPr>
            <a:t>A partir de que haya vencido el plazo para dar respuesta</a:t>
          </a:r>
          <a:endParaRPr lang="es-MX" sz="1400" b="0" dirty="0">
            <a:solidFill>
              <a:schemeClr val="bg2">
                <a:lumMod val="75000"/>
              </a:schemeClr>
            </a:solidFill>
          </a:endParaRPr>
        </a:p>
      </dgm:t>
    </dgm:pt>
    <dgm:pt modelId="{25A04D90-206C-4027-AEB4-A5D5A27B3956}" type="parTrans" cxnId="{449AA807-263F-4885-93AA-1A0B66B89385}">
      <dgm:prSet custT="1"/>
      <dgm:spPr/>
      <dgm:t>
        <a:bodyPr/>
        <a:lstStyle/>
        <a:p>
          <a:endParaRPr lang="es-MX" sz="1600" b="0"/>
        </a:p>
      </dgm:t>
    </dgm:pt>
    <dgm:pt modelId="{D5146867-56C8-4B4A-A2BB-59664786A970}" type="sibTrans" cxnId="{449AA807-263F-4885-93AA-1A0B66B89385}">
      <dgm:prSet/>
      <dgm:spPr/>
      <dgm:t>
        <a:bodyPr/>
        <a:lstStyle/>
        <a:p>
          <a:endParaRPr lang="es-MX" sz="1600" b="0"/>
        </a:p>
      </dgm:t>
    </dgm:pt>
    <dgm:pt modelId="{2CE3816D-35D0-4B75-8CA5-4107503472AA}" type="pres">
      <dgm:prSet presAssocID="{56FF004B-A066-473F-BB4E-8F179948720C}" presName="diagram" presStyleCnt="0">
        <dgm:presLayoutVars>
          <dgm:chPref val="1"/>
          <dgm:dir/>
          <dgm:animOne val="branch"/>
          <dgm:animLvl val="lvl"/>
          <dgm:resizeHandles val="exact"/>
        </dgm:presLayoutVars>
      </dgm:prSet>
      <dgm:spPr/>
      <dgm:t>
        <a:bodyPr/>
        <a:lstStyle/>
        <a:p>
          <a:endParaRPr lang="es-MX"/>
        </a:p>
      </dgm:t>
    </dgm:pt>
    <dgm:pt modelId="{B933DE48-6BFD-465C-B6E3-A1AD9E585813}" type="pres">
      <dgm:prSet presAssocID="{DCC7AC4F-31EA-4901-9BD6-0694176A8AE7}" presName="root1" presStyleCnt="0"/>
      <dgm:spPr/>
      <dgm:t>
        <a:bodyPr/>
        <a:lstStyle/>
        <a:p>
          <a:endParaRPr lang="es-MX"/>
        </a:p>
      </dgm:t>
    </dgm:pt>
    <dgm:pt modelId="{50D97056-466D-4A8D-880B-5AF3FCB1896E}" type="pres">
      <dgm:prSet presAssocID="{DCC7AC4F-31EA-4901-9BD6-0694176A8AE7}" presName="LevelOneTextNode" presStyleLbl="node0" presStyleIdx="0" presStyleCnt="1" custScaleX="118224" custScaleY="266274" custLinFactNeighborX="4248" custLinFactNeighborY="39593">
        <dgm:presLayoutVars>
          <dgm:chPref val="3"/>
        </dgm:presLayoutVars>
      </dgm:prSet>
      <dgm:spPr/>
      <dgm:t>
        <a:bodyPr/>
        <a:lstStyle/>
        <a:p>
          <a:endParaRPr lang="es-MX"/>
        </a:p>
      </dgm:t>
    </dgm:pt>
    <dgm:pt modelId="{868072F3-DA10-45D0-8E2E-FD45B7B98D90}" type="pres">
      <dgm:prSet presAssocID="{DCC7AC4F-31EA-4901-9BD6-0694176A8AE7}" presName="level2hierChild" presStyleCnt="0"/>
      <dgm:spPr/>
      <dgm:t>
        <a:bodyPr/>
        <a:lstStyle/>
        <a:p>
          <a:endParaRPr lang="es-MX"/>
        </a:p>
      </dgm:t>
    </dgm:pt>
    <dgm:pt modelId="{FA347C63-CA99-4132-96E6-61971646DAE4}" type="pres">
      <dgm:prSet presAssocID="{E074BA9D-D573-40DA-91F9-CEAA56C61CAE}" presName="conn2-1" presStyleLbl="parChTrans1D2" presStyleIdx="0" presStyleCnt="2"/>
      <dgm:spPr/>
      <dgm:t>
        <a:bodyPr/>
        <a:lstStyle/>
        <a:p>
          <a:endParaRPr lang="es-MX"/>
        </a:p>
      </dgm:t>
    </dgm:pt>
    <dgm:pt modelId="{D7FF36E4-1A2C-4BEA-A554-D425F7E4553F}" type="pres">
      <dgm:prSet presAssocID="{E074BA9D-D573-40DA-91F9-CEAA56C61CAE}" presName="connTx" presStyleLbl="parChTrans1D2" presStyleIdx="0" presStyleCnt="2"/>
      <dgm:spPr/>
      <dgm:t>
        <a:bodyPr/>
        <a:lstStyle/>
        <a:p>
          <a:endParaRPr lang="es-MX"/>
        </a:p>
      </dgm:t>
    </dgm:pt>
    <dgm:pt modelId="{05851E1E-1879-40C1-B01C-5D667DC3F88C}" type="pres">
      <dgm:prSet presAssocID="{5E1FDEC6-E028-459B-BC9A-0D96C9311748}" presName="root2" presStyleCnt="0"/>
      <dgm:spPr/>
      <dgm:t>
        <a:bodyPr/>
        <a:lstStyle/>
        <a:p>
          <a:endParaRPr lang="es-MX"/>
        </a:p>
      </dgm:t>
    </dgm:pt>
    <dgm:pt modelId="{1B9C31A7-D9EA-4AA1-92D1-17CC1D6139FE}" type="pres">
      <dgm:prSet presAssocID="{5E1FDEC6-E028-459B-BC9A-0D96C9311748}" presName="LevelTwoTextNode" presStyleLbl="node2" presStyleIdx="0" presStyleCnt="2" custScaleX="126217" custScaleY="140902">
        <dgm:presLayoutVars>
          <dgm:chPref val="3"/>
        </dgm:presLayoutVars>
      </dgm:prSet>
      <dgm:spPr/>
      <dgm:t>
        <a:bodyPr/>
        <a:lstStyle/>
        <a:p>
          <a:endParaRPr lang="es-MX"/>
        </a:p>
      </dgm:t>
    </dgm:pt>
    <dgm:pt modelId="{932F7B34-4E9D-4232-BDEA-70C9E1E0D494}" type="pres">
      <dgm:prSet presAssocID="{5E1FDEC6-E028-459B-BC9A-0D96C9311748}" presName="level3hierChild" presStyleCnt="0"/>
      <dgm:spPr/>
      <dgm:t>
        <a:bodyPr/>
        <a:lstStyle/>
        <a:p>
          <a:endParaRPr lang="es-MX"/>
        </a:p>
      </dgm:t>
    </dgm:pt>
    <dgm:pt modelId="{6F83C7C3-0A02-4980-BE50-4A06D66A3D6B}" type="pres">
      <dgm:prSet presAssocID="{7E745945-324D-4015-905E-BE6E169E10CA}" presName="conn2-1" presStyleLbl="parChTrans1D3" presStyleIdx="0" presStyleCnt="2"/>
      <dgm:spPr/>
      <dgm:t>
        <a:bodyPr/>
        <a:lstStyle/>
        <a:p>
          <a:endParaRPr lang="es-MX"/>
        </a:p>
      </dgm:t>
    </dgm:pt>
    <dgm:pt modelId="{CB7219F1-41A8-4431-84A7-F9A58C21D8CB}" type="pres">
      <dgm:prSet presAssocID="{7E745945-324D-4015-905E-BE6E169E10CA}" presName="connTx" presStyleLbl="parChTrans1D3" presStyleIdx="0" presStyleCnt="2"/>
      <dgm:spPr/>
      <dgm:t>
        <a:bodyPr/>
        <a:lstStyle/>
        <a:p>
          <a:endParaRPr lang="es-MX"/>
        </a:p>
      </dgm:t>
    </dgm:pt>
    <dgm:pt modelId="{60A8DAE2-5F5C-4224-B0FC-EBE3C410D0A3}" type="pres">
      <dgm:prSet presAssocID="{5F571859-C5BB-4678-91C7-360632AB104D}" presName="root2" presStyleCnt="0"/>
      <dgm:spPr/>
      <dgm:t>
        <a:bodyPr/>
        <a:lstStyle/>
        <a:p>
          <a:endParaRPr lang="es-MX"/>
        </a:p>
      </dgm:t>
    </dgm:pt>
    <dgm:pt modelId="{C852E38E-22C4-419B-B045-1031A7071069}" type="pres">
      <dgm:prSet presAssocID="{5F571859-C5BB-4678-91C7-360632AB104D}" presName="LevelTwoTextNode" presStyleLbl="node3" presStyleIdx="0" presStyleCnt="2" custScaleX="145713" custScaleY="257545" custLinFactNeighborX="-16012" custLinFactNeighborY="2267">
        <dgm:presLayoutVars>
          <dgm:chPref val="3"/>
        </dgm:presLayoutVars>
      </dgm:prSet>
      <dgm:spPr/>
      <dgm:t>
        <a:bodyPr/>
        <a:lstStyle/>
        <a:p>
          <a:endParaRPr lang="es-MX"/>
        </a:p>
      </dgm:t>
    </dgm:pt>
    <dgm:pt modelId="{FD909525-4E4E-4B1C-988B-07D4F43B642F}" type="pres">
      <dgm:prSet presAssocID="{5F571859-C5BB-4678-91C7-360632AB104D}" presName="level3hierChild" presStyleCnt="0"/>
      <dgm:spPr/>
      <dgm:t>
        <a:bodyPr/>
        <a:lstStyle/>
        <a:p>
          <a:endParaRPr lang="es-MX"/>
        </a:p>
      </dgm:t>
    </dgm:pt>
    <dgm:pt modelId="{4F531B5B-745F-4433-8A40-5299D25D1952}" type="pres">
      <dgm:prSet presAssocID="{9B36D07F-23DF-485F-B055-67608F72B38D}" presName="conn2-1" presStyleLbl="parChTrans1D2" presStyleIdx="1" presStyleCnt="2"/>
      <dgm:spPr/>
      <dgm:t>
        <a:bodyPr/>
        <a:lstStyle/>
        <a:p>
          <a:endParaRPr lang="es-MX"/>
        </a:p>
      </dgm:t>
    </dgm:pt>
    <dgm:pt modelId="{420255E3-4DFE-4898-8722-710986637D36}" type="pres">
      <dgm:prSet presAssocID="{9B36D07F-23DF-485F-B055-67608F72B38D}" presName="connTx" presStyleLbl="parChTrans1D2" presStyleIdx="1" presStyleCnt="2"/>
      <dgm:spPr/>
      <dgm:t>
        <a:bodyPr/>
        <a:lstStyle/>
        <a:p>
          <a:endParaRPr lang="es-MX"/>
        </a:p>
      </dgm:t>
    </dgm:pt>
    <dgm:pt modelId="{7B95BBC0-511E-46D5-922E-2A6BB7C5BD6E}" type="pres">
      <dgm:prSet presAssocID="{1425D7CE-395B-427E-AF83-7608347521BE}" presName="root2" presStyleCnt="0"/>
      <dgm:spPr/>
      <dgm:t>
        <a:bodyPr/>
        <a:lstStyle/>
        <a:p>
          <a:endParaRPr lang="es-MX"/>
        </a:p>
      </dgm:t>
    </dgm:pt>
    <dgm:pt modelId="{CFED05D0-081E-4F31-869E-92B4C08718CB}" type="pres">
      <dgm:prSet presAssocID="{1425D7CE-395B-427E-AF83-7608347521BE}" presName="LevelTwoTextNode" presStyleLbl="node2" presStyleIdx="1" presStyleCnt="2" custLinFactNeighborY="16730">
        <dgm:presLayoutVars>
          <dgm:chPref val="3"/>
        </dgm:presLayoutVars>
      </dgm:prSet>
      <dgm:spPr/>
      <dgm:t>
        <a:bodyPr/>
        <a:lstStyle/>
        <a:p>
          <a:endParaRPr lang="es-MX"/>
        </a:p>
      </dgm:t>
    </dgm:pt>
    <dgm:pt modelId="{D5E8BC3F-45C6-4841-B076-85EFF47AA53D}" type="pres">
      <dgm:prSet presAssocID="{1425D7CE-395B-427E-AF83-7608347521BE}" presName="level3hierChild" presStyleCnt="0"/>
      <dgm:spPr/>
      <dgm:t>
        <a:bodyPr/>
        <a:lstStyle/>
        <a:p>
          <a:endParaRPr lang="es-MX"/>
        </a:p>
      </dgm:t>
    </dgm:pt>
    <dgm:pt modelId="{D543106B-C7E0-4BBA-BDA9-6D2FB2A4C6E7}" type="pres">
      <dgm:prSet presAssocID="{25A04D90-206C-4027-AEB4-A5D5A27B3956}" presName="conn2-1" presStyleLbl="parChTrans1D3" presStyleIdx="1" presStyleCnt="2"/>
      <dgm:spPr/>
      <dgm:t>
        <a:bodyPr/>
        <a:lstStyle/>
        <a:p>
          <a:endParaRPr lang="es-MX"/>
        </a:p>
      </dgm:t>
    </dgm:pt>
    <dgm:pt modelId="{FB9049C2-FDD4-4B29-8773-B075C4A66100}" type="pres">
      <dgm:prSet presAssocID="{25A04D90-206C-4027-AEB4-A5D5A27B3956}" presName="connTx" presStyleLbl="parChTrans1D3" presStyleIdx="1" presStyleCnt="2"/>
      <dgm:spPr/>
      <dgm:t>
        <a:bodyPr/>
        <a:lstStyle/>
        <a:p>
          <a:endParaRPr lang="es-MX"/>
        </a:p>
      </dgm:t>
    </dgm:pt>
    <dgm:pt modelId="{14A9BDDD-B0A0-4914-9F7B-C388A6D7458B}" type="pres">
      <dgm:prSet presAssocID="{A020E1C9-0839-443C-A495-BB418E753B14}" presName="root2" presStyleCnt="0"/>
      <dgm:spPr/>
      <dgm:t>
        <a:bodyPr/>
        <a:lstStyle/>
        <a:p>
          <a:endParaRPr lang="es-MX"/>
        </a:p>
      </dgm:t>
    </dgm:pt>
    <dgm:pt modelId="{4759F3C6-556B-4314-84D6-96664784FDBB}" type="pres">
      <dgm:prSet presAssocID="{A020E1C9-0839-443C-A495-BB418E753B14}" presName="LevelTwoTextNode" presStyleLbl="node3" presStyleIdx="1" presStyleCnt="2" custScaleX="161838" custScaleY="275851" custLinFactNeighborY="17906">
        <dgm:presLayoutVars>
          <dgm:chPref val="3"/>
        </dgm:presLayoutVars>
      </dgm:prSet>
      <dgm:spPr/>
      <dgm:t>
        <a:bodyPr/>
        <a:lstStyle/>
        <a:p>
          <a:endParaRPr lang="es-MX"/>
        </a:p>
      </dgm:t>
    </dgm:pt>
    <dgm:pt modelId="{2B9F6DF1-6C88-48C6-86FA-378D840CE511}" type="pres">
      <dgm:prSet presAssocID="{A020E1C9-0839-443C-A495-BB418E753B14}" presName="level3hierChild" presStyleCnt="0"/>
      <dgm:spPr/>
      <dgm:t>
        <a:bodyPr/>
        <a:lstStyle/>
        <a:p>
          <a:endParaRPr lang="es-MX"/>
        </a:p>
      </dgm:t>
    </dgm:pt>
  </dgm:ptLst>
  <dgm:cxnLst>
    <dgm:cxn modelId="{BC3F25FC-2A9B-4B45-9AA8-445647176811}" srcId="{DCC7AC4F-31EA-4901-9BD6-0694176A8AE7}" destId="{5E1FDEC6-E028-459B-BC9A-0D96C9311748}" srcOrd="0" destOrd="0" parTransId="{E074BA9D-D573-40DA-91F9-CEAA56C61CAE}" sibTransId="{6DA7FE9E-E065-45AC-AF40-30BEA85C2699}"/>
    <dgm:cxn modelId="{449AA807-263F-4885-93AA-1A0B66B89385}" srcId="{1425D7CE-395B-427E-AF83-7608347521BE}" destId="{A020E1C9-0839-443C-A495-BB418E753B14}" srcOrd="0" destOrd="0" parTransId="{25A04D90-206C-4027-AEB4-A5D5A27B3956}" sibTransId="{D5146867-56C8-4B4A-A2BB-59664786A970}"/>
    <dgm:cxn modelId="{FF27055B-9A14-4130-9DF1-34AE37B7C4CC}" type="presOf" srcId="{5F571859-C5BB-4678-91C7-360632AB104D}" destId="{C852E38E-22C4-419B-B045-1031A7071069}" srcOrd="0" destOrd="0" presId="urn:microsoft.com/office/officeart/2005/8/layout/hierarchy2"/>
    <dgm:cxn modelId="{7F06F5F1-0604-4AF7-8614-379032B13C03}" type="presOf" srcId="{DCC7AC4F-31EA-4901-9BD6-0694176A8AE7}" destId="{50D97056-466D-4A8D-880B-5AF3FCB1896E}" srcOrd="0" destOrd="0" presId="urn:microsoft.com/office/officeart/2005/8/layout/hierarchy2"/>
    <dgm:cxn modelId="{4CB92D33-F555-43AC-B8A6-49BAFD86800E}" type="presOf" srcId="{7E745945-324D-4015-905E-BE6E169E10CA}" destId="{CB7219F1-41A8-4431-84A7-F9A58C21D8CB}" srcOrd="1" destOrd="0" presId="urn:microsoft.com/office/officeart/2005/8/layout/hierarchy2"/>
    <dgm:cxn modelId="{ACD36A71-339C-4DE6-9EB8-5565E347BF24}" type="presOf" srcId="{A020E1C9-0839-443C-A495-BB418E753B14}" destId="{4759F3C6-556B-4314-84D6-96664784FDBB}" srcOrd="0" destOrd="0" presId="urn:microsoft.com/office/officeart/2005/8/layout/hierarchy2"/>
    <dgm:cxn modelId="{1D074003-7C26-4BE7-9A21-A91AB8858629}" type="presOf" srcId="{E074BA9D-D573-40DA-91F9-CEAA56C61CAE}" destId="{D7FF36E4-1A2C-4BEA-A554-D425F7E4553F}" srcOrd="1" destOrd="0" presId="urn:microsoft.com/office/officeart/2005/8/layout/hierarchy2"/>
    <dgm:cxn modelId="{5E81D16E-DFE4-430A-9272-F20B96D03649}" type="presOf" srcId="{25A04D90-206C-4027-AEB4-A5D5A27B3956}" destId="{D543106B-C7E0-4BBA-BDA9-6D2FB2A4C6E7}" srcOrd="0" destOrd="0" presId="urn:microsoft.com/office/officeart/2005/8/layout/hierarchy2"/>
    <dgm:cxn modelId="{749C41C0-0087-437B-9F50-2FD469BEDB3E}" type="presOf" srcId="{56FF004B-A066-473F-BB4E-8F179948720C}" destId="{2CE3816D-35D0-4B75-8CA5-4107503472AA}" srcOrd="0" destOrd="0" presId="urn:microsoft.com/office/officeart/2005/8/layout/hierarchy2"/>
    <dgm:cxn modelId="{86AB29E5-5DDA-498A-B502-43D27A5CF627}" type="presOf" srcId="{25A04D90-206C-4027-AEB4-A5D5A27B3956}" destId="{FB9049C2-FDD4-4B29-8773-B075C4A66100}" srcOrd="1" destOrd="0" presId="urn:microsoft.com/office/officeart/2005/8/layout/hierarchy2"/>
    <dgm:cxn modelId="{D29ED16B-BA7B-432D-B2B6-E36B72EF1045}" type="presOf" srcId="{1425D7CE-395B-427E-AF83-7608347521BE}" destId="{CFED05D0-081E-4F31-869E-92B4C08718CB}" srcOrd="0" destOrd="0" presId="urn:microsoft.com/office/officeart/2005/8/layout/hierarchy2"/>
    <dgm:cxn modelId="{7879DC4C-9E6A-42F5-A245-2702A7D332AB}" type="presOf" srcId="{5E1FDEC6-E028-459B-BC9A-0D96C9311748}" destId="{1B9C31A7-D9EA-4AA1-92D1-17CC1D6139FE}" srcOrd="0" destOrd="0" presId="urn:microsoft.com/office/officeart/2005/8/layout/hierarchy2"/>
    <dgm:cxn modelId="{2AD12CD7-8A35-4135-B58E-0E328569AFA1}" type="presOf" srcId="{9B36D07F-23DF-485F-B055-67608F72B38D}" destId="{4F531B5B-745F-4433-8A40-5299D25D1952}" srcOrd="0" destOrd="0" presId="urn:microsoft.com/office/officeart/2005/8/layout/hierarchy2"/>
    <dgm:cxn modelId="{4A12139F-94C6-482C-854A-DC6FC8AA9B72}" srcId="{56FF004B-A066-473F-BB4E-8F179948720C}" destId="{DCC7AC4F-31EA-4901-9BD6-0694176A8AE7}" srcOrd="0" destOrd="0" parTransId="{E444BE4C-7652-4E81-BAAB-D2A7BF52415E}" sibTransId="{2033E754-DD51-4F0F-8A5D-690E8D1CFA4F}"/>
    <dgm:cxn modelId="{936103E0-3B67-44F6-81FC-C64FA08E6D33}" type="presOf" srcId="{E074BA9D-D573-40DA-91F9-CEAA56C61CAE}" destId="{FA347C63-CA99-4132-96E6-61971646DAE4}" srcOrd="0" destOrd="0" presId="urn:microsoft.com/office/officeart/2005/8/layout/hierarchy2"/>
    <dgm:cxn modelId="{181BF129-46C0-4C81-9F72-1713530ABF80}" type="presOf" srcId="{9B36D07F-23DF-485F-B055-67608F72B38D}" destId="{420255E3-4DFE-4898-8722-710986637D36}" srcOrd="1" destOrd="0" presId="urn:microsoft.com/office/officeart/2005/8/layout/hierarchy2"/>
    <dgm:cxn modelId="{5B3370B6-201A-4802-86AE-12D3637D4895}" srcId="{5E1FDEC6-E028-459B-BC9A-0D96C9311748}" destId="{5F571859-C5BB-4678-91C7-360632AB104D}" srcOrd="0" destOrd="0" parTransId="{7E745945-324D-4015-905E-BE6E169E10CA}" sibTransId="{D1547A80-3CB6-47A8-9F2C-CB7FA1985526}"/>
    <dgm:cxn modelId="{6256771C-BC1D-45EB-A362-1EAE75E7DCC5}" type="presOf" srcId="{7E745945-324D-4015-905E-BE6E169E10CA}" destId="{6F83C7C3-0A02-4980-BE50-4A06D66A3D6B}" srcOrd="0" destOrd="0" presId="urn:microsoft.com/office/officeart/2005/8/layout/hierarchy2"/>
    <dgm:cxn modelId="{60AAB0DE-F200-4D3E-9235-C345D92AAE7A}" srcId="{DCC7AC4F-31EA-4901-9BD6-0694176A8AE7}" destId="{1425D7CE-395B-427E-AF83-7608347521BE}" srcOrd="1" destOrd="0" parTransId="{9B36D07F-23DF-485F-B055-67608F72B38D}" sibTransId="{8B63DCDE-8EA4-453F-8AFD-C810F1A6D531}"/>
    <dgm:cxn modelId="{4B10F15A-AE37-44E5-B1E9-F9D299B777B2}" type="presParOf" srcId="{2CE3816D-35D0-4B75-8CA5-4107503472AA}" destId="{B933DE48-6BFD-465C-B6E3-A1AD9E585813}" srcOrd="0" destOrd="0" presId="urn:microsoft.com/office/officeart/2005/8/layout/hierarchy2"/>
    <dgm:cxn modelId="{F2902AA7-5035-4029-90AB-A31A1E2E9284}" type="presParOf" srcId="{B933DE48-6BFD-465C-B6E3-A1AD9E585813}" destId="{50D97056-466D-4A8D-880B-5AF3FCB1896E}" srcOrd="0" destOrd="0" presId="urn:microsoft.com/office/officeart/2005/8/layout/hierarchy2"/>
    <dgm:cxn modelId="{A07759B8-1D23-4CBB-A1A6-DD9B47D33E1B}" type="presParOf" srcId="{B933DE48-6BFD-465C-B6E3-A1AD9E585813}" destId="{868072F3-DA10-45D0-8E2E-FD45B7B98D90}" srcOrd="1" destOrd="0" presId="urn:microsoft.com/office/officeart/2005/8/layout/hierarchy2"/>
    <dgm:cxn modelId="{6A7D1EE2-E826-40D6-88DC-1E1DDF7DE05A}" type="presParOf" srcId="{868072F3-DA10-45D0-8E2E-FD45B7B98D90}" destId="{FA347C63-CA99-4132-96E6-61971646DAE4}" srcOrd="0" destOrd="0" presId="urn:microsoft.com/office/officeart/2005/8/layout/hierarchy2"/>
    <dgm:cxn modelId="{9A2FA5A6-FC83-474A-B2A3-A519FA97BCC8}" type="presParOf" srcId="{FA347C63-CA99-4132-96E6-61971646DAE4}" destId="{D7FF36E4-1A2C-4BEA-A554-D425F7E4553F}" srcOrd="0" destOrd="0" presId="urn:microsoft.com/office/officeart/2005/8/layout/hierarchy2"/>
    <dgm:cxn modelId="{226F551A-43D0-4F46-A366-F595434EF162}" type="presParOf" srcId="{868072F3-DA10-45D0-8E2E-FD45B7B98D90}" destId="{05851E1E-1879-40C1-B01C-5D667DC3F88C}" srcOrd="1" destOrd="0" presId="urn:microsoft.com/office/officeart/2005/8/layout/hierarchy2"/>
    <dgm:cxn modelId="{253E0C98-F479-404C-9809-AB80607796ED}" type="presParOf" srcId="{05851E1E-1879-40C1-B01C-5D667DC3F88C}" destId="{1B9C31A7-D9EA-4AA1-92D1-17CC1D6139FE}" srcOrd="0" destOrd="0" presId="urn:microsoft.com/office/officeart/2005/8/layout/hierarchy2"/>
    <dgm:cxn modelId="{8080C2E7-26A9-4EA0-8976-FC500CBFC372}" type="presParOf" srcId="{05851E1E-1879-40C1-B01C-5D667DC3F88C}" destId="{932F7B34-4E9D-4232-BDEA-70C9E1E0D494}" srcOrd="1" destOrd="0" presId="urn:microsoft.com/office/officeart/2005/8/layout/hierarchy2"/>
    <dgm:cxn modelId="{9B9E911F-3576-4939-8DA0-14DF7C2E170A}" type="presParOf" srcId="{932F7B34-4E9D-4232-BDEA-70C9E1E0D494}" destId="{6F83C7C3-0A02-4980-BE50-4A06D66A3D6B}" srcOrd="0" destOrd="0" presId="urn:microsoft.com/office/officeart/2005/8/layout/hierarchy2"/>
    <dgm:cxn modelId="{9F5A8FF5-DAE2-48CD-B951-5F989EC297A2}" type="presParOf" srcId="{6F83C7C3-0A02-4980-BE50-4A06D66A3D6B}" destId="{CB7219F1-41A8-4431-84A7-F9A58C21D8CB}" srcOrd="0" destOrd="0" presId="urn:microsoft.com/office/officeart/2005/8/layout/hierarchy2"/>
    <dgm:cxn modelId="{BE1522DE-6D82-4954-9B72-7BF4E587F91A}" type="presParOf" srcId="{932F7B34-4E9D-4232-BDEA-70C9E1E0D494}" destId="{60A8DAE2-5F5C-4224-B0FC-EBE3C410D0A3}" srcOrd="1" destOrd="0" presId="urn:microsoft.com/office/officeart/2005/8/layout/hierarchy2"/>
    <dgm:cxn modelId="{724D47DE-1605-421C-8F1B-23C7C263E134}" type="presParOf" srcId="{60A8DAE2-5F5C-4224-B0FC-EBE3C410D0A3}" destId="{C852E38E-22C4-419B-B045-1031A7071069}" srcOrd="0" destOrd="0" presId="urn:microsoft.com/office/officeart/2005/8/layout/hierarchy2"/>
    <dgm:cxn modelId="{2AC012F2-5DFD-4AAC-A4F8-4BD3768CAAE4}" type="presParOf" srcId="{60A8DAE2-5F5C-4224-B0FC-EBE3C410D0A3}" destId="{FD909525-4E4E-4B1C-988B-07D4F43B642F}" srcOrd="1" destOrd="0" presId="urn:microsoft.com/office/officeart/2005/8/layout/hierarchy2"/>
    <dgm:cxn modelId="{F573CE44-6AEE-466A-8241-539854DBCBA6}" type="presParOf" srcId="{868072F3-DA10-45D0-8E2E-FD45B7B98D90}" destId="{4F531B5B-745F-4433-8A40-5299D25D1952}" srcOrd="2" destOrd="0" presId="urn:microsoft.com/office/officeart/2005/8/layout/hierarchy2"/>
    <dgm:cxn modelId="{FE724303-F305-4ECA-B068-5F67635EA897}" type="presParOf" srcId="{4F531B5B-745F-4433-8A40-5299D25D1952}" destId="{420255E3-4DFE-4898-8722-710986637D36}" srcOrd="0" destOrd="0" presId="urn:microsoft.com/office/officeart/2005/8/layout/hierarchy2"/>
    <dgm:cxn modelId="{132D27FD-0DB3-463B-A185-2C3F4A34DED7}" type="presParOf" srcId="{868072F3-DA10-45D0-8E2E-FD45B7B98D90}" destId="{7B95BBC0-511E-46D5-922E-2A6BB7C5BD6E}" srcOrd="3" destOrd="0" presId="urn:microsoft.com/office/officeart/2005/8/layout/hierarchy2"/>
    <dgm:cxn modelId="{8AB08C3E-A850-4A72-A97C-85E546903B97}" type="presParOf" srcId="{7B95BBC0-511E-46D5-922E-2A6BB7C5BD6E}" destId="{CFED05D0-081E-4F31-869E-92B4C08718CB}" srcOrd="0" destOrd="0" presId="urn:microsoft.com/office/officeart/2005/8/layout/hierarchy2"/>
    <dgm:cxn modelId="{DBA7B282-423F-4DC3-982E-E0A1AD46610B}" type="presParOf" srcId="{7B95BBC0-511E-46D5-922E-2A6BB7C5BD6E}" destId="{D5E8BC3F-45C6-4841-B076-85EFF47AA53D}" srcOrd="1" destOrd="0" presId="urn:microsoft.com/office/officeart/2005/8/layout/hierarchy2"/>
    <dgm:cxn modelId="{CB2D5E5C-3F1F-4FB3-9E19-90204F9A0F7E}" type="presParOf" srcId="{D5E8BC3F-45C6-4841-B076-85EFF47AA53D}" destId="{D543106B-C7E0-4BBA-BDA9-6D2FB2A4C6E7}" srcOrd="0" destOrd="0" presId="urn:microsoft.com/office/officeart/2005/8/layout/hierarchy2"/>
    <dgm:cxn modelId="{5781DE8D-011F-452E-AD18-67D475F81445}" type="presParOf" srcId="{D543106B-C7E0-4BBA-BDA9-6D2FB2A4C6E7}" destId="{FB9049C2-FDD4-4B29-8773-B075C4A66100}" srcOrd="0" destOrd="0" presId="urn:microsoft.com/office/officeart/2005/8/layout/hierarchy2"/>
    <dgm:cxn modelId="{021327B8-BA1C-495F-AE56-BAE09F117E09}" type="presParOf" srcId="{D5E8BC3F-45C6-4841-B076-85EFF47AA53D}" destId="{14A9BDDD-B0A0-4914-9F7B-C388A6D7458B}" srcOrd="1" destOrd="0" presId="urn:microsoft.com/office/officeart/2005/8/layout/hierarchy2"/>
    <dgm:cxn modelId="{3B23819A-C8EA-480C-917F-BE5507740D18}" type="presParOf" srcId="{14A9BDDD-B0A0-4914-9F7B-C388A6D7458B}" destId="{4759F3C6-556B-4314-84D6-96664784FDBB}" srcOrd="0" destOrd="0" presId="urn:microsoft.com/office/officeart/2005/8/layout/hierarchy2"/>
    <dgm:cxn modelId="{D039E28C-A1BF-4585-99C3-D6B6E3E82103}" type="presParOf" srcId="{14A9BDDD-B0A0-4914-9F7B-C388A6D7458B}" destId="{2B9F6DF1-6C88-48C6-86FA-378D840CE51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6F9C87-AF32-4BB9-9ECA-AD083E0BABD6}"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es-MX"/>
        </a:p>
      </dgm:t>
    </dgm:pt>
    <dgm:pt modelId="{1B5B1A60-58F5-41F9-899A-38FC671B13F0}">
      <dgm:prSet phldrT="[Texto]" custT="1"/>
      <dgm:spPr/>
      <dgm:t>
        <a:bodyPr/>
        <a:lstStyle/>
        <a:p>
          <a:r>
            <a:rPr lang="es-MX" sz="1400" b="0" dirty="0" smtClean="0"/>
            <a:t>No  dar atención a las solicitudes ARCO</a:t>
          </a:r>
          <a:endParaRPr lang="es-MX" sz="1400" b="0" dirty="0"/>
        </a:p>
      </dgm:t>
    </dgm:pt>
    <dgm:pt modelId="{6170640A-866F-464F-A789-CD3184CC6CD9}" type="parTrans" cxnId="{40A248BD-01E0-4894-A22F-6D8E8DDBEE7B}">
      <dgm:prSet/>
      <dgm:spPr/>
      <dgm:t>
        <a:bodyPr/>
        <a:lstStyle/>
        <a:p>
          <a:endParaRPr lang="es-MX"/>
        </a:p>
      </dgm:t>
    </dgm:pt>
    <dgm:pt modelId="{AC29908E-E0F1-4839-AB67-A5AAB87F98CC}" type="sibTrans" cxnId="{40A248BD-01E0-4894-A22F-6D8E8DDBEE7B}">
      <dgm:prSet/>
      <dgm:spPr/>
      <dgm:t>
        <a:bodyPr/>
        <a:lstStyle/>
        <a:p>
          <a:endParaRPr lang="es-MX"/>
        </a:p>
      </dgm:t>
    </dgm:pt>
    <dgm:pt modelId="{45CC6AD4-0F35-4CC6-8CA8-30B17D7CEBDD}">
      <dgm:prSet phldrT="[Texto]" custT="1"/>
      <dgm:spPr/>
      <dgm:t>
        <a:bodyPr/>
        <a:lstStyle/>
        <a:p>
          <a:pPr algn="ctr"/>
          <a:r>
            <a:rPr lang="es-ES" sz="1600" dirty="0" smtClean="0"/>
            <a:t>El apercibimiento para que el responsable lleve a cabo los actos solicitados por el titular</a:t>
          </a:r>
          <a:endParaRPr lang="es-MX" sz="1600" dirty="0"/>
        </a:p>
      </dgm:t>
    </dgm:pt>
    <dgm:pt modelId="{761B5166-7EE8-42D3-A6E6-EE2E4A84FC4C}" type="parTrans" cxnId="{7BD16A63-67D9-4C96-A089-FD7A73F86974}">
      <dgm:prSet/>
      <dgm:spPr/>
      <dgm:t>
        <a:bodyPr/>
        <a:lstStyle/>
        <a:p>
          <a:endParaRPr lang="es-MX"/>
        </a:p>
      </dgm:t>
    </dgm:pt>
    <dgm:pt modelId="{9AA49259-53F7-4C59-B257-0376F4B06CA1}" type="sibTrans" cxnId="{7BD16A63-67D9-4C96-A089-FD7A73F86974}">
      <dgm:prSet/>
      <dgm:spPr/>
      <dgm:t>
        <a:bodyPr/>
        <a:lstStyle/>
        <a:p>
          <a:endParaRPr lang="es-MX"/>
        </a:p>
      </dgm:t>
    </dgm:pt>
    <dgm:pt modelId="{2F095B80-279E-4F59-A99D-2F39CB5C7217}">
      <dgm:prSet phldrT="[Texto]" custT="1"/>
      <dgm:spPr/>
      <dgm:t>
        <a:bodyPr/>
        <a:lstStyle/>
        <a:p>
          <a:r>
            <a:rPr lang="es-MX" sz="1400" dirty="0" smtClean="0"/>
            <a:t>Omitir el aviso, mantener DP inexactos, negar la existencia de DP con dolo</a:t>
          </a:r>
          <a:endParaRPr lang="es-MX" sz="1400" dirty="0"/>
        </a:p>
      </dgm:t>
    </dgm:pt>
    <dgm:pt modelId="{3C11D37D-ED86-45C6-BF12-EF8B9DE62978}" type="parTrans" cxnId="{6FD4E3DB-F593-416B-8937-E026514FEFAC}">
      <dgm:prSet/>
      <dgm:spPr/>
      <dgm:t>
        <a:bodyPr/>
        <a:lstStyle/>
        <a:p>
          <a:endParaRPr lang="es-MX"/>
        </a:p>
      </dgm:t>
    </dgm:pt>
    <dgm:pt modelId="{51FD8CAD-C99B-4487-BE51-F9A28CA91F9C}" type="sibTrans" cxnId="{6FD4E3DB-F593-416B-8937-E026514FEFAC}">
      <dgm:prSet/>
      <dgm:spPr/>
      <dgm:t>
        <a:bodyPr/>
        <a:lstStyle/>
        <a:p>
          <a:endParaRPr lang="es-MX"/>
        </a:p>
      </dgm:t>
    </dgm:pt>
    <dgm:pt modelId="{6E972C21-ED56-44C8-8FCF-9A1A4EC6910F}">
      <dgm:prSet phldrT="[Texto]" custT="1"/>
      <dgm:spPr/>
      <dgm:t>
        <a:bodyPr/>
        <a:lstStyle/>
        <a:p>
          <a:r>
            <a:rPr lang="es-ES" sz="1600" dirty="0" smtClean="0"/>
            <a:t>Multa de $6,230 a $9,972,800</a:t>
          </a:r>
          <a:endParaRPr lang="es-MX" sz="1600" dirty="0"/>
        </a:p>
      </dgm:t>
    </dgm:pt>
    <dgm:pt modelId="{B8097E32-7A76-47AD-A369-A3E5CCB0B459}" type="parTrans" cxnId="{E45484E3-E5CC-4849-9FB2-B0A37A1380EA}">
      <dgm:prSet/>
      <dgm:spPr/>
      <dgm:t>
        <a:bodyPr/>
        <a:lstStyle/>
        <a:p>
          <a:endParaRPr lang="es-MX"/>
        </a:p>
      </dgm:t>
    </dgm:pt>
    <dgm:pt modelId="{2E6A778D-E218-4924-81C9-6198A26AFFF8}" type="sibTrans" cxnId="{E45484E3-E5CC-4849-9FB2-B0A37A1380EA}">
      <dgm:prSet/>
      <dgm:spPr/>
      <dgm:t>
        <a:bodyPr/>
        <a:lstStyle/>
        <a:p>
          <a:endParaRPr lang="es-MX"/>
        </a:p>
      </dgm:t>
    </dgm:pt>
    <dgm:pt modelId="{F3A368B9-CFDA-4A7F-AEE0-18B8ADD284C9}">
      <dgm:prSet phldrT="[Texto]" custT="1"/>
      <dgm:spPr/>
      <dgm:t>
        <a:bodyPr/>
        <a:lstStyle/>
        <a:p>
          <a:endParaRPr lang="es-MX" sz="1600" dirty="0" smtClean="0"/>
        </a:p>
        <a:p>
          <a:endParaRPr lang="es-MX" sz="2000" dirty="0" smtClean="0"/>
        </a:p>
        <a:p>
          <a:r>
            <a:rPr lang="es-MX" sz="1400" dirty="0" smtClean="0"/>
            <a:t>Incumplir deber de confidencialidad, cambiar la finalidad  o realizar transferencias sin dar aviso de ello o vulnerar la seguridad de las bases de datos</a:t>
          </a:r>
          <a:endParaRPr lang="es-MX" sz="1400" dirty="0"/>
        </a:p>
      </dgm:t>
    </dgm:pt>
    <dgm:pt modelId="{030E11A4-6DCF-4838-93EF-DAE67A3634F0}" type="parTrans" cxnId="{43EBAADB-AE0F-4602-9649-FB3B7AE7F371}">
      <dgm:prSet/>
      <dgm:spPr/>
      <dgm:t>
        <a:bodyPr/>
        <a:lstStyle/>
        <a:p>
          <a:endParaRPr lang="es-MX"/>
        </a:p>
      </dgm:t>
    </dgm:pt>
    <dgm:pt modelId="{D7ECE9FB-23E5-4583-AFEE-5CE83DC704FC}" type="sibTrans" cxnId="{43EBAADB-AE0F-4602-9649-FB3B7AE7F371}">
      <dgm:prSet/>
      <dgm:spPr/>
      <dgm:t>
        <a:bodyPr/>
        <a:lstStyle/>
        <a:p>
          <a:endParaRPr lang="es-MX"/>
        </a:p>
      </dgm:t>
    </dgm:pt>
    <dgm:pt modelId="{A58EF2DA-147A-4889-AB53-28EF6B4DED3E}">
      <dgm:prSet phldrT="[Texto]" custT="1"/>
      <dgm:spPr/>
      <dgm:t>
        <a:bodyPr/>
        <a:lstStyle/>
        <a:p>
          <a:r>
            <a:rPr lang="es-ES" sz="1600" dirty="0" smtClean="0"/>
            <a:t>Multa de $12,466 a $19,945,600</a:t>
          </a:r>
          <a:endParaRPr lang="es-MX" sz="1600" dirty="0"/>
        </a:p>
      </dgm:t>
    </dgm:pt>
    <dgm:pt modelId="{11D3126E-5485-4D88-8A8E-5B1C31222DEB}" type="parTrans" cxnId="{B0B3B289-35B7-40E1-A9D0-F6C100D37D2C}">
      <dgm:prSet/>
      <dgm:spPr/>
      <dgm:t>
        <a:bodyPr/>
        <a:lstStyle/>
        <a:p>
          <a:endParaRPr lang="es-MX"/>
        </a:p>
      </dgm:t>
    </dgm:pt>
    <dgm:pt modelId="{F640640A-5F98-4E1F-BF31-0B190A65A8A7}" type="sibTrans" cxnId="{B0B3B289-35B7-40E1-A9D0-F6C100D37D2C}">
      <dgm:prSet/>
      <dgm:spPr/>
      <dgm:t>
        <a:bodyPr/>
        <a:lstStyle/>
        <a:p>
          <a:endParaRPr lang="es-MX"/>
        </a:p>
      </dgm:t>
    </dgm:pt>
    <dgm:pt modelId="{25E4D077-CB44-4A5D-BE83-157991A3325C}" type="pres">
      <dgm:prSet presAssocID="{256F9C87-AF32-4BB9-9ECA-AD083E0BABD6}" presName="theList" presStyleCnt="0">
        <dgm:presLayoutVars>
          <dgm:dir/>
          <dgm:animLvl val="lvl"/>
          <dgm:resizeHandles val="exact"/>
        </dgm:presLayoutVars>
      </dgm:prSet>
      <dgm:spPr/>
      <dgm:t>
        <a:bodyPr/>
        <a:lstStyle/>
        <a:p>
          <a:endParaRPr lang="es-MX"/>
        </a:p>
      </dgm:t>
    </dgm:pt>
    <dgm:pt modelId="{812419F3-32DE-4BBC-93B6-12EBEDC36A7F}" type="pres">
      <dgm:prSet presAssocID="{1B5B1A60-58F5-41F9-899A-38FC671B13F0}" presName="compNode" presStyleCnt="0"/>
      <dgm:spPr/>
      <dgm:t>
        <a:bodyPr/>
        <a:lstStyle/>
        <a:p>
          <a:endParaRPr lang="es-MX"/>
        </a:p>
      </dgm:t>
    </dgm:pt>
    <dgm:pt modelId="{BA8419BF-58DB-4B7D-A7DF-B9EA5A14878B}" type="pres">
      <dgm:prSet presAssocID="{1B5B1A60-58F5-41F9-899A-38FC671B13F0}" presName="aNode" presStyleLbl="bgShp" presStyleIdx="0" presStyleCnt="3"/>
      <dgm:spPr/>
      <dgm:t>
        <a:bodyPr/>
        <a:lstStyle/>
        <a:p>
          <a:endParaRPr lang="es-MX"/>
        </a:p>
      </dgm:t>
    </dgm:pt>
    <dgm:pt modelId="{AD18AC5D-CB48-4D10-AAC9-E13AE3828023}" type="pres">
      <dgm:prSet presAssocID="{1B5B1A60-58F5-41F9-899A-38FC671B13F0}" presName="textNode" presStyleLbl="bgShp" presStyleIdx="0" presStyleCnt="3"/>
      <dgm:spPr/>
      <dgm:t>
        <a:bodyPr/>
        <a:lstStyle/>
        <a:p>
          <a:endParaRPr lang="es-MX"/>
        </a:p>
      </dgm:t>
    </dgm:pt>
    <dgm:pt modelId="{2A718AE2-F8A3-4CF8-9A64-5D91177237DD}" type="pres">
      <dgm:prSet presAssocID="{1B5B1A60-58F5-41F9-899A-38FC671B13F0}" presName="compChildNode" presStyleCnt="0"/>
      <dgm:spPr/>
      <dgm:t>
        <a:bodyPr/>
        <a:lstStyle/>
        <a:p>
          <a:endParaRPr lang="es-MX"/>
        </a:p>
      </dgm:t>
    </dgm:pt>
    <dgm:pt modelId="{F2A4385D-E96F-4356-90CD-0552C481B630}" type="pres">
      <dgm:prSet presAssocID="{1B5B1A60-58F5-41F9-899A-38FC671B13F0}" presName="theInnerList" presStyleCnt="0"/>
      <dgm:spPr/>
      <dgm:t>
        <a:bodyPr/>
        <a:lstStyle/>
        <a:p>
          <a:endParaRPr lang="es-MX"/>
        </a:p>
      </dgm:t>
    </dgm:pt>
    <dgm:pt modelId="{D589D8E9-B220-4381-9D12-70258136787D}" type="pres">
      <dgm:prSet presAssocID="{45CC6AD4-0F35-4CC6-8CA8-30B17D7CEBDD}" presName="childNode" presStyleLbl="node1" presStyleIdx="0" presStyleCnt="3" custScaleY="77840" custLinFactNeighborX="-1187" custLinFactNeighborY="15409">
        <dgm:presLayoutVars>
          <dgm:bulletEnabled val="1"/>
        </dgm:presLayoutVars>
      </dgm:prSet>
      <dgm:spPr/>
      <dgm:t>
        <a:bodyPr/>
        <a:lstStyle/>
        <a:p>
          <a:endParaRPr lang="es-MX"/>
        </a:p>
      </dgm:t>
    </dgm:pt>
    <dgm:pt modelId="{B6FABBD0-19C1-4105-890B-474C021E532C}" type="pres">
      <dgm:prSet presAssocID="{1B5B1A60-58F5-41F9-899A-38FC671B13F0}" presName="aSpace" presStyleCnt="0"/>
      <dgm:spPr/>
      <dgm:t>
        <a:bodyPr/>
        <a:lstStyle/>
        <a:p>
          <a:endParaRPr lang="es-MX"/>
        </a:p>
      </dgm:t>
    </dgm:pt>
    <dgm:pt modelId="{BCC7B28B-BA2D-4FA6-BB46-73FE91A30679}" type="pres">
      <dgm:prSet presAssocID="{2F095B80-279E-4F59-A99D-2F39CB5C7217}" presName="compNode" presStyleCnt="0"/>
      <dgm:spPr/>
      <dgm:t>
        <a:bodyPr/>
        <a:lstStyle/>
        <a:p>
          <a:endParaRPr lang="es-MX"/>
        </a:p>
      </dgm:t>
    </dgm:pt>
    <dgm:pt modelId="{C5C4BA36-D897-4123-A93C-C6B48588CDAE}" type="pres">
      <dgm:prSet presAssocID="{2F095B80-279E-4F59-A99D-2F39CB5C7217}" presName="aNode" presStyleLbl="bgShp" presStyleIdx="1" presStyleCnt="3"/>
      <dgm:spPr/>
      <dgm:t>
        <a:bodyPr/>
        <a:lstStyle/>
        <a:p>
          <a:endParaRPr lang="es-MX"/>
        </a:p>
      </dgm:t>
    </dgm:pt>
    <dgm:pt modelId="{EC75044A-EC64-4B0E-B1FB-0D0070CAC9DA}" type="pres">
      <dgm:prSet presAssocID="{2F095B80-279E-4F59-A99D-2F39CB5C7217}" presName="textNode" presStyleLbl="bgShp" presStyleIdx="1" presStyleCnt="3"/>
      <dgm:spPr/>
      <dgm:t>
        <a:bodyPr/>
        <a:lstStyle/>
        <a:p>
          <a:endParaRPr lang="es-MX"/>
        </a:p>
      </dgm:t>
    </dgm:pt>
    <dgm:pt modelId="{70B53E4E-288F-4062-BE14-1910993A1B02}" type="pres">
      <dgm:prSet presAssocID="{2F095B80-279E-4F59-A99D-2F39CB5C7217}" presName="compChildNode" presStyleCnt="0"/>
      <dgm:spPr/>
      <dgm:t>
        <a:bodyPr/>
        <a:lstStyle/>
        <a:p>
          <a:endParaRPr lang="es-MX"/>
        </a:p>
      </dgm:t>
    </dgm:pt>
    <dgm:pt modelId="{0E53CF34-26CB-4880-BBCE-31CD5060D3EE}" type="pres">
      <dgm:prSet presAssocID="{2F095B80-279E-4F59-A99D-2F39CB5C7217}" presName="theInnerList" presStyleCnt="0"/>
      <dgm:spPr/>
      <dgm:t>
        <a:bodyPr/>
        <a:lstStyle/>
        <a:p>
          <a:endParaRPr lang="es-MX"/>
        </a:p>
      </dgm:t>
    </dgm:pt>
    <dgm:pt modelId="{3E24839A-AB00-4BDC-99C3-F437AEA27EEB}" type="pres">
      <dgm:prSet presAssocID="{6E972C21-ED56-44C8-8FCF-9A1A4EC6910F}" presName="childNode" presStyleLbl="node1" presStyleIdx="1" presStyleCnt="3" custScaleY="77839" custLinFactNeighborX="769" custLinFactNeighborY="15409">
        <dgm:presLayoutVars>
          <dgm:bulletEnabled val="1"/>
        </dgm:presLayoutVars>
      </dgm:prSet>
      <dgm:spPr/>
      <dgm:t>
        <a:bodyPr/>
        <a:lstStyle/>
        <a:p>
          <a:endParaRPr lang="es-MX"/>
        </a:p>
      </dgm:t>
    </dgm:pt>
    <dgm:pt modelId="{88EB3EF9-2BDE-433B-9BBF-61F71D95CFD2}" type="pres">
      <dgm:prSet presAssocID="{2F095B80-279E-4F59-A99D-2F39CB5C7217}" presName="aSpace" presStyleCnt="0"/>
      <dgm:spPr/>
      <dgm:t>
        <a:bodyPr/>
        <a:lstStyle/>
        <a:p>
          <a:endParaRPr lang="es-MX"/>
        </a:p>
      </dgm:t>
    </dgm:pt>
    <dgm:pt modelId="{E9D730FF-F475-4D27-A405-CFC365195650}" type="pres">
      <dgm:prSet presAssocID="{F3A368B9-CFDA-4A7F-AEE0-18B8ADD284C9}" presName="compNode" presStyleCnt="0"/>
      <dgm:spPr/>
      <dgm:t>
        <a:bodyPr/>
        <a:lstStyle/>
        <a:p>
          <a:endParaRPr lang="es-MX"/>
        </a:p>
      </dgm:t>
    </dgm:pt>
    <dgm:pt modelId="{AD7395D0-CD85-42BC-9998-B6BFD6813068}" type="pres">
      <dgm:prSet presAssocID="{F3A368B9-CFDA-4A7F-AEE0-18B8ADD284C9}" presName="aNode" presStyleLbl="bgShp" presStyleIdx="2" presStyleCnt="3"/>
      <dgm:spPr/>
      <dgm:t>
        <a:bodyPr/>
        <a:lstStyle/>
        <a:p>
          <a:endParaRPr lang="es-MX"/>
        </a:p>
      </dgm:t>
    </dgm:pt>
    <dgm:pt modelId="{7115478E-9205-4135-9C9F-805F49673839}" type="pres">
      <dgm:prSet presAssocID="{F3A368B9-CFDA-4A7F-AEE0-18B8ADD284C9}" presName="textNode" presStyleLbl="bgShp" presStyleIdx="2" presStyleCnt="3"/>
      <dgm:spPr/>
      <dgm:t>
        <a:bodyPr/>
        <a:lstStyle/>
        <a:p>
          <a:endParaRPr lang="es-MX"/>
        </a:p>
      </dgm:t>
    </dgm:pt>
    <dgm:pt modelId="{C46B1D2C-D198-4614-8DBF-0434FE6EC34B}" type="pres">
      <dgm:prSet presAssocID="{F3A368B9-CFDA-4A7F-AEE0-18B8ADD284C9}" presName="compChildNode" presStyleCnt="0"/>
      <dgm:spPr/>
      <dgm:t>
        <a:bodyPr/>
        <a:lstStyle/>
        <a:p>
          <a:endParaRPr lang="es-MX"/>
        </a:p>
      </dgm:t>
    </dgm:pt>
    <dgm:pt modelId="{88CECE63-9B92-48F0-83D0-8E625511EFA1}" type="pres">
      <dgm:prSet presAssocID="{F3A368B9-CFDA-4A7F-AEE0-18B8ADD284C9}" presName="theInnerList" presStyleCnt="0"/>
      <dgm:spPr/>
      <dgm:t>
        <a:bodyPr/>
        <a:lstStyle/>
        <a:p>
          <a:endParaRPr lang="es-MX"/>
        </a:p>
      </dgm:t>
    </dgm:pt>
    <dgm:pt modelId="{3E89561E-C15E-41F2-9D48-EAD3CA814915}" type="pres">
      <dgm:prSet presAssocID="{A58EF2DA-147A-4889-AB53-28EF6B4DED3E}" presName="childNode" presStyleLbl="node1" presStyleIdx="2" presStyleCnt="3" custScaleY="76252" custLinFactNeighborX="2726" custLinFactNeighborY="16817">
        <dgm:presLayoutVars>
          <dgm:bulletEnabled val="1"/>
        </dgm:presLayoutVars>
      </dgm:prSet>
      <dgm:spPr/>
      <dgm:t>
        <a:bodyPr/>
        <a:lstStyle/>
        <a:p>
          <a:endParaRPr lang="es-MX"/>
        </a:p>
      </dgm:t>
    </dgm:pt>
  </dgm:ptLst>
  <dgm:cxnLst>
    <dgm:cxn modelId="{B0B3B289-35B7-40E1-A9D0-F6C100D37D2C}" srcId="{F3A368B9-CFDA-4A7F-AEE0-18B8ADD284C9}" destId="{A58EF2DA-147A-4889-AB53-28EF6B4DED3E}" srcOrd="0" destOrd="0" parTransId="{11D3126E-5485-4D88-8A8E-5B1C31222DEB}" sibTransId="{F640640A-5F98-4E1F-BF31-0B190A65A8A7}"/>
    <dgm:cxn modelId="{E45484E3-E5CC-4849-9FB2-B0A37A1380EA}" srcId="{2F095B80-279E-4F59-A99D-2F39CB5C7217}" destId="{6E972C21-ED56-44C8-8FCF-9A1A4EC6910F}" srcOrd="0" destOrd="0" parTransId="{B8097E32-7A76-47AD-A369-A3E5CCB0B459}" sibTransId="{2E6A778D-E218-4924-81C9-6198A26AFFF8}"/>
    <dgm:cxn modelId="{E11BF3D4-484E-44E3-B48A-F83F583C9A94}" type="presOf" srcId="{6E972C21-ED56-44C8-8FCF-9A1A4EC6910F}" destId="{3E24839A-AB00-4BDC-99C3-F437AEA27EEB}" srcOrd="0" destOrd="0" presId="urn:microsoft.com/office/officeart/2005/8/layout/lProcess2"/>
    <dgm:cxn modelId="{B50D0B2D-F661-4FD1-9FE6-7093A8E9C9A1}" type="presOf" srcId="{A58EF2DA-147A-4889-AB53-28EF6B4DED3E}" destId="{3E89561E-C15E-41F2-9D48-EAD3CA814915}" srcOrd="0" destOrd="0" presId="urn:microsoft.com/office/officeart/2005/8/layout/lProcess2"/>
    <dgm:cxn modelId="{76AD03EE-AD20-4015-9A64-511E8BE60ABB}" type="presOf" srcId="{F3A368B9-CFDA-4A7F-AEE0-18B8ADD284C9}" destId="{AD7395D0-CD85-42BC-9998-B6BFD6813068}" srcOrd="0" destOrd="0" presId="urn:microsoft.com/office/officeart/2005/8/layout/lProcess2"/>
    <dgm:cxn modelId="{7BD16A63-67D9-4C96-A089-FD7A73F86974}" srcId="{1B5B1A60-58F5-41F9-899A-38FC671B13F0}" destId="{45CC6AD4-0F35-4CC6-8CA8-30B17D7CEBDD}" srcOrd="0" destOrd="0" parTransId="{761B5166-7EE8-42D3-A6E6-EE2E4A84FC4C}" sibTransId="{9AA49259-53F7-4C59-B257-0376F4B06CA1}"/>
    <dgm:cxn modelId="{DB9C69DD-87FF-47E5-A1EC-793992295CB4}" type="presOf" srcId="{1B5B1A60-58F5-41F9-899A-38FC671B13F0}" destId="{AD18AC5D-CB48-4D10-AAC9-E13AE3828023}" srcOrd="1" destOrd="0" presId="urn:microsoft.com/office/officeart/2005/8/layout/lProcess2"/>
    <dgm:cxn modelId="{1E3AFB0C-8EBE-4330-A5E9-319DA52DC107}" type="presOf" srcId="{45CC6AD4-0F35-4CC6-8CA8-30B17D7CEBDD}" destId="{D589D8E9-B220-4381-9D12-70258136787D}" srcOrd="0" destOrd="0" presId="urn:microsoft.com/office/officeart/2005/8/layout/lProcess2"/>
    <dgm:cxn modelId="{40A248BD-01E0-4894-A22F-6D8E8DDBEE7B}" srcId="{256F9C87-AF32-4BB9-9ECA-AD083E0BABD6}" destId="{1B5B1A60-58F5-41F9-899A-38FC671B13F0}" srcOrd="0" destOrd="0" parTransId="{6170640A-866F-464F-A789-CD3184CC6CD9}" sibTransId="{AC29908E-E0F1-4839-AB67-A5AAB87F98CC}"/>
    <dgm:cxn modelId="{01F71D9D-AB3C-4DE6-A584-C93143D96578}" type="presOf" srcId="{256F9C87-AF32-4BB9-9ECA-AD083E0BABD6}" destId="{25E4D077-CB44-4A5D-BE83-157991A3325C}" srcOrd="0" destOrd="0" presId="urn:microsoft.com/office/officeart/2005/8/layout/lProcess2"/>
    <dgm:cxn modelId="{671FF3E9-A2C9-4E1D-951C-6596F8450917}" type="presOf" srcId="{1B5B1A60-58F5-41F9-899A-38FC671B13F0}" destId="{BA8419BF-58DB-4B7D-A7DF-B9EA5A14878B}" srcOrd="0" destOrd="0" presId="urn:microsoft.com/office/officeart/2005/8/layout/lProcess2"/>
    <dgm:cxn modelId="{6FD4E3DB-F593-416B-8937-E026514FEFAC}" srcId="{256F9C87-AF32-4BB9-9ECA-AD083E0BABD6}" destId="{2F095B80-279E-4F59-A99D-2F39CB5C7217}" srcOrd="1" destOrd="0" parTransId="{3C11D37D-ED86-45C6-BF12-EF8B9DE62978}" sibTransId="{51FD8CAD-C99B-4487-BE51-F9A28CA91F9C}"/>
    <dgm:cxn modelId="{43EBAADB-AE0F-4602-9649-FB3B7AE7F371}" srcId="{256F9C87-AF32-4BB9-9ECA-AD083E0BABD6}" destId="{F3A368B9-CFDA-4A7F-AEE0-18B8ADD284C9}" srcOrd="2" destOrd="0" parTransId="{030E11A4-6DCF-4838-93EF-DAE67A3634F0}" sibTransId="{D7ECE9FB-23E5-4583-AFEE-5CE83DC704FC}"/>
    <dgm:cxn modelId="{AB524860-7B2A-4D31-97B4-8FA24B28E3C1}" type="presOf" srcId="{F3A368B9-CFDA-4A7F-AEE0-18B8ADD284C9}" destId="{7115478E-9205-4135-9C9F-805F49673839}" srcOrd="1" destOrd="0" presId="urn:microsoft.com/office/officeart/2005/8/layout/lProcess2"/>
    <dgm:cxn modelId="{D8F8147A-529A-4C17-A244-7376143DE60E}" type="presOf" srcId="{2F095B80-279E-4F59-A99D-2F39CB5C7217}" destId="{C5C4BA36-D897-4123-A93C-C6B48588CDAE}" srcOrd="0" destOrd="0" presId="urn:microsoft.com/office/officeart/2005/8/layout/lProcess2"/>
    <dgm:cxn modelId="{55B274FA-D8E6-45EC-806F-DA2B24955EBF}" type="presOf" srcId="{2F095B80-279E-4F59-A99D-2F39CB5C7217}" destId="{EC75044A-EC64-4B0E-B1FB-0D0070CAC9DA}" srcOrd="1" destOrd="0" presId="urn:microsoft.com/office/officeart/2005/8/layout/lProcess2"/>
    <dgm:cxn modelId="{55166544-9C48-43A9-AC1E-70E8F742A6AA}" type="presParOf" srcId="{25E4D077-CB44-4A5D-BE83-157991A3325C}" destId="{812419F3-32DE-4BBC-93B6-12EBEDC36A7F}" srcOrd="0" destOrd="0" presId="urn:microsoft.com/office/officeart/2005/8/layout/lProcess2"/>
    <dgm:cxn modelId="{A4ACF999-55FB-405D-86C3-6C74D797FED8}" type="presParOf" srcId="{812419F3-32DE-4BBC-93B6-12EBEDC36A7F}" destId="{BA8419BF-58DB-4B7D-A7DF-B9EA5A14878B}" srcOrd="0" destOrd="0" presId="urn:microsoft.com/office/officeart/2005/8/layout/lProcess2"/>
    <dgm:cxn modelId="{D9044776-384F-4ECB-876C-D3EA466DB07C}" type="presParOf" srcId="{812419F3-32DE-4BBC-93B6-12EBEDC36A7F}" destId="{AD18AC5D-CB48-4D10-AAC9-E13AE3828023}" srcOrd="1" destOrd="0" presId="urn:microsoft.com/office/officeart/2005/8/layout/lProcess2"/>
    <dgm:cxn modelId="{7632AF97-A000-46DD-B8F7-95CC56556B54}" type="presParOf" srcId="{812419F3-32DE-4BBC-93B6-12EBEDC36A7F}" destId="{2A718AE2-F8A3-4CF8-9A64-5D91177237DD}" srcOrd="2" destOrd="0" presId="urn:microsoft.com/office/officeart/2005/8/layout/lProcess2"/>
    <dgm:cxn modelId="{966E93B4-D4A1-4836-AD4C-3091E51B0F29}" type="presParOf" srcId="{2A718AE2-F8A3-4CF8-9A64-5D91177237DD}" destId="{F2A4385D-E96F-4356-90CD-0552C481B630}" srcOrd="0" destOrd="0" presId="urn:microsoft.com/office/officeart/2005/8/layout/lProcess2"/>
    <dgm:cxn modelId="{DFDBF083-552E-4339-B6FE-DC054165126B}" type="presParOf" srcId="{F2A4385D-E96F-4356-90CD-0552C481B630}" destId="{D589D8E9-B220-4381-9D12-70258136787D}" srcOrd="0" destOrd="0" presId="urn:microsoft.com/office/officeart/2005/8/layout/lProcess2"/>
    <dgm:cxn modelId="{37A462D8-BB25-4A50-87DF-66E0F6332BA1}" type="presParOf" srcId="{25E4D077-CB44-4A5D-BE83-157991A3325C}" destId="{B6FABBD0-19C1-4105-890B-474C021E532C}" srcOrd="1" destOrd="0" presId="urn:microsoft.com/office/officeart/2005/8/layout/lProcess2"/>
    <dgm:cxn modelId="{FDD50987-1C2A-43C2-A831-5B8671E98489}" type="presParOf" srcId="{25E4D077-CB44-4A5D-BE83-157991A3325C}" destId="{BCC7B28B-BA2D-4FA6-BB46-73FE91A30679}" srcOrd="2" destOrd="0" presId="urn:microsoft.com/office/officeart/2005/8/layout/lProcess2"/>
    <dgm:cxn modelId="{BF4F7693-9C16-45DB-BBB9-8FC61DE626AC}" type="presParOf" srcId="{BCC7B28B-BA2D-4FA6-BB46-73FE91A30679}" destId="{C5C4BA36-D897-4123-A93C-C6B48588CDAE}" srcOrd="0" destOrd="0" presId="urn:microsoft.com/office/officeart/2005/8/layout/lProcess2"/>
    <dgm:cxn modelId="{8AADF26E-BA87-4CD2-8933-6F84CD702BE7}" type="presParOf" srcId="{BCC7B28B-BA2D-4FA6-BB46-73FE91A30679}" destId="{EC75044A-EC64-4B0E-B1FB-0D0070CAC9DA}" srcOrd="1" destOrd="0" presId="urn:microsoft.com/office/officeart/2005/8/layout/lProcess2"/>
    <dgm:cxn modelId="{749AFE04-721B-486C-83B0-75FDB74DEBAF}" type="presParOf" srcId="{BCC7B28B-BA2D-4FA6-BB46-73FE91A30679}" destId="{70B53E4E-288F-4062-BE14-1910993A1B02}" srcOrd="2" destOrd="0" presId="urn:microsoft.com/office/officeart/2005/8/layout/lProcess2"/>
    <dgm:cxn modelId="{631632C1-4F1D-4E76-ACDA-C09EA927EC38}" type="presParOf" srcId="{70B53E4E-288F-4062-BE14-1910993A1B02}" destId="{0E53CF34-26CB-4880-BBCE-31CD5060D3EE}" srcOrd="0" destOrd="0" presId="urn:microsoft.com/office/officeart/2005/8/layout/lProcess2"/>
    <dgm:cxn modelId="{A1296F2E-5EA1-42DD-8BD6-1E88975F93A8}" type="presParOf" srcId="{0E53CF34-26CB-4880-BBCE-31CD5060D3EE}" destId="{3E24839A-AB00-4BDC-99C3-F437AEA27EEB}" srcOrd="0" destOrd="0" presId="urn:microsoft.com/office/officeart/2005/8/layout/lProcess2"/>
    <dgm:cxn modelId="{2B1006A3-C837-40EE-8312-3FCBD477DC69}" type="presParOf" srcId="{25E4D077-CB44-4A5D-BE83-157991A3325C}" destId="{88EB3EF9-2BDE-433B-9BBF-61F71D95CFD2}" srcOrd="3" destOrd="0" presId="urn:microsoft.com/office/officeart/2005/8/layout/lProcess2"/>
    <dgm:cxn modelId="{29ADAB32-6120-4DF5-BC72-6BD1320FA586}" type="presParOf" srcId="{25E4D077-CB44-4A5D-BE83-157991A3325C}" destId="{E9D730FF-F475-4D27-A405-CFC365195650}" srcOrd="4" destOrd="0" presId="urn:microsoft.com/office/officeart/2005/8/layout/lProcess2"/>
    <dgm:cxn modelId="{24C946FB-21D5-45FC-9AD1-3E6A2ABE458A}" type="presParOf" srcId="{E9D730FF-F475-4D27-A405-CFC365195650}" destId="{AD7395D0-CD85-42BC-9998-B6BFD6813068}" srcOrd="0" destOrd="0" presId="urn:microsoft.com/office/officeart/2005/8/layout/lProcess2"/>
    <dgm:cxn modelId="{7FCA6BCE-B854-4EFE-A08C-D06B2172E429}" type="presParOf" srcId="{E9D730FF-F475-4D27-A405-CFC365195650}" destId="{7115478E-9205-4135-9C9F-805F49673839}" srcOrd="1" destOrd="0" presId="urn:microsoft.com/office/officeart/2005/8/layout/lProcess2"/>
    <dgm:cxn modelId="{4BEE498B-321B-4755-B6E8-671377678051}" type="presParOf" srcId="{E9D730FF-F475-4D27-A405-CFC365195650}" destId="{C46B1D2C-D198-4614-8DBF-0434FE6EC34B}" srcOrd="2" destOrd="0" presId="urn:microsoft.com/office/officeart/2005/8/layout/lProcess2"/>
    <dgm:cxn modelId="{366CAD69-7DAD-4902-A5FA-3D3899325B7C}" type="presParOf" srcId="{C46B1D2C-D198-4614-8DBF-0434FE6EC34B}" destId="{88CECE63-9B92-48F0-83D0-8E625511EFA1}" srcOrd="0" destOrd="0" presId="urn:microsoft.com/office/officeart/2005/8/layout/lProcess2"/>
    <dgm:cxn modelId="{8F1CB334-E6AD-4240-8400-476D6B03540A}" type="presParOf" srcId="{88CECE63-9B92-48F0-83D0-8E625511EFA1}" destId="{3E89561E-C15E-41F2-9D48-EAD3CA8149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0255C-A68E-46C3-8553-91ECB4E8A263}">
      <dsp:nvSpPr>
        <dsp:cNvPr id="0" name=""/>
        <dsp:cNvSpPr/>
      </dsp:nvSpPr>
      <dsp:spPr>
        <a:xfrm>
          <a:off x="7606" y="1042441"/>
          <a:ext cx="2273602" cy="4156428"/>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effectLst>
                <a:outerShdw blurRad="38100" dist="38100" dir="2700000" algn="tl">
                  <a:srgbClr val="000000">
                    <a:alpha val="43137"/>
                  </a:srgbClr>
                </a:outerShdw>
              </a:effectLst>
              <a:latin typeface="Candara" pitchFamily="34" charset="0"/>
            </a:rPr>
            <a:t>Es un </a:t>
          </a:r>
          <a:r>
            <a:rPr lang="es-MX"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fundamental de tercera generación </a:t>
          </a:r>
          <a:r>
            <a:rPr lang="es-MX" sz="2000" kern="1200" dirty="0" smtClean="0">
              <a:effectLst>
                <a:outerShdw blurRad="38100" dist="38100" dir="2700000" algn="tl">
                  <a:srgbClr val="000000">
                    <a:alpha val="43137"/>
                  </a:srgbClr>
                </a:outerShdw>
              </a:effectLst>
              <a:latin typeface="Candara" pitchFamily="34" charset="0"/>
            </a:rPr>
            <a:t>que busca la protección de la persona en relación con el tratamiento de su información</a:t>
          </a:r>
          <a:endParaRPr lang="es-ES" sz="2000" kern="1200" dirty="0"/>
        </a:p>
      </dsp:txBody>
      <dsp:txXfrm>
        <a:off x="74198" y="1109033"/>
        <a:ext cx="2140418" cy="4023244"/>
      </dsp:txXfrm>
    </dsp:sp>
    <dsp:sp modelId="{18F087A8-195D-44FF-8B37-12D3FFF75458}">
      <dsp:nvSpPr>
        <dsp:cNvPr id="0" name=""/>
        <dsp:cNvSpPr/>
      </dsp:nvSpPr>
      <dsp:spPr>
        <a:xfrm>
          <a:off x="2508569" y="2838728"/>
          <a:ext cx="482003" cy="563853"/>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508569" y="2951499"/>
        <a:ext cx="337402" cy="338311"/>
      </dsp:txXfrm>
    </dsp:sp>
    <dsp:sp modelId="{4EEEEBBE-C624-48D2-A557-BA5DFF474032}">
      <dsp:nvSpPr>
        <dsp:cNvPr id="0" name=""/>
        <dsp:cNvSpPr/>
      </dsp:nvSpPr>
      <dsp:spPr>
        <a:xfrm>
          <a:off x="3190649" y="1042441"/>
          <a:ext cx="2273602" cy="4156428"/>
        </a:xfrm>
        <a:prstGeom prst="roundRect">
          <a:avLst>
            <a:gd name="adj" fmla="val 10000"/>
          </a:avLst>
        </a:prstGeom>
        <a:gradFill rotWithShape="0">
          <a:gsLst>
            <a:gs pos="0">
              <a:schemeClr val="accent4">
                <a:hueOff val="609019"/>
                <a:satOff val="-10536"/>
                <a:lumOff val="-2255"/>
                <a:alphaOff val="0"/>
                <a:shade val="15000"/>
                <a:satMod val="180000"/>
              </a:schemeClr>
            </a:gs>
            <a:gs pos="50000">
              <a:schemeClr val="accent4">
                <a:hueOff val="609019"/>
                <a:satOff val="-10536"/>
                <a:lumOff val="-2255"/>
                <a:alphaOff val="0"/>
                <a:shade val="45000"/>
                <a:satMod val="170000"/>
              </a:schemeClr>
            </a:gs>
            <a:gs pos="70000">
              <a:schemeClr val="accent4">
                <a:hueOff val="609019"/>
                <a:satOff val="-10536"/>
                <a:lumOff val="-2255"/>
                <a:alphaOff val="0"/>
                <a:tint val="99000"/>
                <a:shade val="65000"/>
                <a:satMod val="155000"/>
              </a:schemeClr>
            </a:gs>
            <a:gs pos="100000">
              <a:schemeClr val="accent4">
                <a:hueOff val="609019"/>
                <a:satOff val="-10536"/>
                <a:lumOff val="-22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09019"/>
              <a:satOff val="-10536"/>
              <a:lumOff val="-2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Poder de disposición y control </a:t>
          </a:r>
          <a:r>
            <a:rPr lang="es-ES" sz="2000" b="1" kern="1200" dirty="0" smtClean="0">
              <a:effectLst>
                <a:outerShdw blurRad="38100" dist="38100" dir="2700000" algn="tl">
                  <a:srgbClr val="000000">
                    <a:alpha val="43137"/>
                  </a:srgbClr>
                </a:outerShdw>
              </a:effectLst>
              <a:latin typeface="Candara" pitchFamily="34" charset="0"/>
            </a:rPr>
            <a:t>que </a:t>
          </a:r>
          <a:r>
            <a:rPr lang="es-ES" sz="2000" kern="1200" dirty="0" smtClean="0">
              <a:effectLst>
                <a:outerShdw blurRad="38100" dist="38100" dir="2700000" algn="tl">
                  <a:srgbClr val="000000">
                    <a:alpha val="43137"/>
                  </a:srgbClr>
                </a:outerShdw>
              </a:effectLst>
              <a:latin typeface="Candara" pitchFamily="34" charset="0"/>
            </a:rPr>
            <a:t>faculta a su titular a decidir cuáles de sus datos proporciona a un tercero. </a:t>
          </a:r>
          <a:r>
            <a:rPr lang="es-ES"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a la Autodetermi-nación Informativa</a:t>
          </a:r>
          <a:r>
            <a:rPr lang="es-ES" sz="2400"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a:t>
          </a:r>
          <a:endParaRPr lang="es-ES" sz="2000" u="none" kern="1200" dirty="0">
            <a:effectLst>
              <a:glow rad="228600">
                <a:schemeClr val="accent5">
                  <a:satMod val="175000"/>
                  <a:alpha val="40000"/>
                </a:schemeClr>
              </a:glow>
              <a:outerShdw blurRad="38100" dist="38100" dir="2700000" algn="tl">
                <a:srgbClr val="000000">
                  <a:alpha val="43137"/>
                </a:srgbClr>
              </a:outerShdw>
            </a:effectLst>
          </a:endParaRPr>
        </a:p>
      </dsp:txBody>
      <dsp:txXfrm>
        <a:off x="3257241" y="1109033"/>
        <a:ext cx="2140418" cy="4023244"/>
      </dsp:txXfrm>
    </dsp:sp>
    <dsp:sp modelId="{825986C4-CAED-4E4F-B9D2-7936FA51678C}">
      <dsp:nvSpPr>
        <dsp:cNvPr id="0" name=""/>
        <dsp:cNvSpPr/>
      </dsp:nvSpPr>
      <dsp:spPr>
        <a:xfrm>
          <a:off x="5691612" y="2838728"/>
          <a:ext cx="482003" cy="563853"/>
        </a:xfrm>
        <a:prstGeom prst="rightArrow">
          <a:avLst>
            <a:gd name="adj1" fmla="val 60000"/>
            <a:gd name="adj2" fmla="val 50000"/>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38"/>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5691612" y="2951499"/>
        <a:ext cx="337402" cy="338311"/>
      </dsp:txXfrm>
    </dsp:sp>
    <dsp:sp modelId="{E09EAF63-3740-4F3F-83E8-76C700637179}">
      <dsp:nvSpPr>
        <dsp:cNvPr id="0" name=""/>
        <dsp:cNvSpPr/>
      </dsp:nvSpPr>
      <dsp:spPr>
        <a:xfrm>
          <a:off x="6373692" y="1042441"/>
          <a:ext cx="2273602" cy="4156428"/>
        </a:xfrm>
        <a:prstGeom prst="roundRect">
          <a:avLst>
            <a:gd name="adj" fmla="val 10000"/>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38"/>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effectLst>
                <a:outerShdw blurRad="38100" dist="38100" dir="2700000" algn="tl">
                  <a:srgbClr val="000000">
                    <a:alpha val="43137"/>
                  </a:srgbClr>
                </a:outerShdw>
              </a:effectLst>
              <a:latin typeface="Candara" pitchFamily="34" charset="0"/>
            </a:rPr>
            <a:t>Derecho</a:t>
          </a:r>
          <a:r>
            <a:rPr lang="es-ES" sz="2000" kern="1200" dirty="0" smtClean="0">
              <a:effectLst>
                <a:outerShdw blurRad="38100" dist="38100" dir="2700000" algn="tl">
                  <a:srgbClr val="000000">
                    <a:alpha val="43137"/>
                  </a:srgbClr>
                </a:outerShdw>
              </a:effectLst>
              <a:latin typeface="Candara" pitchFamily="34" charset="0"/>
            </a:rPr>
            <a:t> que tiene toda persona a conocer y decidir, </a:t>
          </a:r>
          <a:r>
            <a:rPr lang="es-ES" sz="2400" b="1" u="none" kern="1200" dirty="0" smtClean="0">
              <a:effectLst>
                <a:glow rad="228600">
                  <a:schemeClr val="tx1">
                    <a:alpha val="40000"/>
                  </a:schemeClr>
                </a:glow>
                <a:outerShdw blurRad="38100" dist="38100" dir="2700000" algn="tl">
                  <a:srgbClr val="000000">
                    <a:alpha val="43137"/>
                  </a:srgbClr>
                </a:outerShdw>
              </a:effectLst>
              <a:latin typeface="Candara" pitchFamily="34" charset="0"/>
            </a:rPr>
            <a:t>quién, cómo y de qué manera recaba, utiliza y comparte </a:t>
          </a:r>
          <a:r>
            <a:rPr lang="es-ES" sz="2000" kern="1200" dirty="0" smtClean="0">
              <a:effectLst>
                <a:outerShdw blurRad="38100" dist="38100" dir="2700000" algn="tl">
                  <a:srgbClr val="000000">
                    <a:alpha val="43137"/>
                  </a:srgbClr>
                </a:outerShdw>
              </a:effectLst>
              <a:latin typeface="Candara" pitchFamily="34" charset="0"/>
            </a:rPr>
            <a:t>sus datos personales.</a:t>
          </a:r>
          <a:endParaRPr lang="es-ES" sz="2000" kern="1200" dirty="0"/>
        </a:p>
      </dsp:txBody>
      <dsp:txXfrm>
        <a:off x="6440284" y="1109033"/>
        <a:ext cx="2140418" cy="4023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2D79E-0114-4C17-B90A-437D800E2106}">
      <dsp:nvSpPr>
        <dsp:cNvPr id="0" name=""/>
        <dsp:cNvSpPr/>
      </dsp:nvSpPr>
      <dsp:spPr>
        <a:xfrm>
          <a:off x="2601" y="522475"/>
          <a:ext cx="2536612" cy="101464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Fracción </a:t>
          </a:r>
        </a:p>
        <a:p>
          <a:pPr lvl="0" algn="ctr" defTabSz="889000">
            <a:lnSpc>
              <a:spcPct val="90000"/>
            </a:lnSpc>
            <a:spcBef>
              <a:spcPct val="0"/>
            </a:spcBef>
            <a:spcAft>
              <a:spcPct val="35000"/>
            </a:spcAft>
          </a:pPr>
          <a:r>
            <a:rPr lang="es-MX" sz="2000" kern="1200" dirty="0" smtClean="0"/>
            <a:t>II y III</a:t>
          </a:r>
          <a:endParaRPr lang="es-MX" sz="2000" kern="1200" dirty="0"/>
        </a:p>
      </dsp:txBody>
      <dsp:txXfrm>
        <a:off x="2601" y="522475"/>
        <a:ext cx="2536612" cy="1014645"/>
      </dsp:txXfrm>
    </dsp:sp>
    <dsp:sp modelId="{3A36DB61-5280-4833-8469-3242696535E4}">
      <dsp:nvSpPr>
        <dsp:cNvPr id="0" name=""/>
        <dsp:cNvSpPr/>
      </dsp:nvSpPr>
      <dsp:spPr>
        <a:xfrm>
          <a:off x="0" y="1537121"/>
          <a:ext cx="2536612" cy="345869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chemeClr val="tx1"/>
              </a:solidFill>
              <a:latin typeface="Candara" pitchFamily="34" charset="0"/>
              <a:cs typeface="Arial" charset="0"/>
            </a:rPr>
            <a:t>Primeras menciones constitucionales expresas. </a:t>
          </a:r>
          <a:endParaRPr lang="es-MX" sz="2300" kern="1200" dirty="0">
            <a:solidFill>
              <a:schemeClr val="tx1"/>
            </a:solidFill>
          </a:endParaRPr>
        </a:p>
        <a:p>
          <a:pPr marL="228600" lvl="1" indent="-228600" algn="l" defTabSz="1066800">
            <a:lnSpc>
              <a:spcPct val="90000"/>
            </a:lnSpc>
            <a:spcBef>
              <a:spcPct val="0"/>
            </a:spcBef>
            <a:spcAft>
              <a:spcPct val="15000"/>
            </a:spcAft>
            <a:buChar char="••"/>
          </a:pPr>
          <a:r>
            <a:rPr lang="es-ES" sz="2400" b="1" u="none" kern="1200" dirty="0" smtClean="0">
              <a:solidFill>
                <a:schemeClr val="tx1"/>
              </a:solidFill>
              <a:effectLst>
                <a:outerShdw blurRad="38100" dist="38100" dir="2700000" algn="tl">
                  <a:srgbClr val="000000">
                    <a:alpha val="43137"/>
                  </a:srgbClr>
                </a:outerShdw>
              </a:effectLst>
              <a:latin typeface="Candara" pitchFamily="34" charset="0"/>
              <a:cs typeface="Arial" charset="0"/>
            </a:rPr>
            <a:t>Limitantes </a:t>
          </a:r>
          <a:r>
            <a:rPr lang="es-ES" sz="2300" kern="1200" dirty="0" smtClean="0">
              <a:solidFill>
                <a:schemeClr val="tx1"/>
              </a:solidFill>
              <a:latin typeface="Candara" pitchFamily="34" charset="0"/>
              <a:cs typeface="Arial" charset="0"/>
            </a:rPr>
            <a:t>al ejercicio del derecho de acceso a la información.</a:t>
          </a:r>
          <a:endParaRPr lang="es-MX" sz="2300" kern="1200" dirty="0">
            <a:solidFill>
              <a:schemeClr val="tx1"/>
            </a:solidFill>
          </a:endParaRPr>
        </a:p>
      </dsp:txBody>
      <dsp:txXfrm>
        <a:off x="0" y="1537121"/>
        <a:ext cx="2536612" cy="3458699"/>
      </dsp:txXfrm>
    </dsp:sp>
    <dsp:sp modelId="{F9B6245C-65AA-467E-ACF8-453A7A1DDAC6}">
      <dsp:nvSpPr>
        <dsp:cNvPr id="0" name=""/>
        <dsp:cNvSpPr/>
      </dsp:nvSpPr>
      <dsp:spPr>
        <a:xfrm>
          <a:off x="2910954" y="504679"/>
          <a:ext cx="2536612" cy="1014645"/>
        </a:xfrm>
        <a:prstGeom prst="rect">
          <a:avLst/>
        </a:prstGeom>
        <a:gradFill rotWithShape="0">
          <a:gsLst>
            <a:gs pos="0">
              <a:schemeClr val="accent4">
                <a:hueOff val="609019"/>
                <a:satOff val="-10536"/>
                <a:lumOff val="-2255"/>
                <a:alphaOff val="0"/>
                <a:shade val="15000"/>
                <a:satMod val="180000"/>
              </a:schemeClr>
            </a:gs>
            <a:gs pos="50000">
              <a:schemeClr val="accent4">
                <a:hueOff val="609019"/>
                <a:satOff val="-10536"/>
                <a:lumOff val="-2255"/>
                <a:alphaOff val="0"/>
                <a:shade val="45000"/>
                <a:satMod val="170000"/>
              </a:schemeClr>
            </a:gs>
            <a:gs pos="70000">
              <a:schemeClr val="accent4">
                <a:hueOff val="609019"/>
                <a:satOff val="-10536"/>
                <a:lumOff val="-2255"/>
                <a:alphaOff val="0"/>
                <a:tint val="99000"/>
                <a:shade val="65000"/>
                <a:satMod val="155000"/>
              </a:schemeClr>
            </a:gs>
            <a:gs pos="100000">
              <a:schemeClr val="accent4">
                <a:hueOff val="609019"/>
                <a:satOff val="-10536"/>
                <a:lumOff val="-2255"/>
                <a:alphaOff val="0"/>
                <a:tint val="95500"/>
                <a:shade val="100000"/>
                <a:satMod val="155000"/>
              </a:schemeClr>
            </a:gs>
          </a:gsLst>
          <a:lin ang="16200000" scaled="0"/>
        </a:gradFill>
        <a:ln w="9525" cap="flat" cmpd="sng" algn="ctr">
          <a:solidFill>
            <a:schemeClr val="accent4">
              <a:hueOff val="609019"/>
              <a:satOff val="-10536"/>
              <a:lumOff val="-2255"/>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09019"/>
              <a:satOff val="-10536"/>
              <a:lumOff val="-2255"/>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Derechos ARCO</a:t>
          </a:r>
          <a:endParaRPr lang="es-MX" sz="2000" kern="1200" dirty="0"/>
        </a:p>
      </dsp:txBody>
      <dsp:txXfrm>
        <a:off x="2910954" y="504679"/>
        <a:ext cx="2536612" cy="1014645"/>
      </dsp:txXfrm>
    </dsp:sp>
    <dsp:sp modelId="{AD07BBF9-5F4C-4E2C-B628-2B5B393827B5}">
      <dsp:nvSpPr>
        <dsp:cNvPr id="0" name=""/>
        <dsp:cNvSpPr/>
      </dsp:nvSpPr>
      <dsp:spPr>
        <a:xfrm>
          <a:off x="2894340" y="1537121"/>
          <a:ext cx="2536612" cy="3458699"/>
        </a:xfrm>
        <a:prstGeom prst="rect">
          <a:avLst/>
        </a:prstGeom>
        <a:solidFill>
          <a:schemeClr val="accent4">
            <a:tint val="40000"/>
            <a:alpha val="90000"/>
            <a:hueOff val="420344"/>
            <a:satOff val="-6182"/>
            <a:lumOff val="-677"/>
            <a:alphaOff val="0"/>
          </a:schemeClr>
        </a:solidFill>
        <a:ln w="9525" cap="flat" cmpd="sng" algn="ctr">
          <a:solidFill>
            <a:schemeClr val="accent4">
              <a:tint val="40000"/>
              <a:alpha val="90000"/>
              <a:hueOff val="420344"/>
              <a:satOff val="-6182"/>
              <a:lumOff val="-677"/>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chemeClr val="tx1"/>
              </a:solidFill>
              <a:latin typeface="Candara" pitchFamily="34" charset="0"/>
              <a:cs typeface="Arial" charset="0"/>
            </a:rPr>
            <a:t>Reconocimiento expreso del derecho de las personas a la protección de sus datos personales y al ejercicio  de éste.</a:t>
          </a:r>
          <a:endParaRPr lang="es-MX" sz="2300" kern="1200" dirty="0" smtClean="0">
            <a:solidFill>
              <a:schemeClr val="tx1"/>
            </a:solidFill>
            <a:latin typeface="Candara" pitchFamily="34" charset="0"/>
            <a:cs typeface="Arial" charset="0"/>
          </a:endParaRPr>
        </a:p>
      </dsp:txBody>
      <dsp:txXfrm>
        <a:off x="2894340" y="1537121"/>
        <a:ext cx="2536612" cy="3458699"/>
      </dsp:txXfrm>
    </dsp:sp>
    <dsp:sp modelId="{6E1DE59E-780C-4F0A-8A90-7BB43764E9FC}">
      <dsp:nvSpPr>
        <dsp:cNvPr id="0" name=""/>
        <dsp:cNvSpPr/>
      </dsp:nvSpPr>
      <dsp:spPr>
        <a:xfrm>
          <a:off x="5786078" y="522475"/>
          <a:ext cx="2536612" cy="1014645"/>
        </a:xfrm>
        <a:prstGeom prst="rect">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w="9525" cap="flat" cmpd="sng" algn="ctr">
          <a:solidFill>
            <a:schemeClr val="accent4">
              <a:hueOff val="1218038"/>
              <a:satOff val="-21072"/>
              <a:lumOff val="-451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38"/>
              <a:satOff val="-21072"/>
              <a:lumOff val="-451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kern="1200" dirty="0" smtClean="0"/>
            <a:t>Facultad del Congreso</a:t>
          </a:r>
          <a:endParaRPr lang="es-MX" sz="2000" kern="1200" dirty="0"/>
        </a:p>
      </dsp:txBody>
      <dsp:txXfrm>
        <a:off x="5786078" y="522475"/>
        <a:ext cx="2536612" cy="1014645"/>
      </dsp:txXfrm>
    </dsp:sp>
    <dsp:sp modelId="{DE281B02-49A6-4EFE-907D-819C92EFDC5C}">
      <dsp:nvSpPr>
        <dsp:cNvPr id="0" name=""/>
        <dsp:cNvSpPr/>
      </dsp:nvSpPr>
      <dsp:spPr>
        <a:xfrm>
          <a:off x="5786078" y="1537121"/>
          <a:ext cx="2536612" cy="3458699"/>
        </a:xfrm>
        <a:prstGeom prst="rect">
          <a:avLst/>
        </a:prstGeom>
        <a:solidFill>
          <a:schemeClr val="accent4">
            <a:tint val="40000"/>
            <a:alpha val="90000"/>
            <a:hueOff val="840688"/>
            <a:satOff val="-12365"/>
            <a:lumOff val="-1354"/>
            <a:alphaOff val="0"/>
          </a:schemeClr>
        </a:solidFill>
        <a:ln w="9525" cap="flat" cmpd="sng" algn="ctr">
          <a:solidFill>
            <a:schemeClr val="accent4">
              <a:tint val="40000"/>
              <a:alpha val="90000"/>
              <a:hueOff val="840688"/>
              <a:satOff val="-12365"/>
              <a:lumOff val="-1354"/>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solidFill>
                <a:schemeClr val="tx1"/>
              </a:solidFill>
              <a:latin typeface="Candara" pitchFamily="34" charset="0"/>
            </a:rPr>
            <a:t>Facultad del Congreso para legislar en materia de protección de datos personales en posesión de los particulares.</a:t>
          </a:r>
          <a:endParaRPr lang="es-MX" sz="2400" kern="1200" dirty="0">
            <a:solidFill>
              <a:schemeClr val="tx1"/>
            </a:solidFill>
          </a:endParaRPr>
        </a:p>
      </dsp:txBody>
      <dsp:txXfrm>
        <a:off x="5786078" y="1537121"/>
        <a:ext cx="2536612" cy="345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C27A9-7BDF-404F-93F3-9177B923E398}">
      <dsp:nvSpPr>
        <dsp:cNvPr id="0" name=""/>
        <dsp:cNvSpPr/>
      </dsp:nvSpPr>
      <dsp:spPr>
        <a:xfrm>
          <a:off x="8928" y="1344781"/>
          <a:ext cx="2498417" cy="2830542"/>
        </a:xfrm>
        <a:prstGeom prst="roundRect">
          <a:avLst>
            <a:gd name="adj" fmla="val 10000"/>
          </a:avLst>
        </a:prstGeom>
        <a:gradFill rotWithShape="0">
          <a:gsLst>
            <a:gs pos="0">
              <a:schemeClr val="accent4">
                <a:shade val="60000"/>
                <a:hueOff val="0"/>
                <a:satOff val="0"/>
                <a:lumOff val="0"/>
                <a:alphaOff val="0"/>
                <a:shade val="15000"/>
                <a:satMod val="180000"/>
              </a:schemeClr>
            </a:gs>
            <a:gs pos="50000">
              <a:schemeClr val="accent4">
                <a:shade val="60000"/>
                <a:hueOff val="0"/>
                <a:satOff val="0"/>
                <a:lumOff val="0"/>
                <a:alphaOff val="0"/>
                <a:shade val="45000"/>
                <a:satMod val="170000"/>
              </a:schemeClr>
            </a:gs>
            <a:gs pos="70000">
              <a:schemeClr val="accent4">
                <a:shade val="60000"/>
                <a:hueOff val="0"/>
                <a:satOff val="0"/>
                <a:lumOff val="0"/>
                <a:alphaOff val="0"/>
                <a:tint val="99000"/>
                <a:shade val="65000"/>
                <a:satMod val="155000"/>
              </a:schemeClr>
            </a:gs>
            <a:gs pos="100000">
              <a:schemeClr val="accent4">
                <a:shade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t>Particulares que llevan a cabo el tratamiento de datos personales.</a:t>
          </a:r>
          <a:endParaRPr lang="es-MX" sz="2000" b="0" kern="1200" dirty="0"/>
        </a:p>
      </dsp:txBody>
      <dsp:txXfrm>
        <a:off x="82104" y="1417957"/>
        <a:ext cx="2352065" cy="2684190"/>
      </dsp:txXfrm>
    </dsp:sp>
    <dsp:sp modelId="{86A7CFD7-FD5E-4631-B782-701B456CA9AF}">
      <dsp:nvSpPr>
        <dsp:cNvPr id="0" name=""/>
        <dsp:cNvSpPr/>
      </dsp:nvSpPr>
      <dsp:spPr>
        <a:xfrm rot="18468424">
          <a:off x="2104922" y="1912751"/>
          <a:ext cx="2079726" cy="51453"/>
        </a:xfrm>
        <a:custGeom>
          <a:avLst/>
          <a:gdLst/>
          <a:ahLst/>
          <a:cxnLst/>
          <a:rect l="0" t="0" r="0" b="0"/>
          <a:pathLst>
            <a:path>
              <a:moveTo>
                <a:pt x="0" y="25726"/>
              </a:moveTo>
              <a:lnTo>
                <a:pt x="2079726" y="25726"/>
              </a:lnTo>
            </a:path>
          </a:pathLst>
        </a:custGeom>
        <a:noFill/>
        <a:ln w="55000" cap="flat" cmpd="thickThin"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a:off x="3092793" y="1886485"/>
        <a:ext cx="103986" cy="103986"/>
      </dsp:txXfrm>
    </dsp:sp>
    <dsp:sp modelId="{A8B02054-9912-4146-844F-3FA96C4BF126}">
      <dsp:nvSpPr>
        <dsp:cNvPr id="0" name=""/>
        <dsp:cNvSpPr/>
      </dsp:nvSpPr>
      <dsp:spPr>
        <a:xfrm>
          <a:off x="3782227" y="491636"/>
          <a:ext cx="3824771" cy="1250534"/>
        </a:xfrm>
        <a:prstGeom prst="roundRect">
          <a:avLst>
            <a:gd name="adj" fmla="val 10000"/>
          </a:avLst>
        </a:prstGeom>
        <a:gradFill rotWithShape="0">
          <a:gsLst>
            <a:gs pos="0">
              <a:schemeClr val="accent4">
                <a:shade val="80000"/>
                <a:hueOff val="0"/>
                <a:satOff val="0"/>
                <a:lumOff val="0"/>
                <a:alphaOff val="0"/>
                <a:shade val="15000"/>
                <a:satMod val="180000"/>
              </a:schemeClr>
            </a:gs>
            <a:gs pos="50000">
              <a:schemeClr val="accent4">
                <a:shade val="80000"/>
                <a:hueOff val="0"/>
                <a:satOff val="0"/>
                <a:lumOff val="0"/>
                <a:alphaOff val="0"/>
                <a:shade val="45000"/>
                <a:satMod val="170000"/>
              </a:schemeClr>
            </a:gs>
            <a:gs pos="70000">
              <a:schemeClr val="accent4">
                <a:shade val="80000"/>
                <a:hueOff val="0"/>
                <a:satOff val="0"/>
                <a:lumOff val="0"/>
                <a:alphaOff val="0"/>
                <a:tint val="99000"/>
                <a:shade val="65000"/>
                <a:satMod val="155000"/>
              </a:schemeClr>
            </a:gs>
            <a:gs pos="100000">
              <a:schemeClr val="accent4">
                <a:shade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MX" sz="1800" b="1" kern="1200" dirty="0" smtClean="0">
              <a:solidFill>
                <a:schemeClr val="bg1">
                  <a:lumMod val="95000"/>
                </a:schemeClr>
              </a:solidFill>
              <a:effectLst/>
            </a:rPr>
            <a:t>Personas físicas</a:t>
          </a:r>
        </a:p>
        <a:p>
          <a:pPr lvl="0" algn="l" defTabSz="800100">
            <a:lnSpc>
              <a:spcPct val="90000"/>
            </a:lnSpc>
            <a:spcBef>
              <a:spcPct val="0"/>
            </a:spcBef>
            <a:spcAft>
              <a:spcPct val="35000"/>
            </a:spcAft>
          </a:pPr>
          <a:r>
            <a:rPr lang="es-MX" sz="1800" b="1" kern="1200" dirty="0" smtClean="0">
              <a:solidFill>
                <a:schemeClr val="bg1">
                  <a:lumMod val="95000"/>
                </a:schemeClr>
              </a:solidFill>
              <a:effectLst/>
            </a:rPr>
            <a:t> o morales de </a:t>
          </a:r>
        </a:p>
        <a:p>
          <a:pPr lvl="0" algn="l" defTabSz="800100">
            <a:lnSpc>
              <a:spcPct val="90000"/>
            </a:lnSpc>
            <a:spcBef>
              <a:spcPct val="0"/>
            </a:spcBef>
            <a:spcAft>
              <a:spcPct val="35000"/>
            </a:spcAft>
          </a:pPr>
          <a:r>
            <a:rPr lang="es-MX" sz="1800" b="1" kern="1200" dirty="0" smtClean="0">
              <a:solidFill>
                <a:schemeClr val="bg1">
                  <a:lumMod val="95000"/>
                </a:schemeClr>
              </a:solidFill>
              <a:effectLst/>
            </a:rPr>
            <a:t>carácter privado</a:t>
          </a:r>
          <a:r>
            <a:rPr lang="es-MX" sz="2000" b="0" kern="1200" dirty="0" smtClean="0"/>
            <a:t>.</a:t>
          </a:r>
          <a:endParaRPr lang="es-MX" sz="2000" b="0" kern="1200" dirty="0"/>
        </a:p>
      </dsp:txBody>
      <dsp:txXfrm>
        <a:off x="3818854" y="528263"/>
        <a:ext cx="3751517" cy="1177280"/>
      </dsp:txXfrm>
    </dsp:sp>
    <dsp:sp modelId="{FFF21A4E-7BBA-47DD-A26C-0CAC243D1043}">
      <dsp:nvSpPr>
        <dsp:cNvPr id="0" name=""/>
        <dsp:cNvSpPr/>
      </dsp:nvSpPr>
      <dsp:spPr>
        <a:xfrm rot="1830061">
          <a:off x="2405975" y="3106132"/>
          <a:ext cx="1465091" cy="51453"/>
        </a:xfrm>
        <a:custGeom>
          <a:avLst/>
          <a:gdLst/>
          <a:ahLst/>
          <a:cxnLst/>
          <a:rect l="0" t="0" r="0" b="0"/>
          <a:pathLst>
            <a:path>
              <a:moveTo>
                <a:pt x="0" y="25726"/>
              </a:moveTo>
              <a:lnTo>
                <a:pt x="1465091" y="25726"/>
              </a:lnTo>
            </a:path>
          </a:pathLst>
        </a:custGeom>
        <a:noFill/>
        <a:ln w="55000" cap="flat" cmpd="thickThin"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a:off x="3101894" y="3095231"/>
        <a:ext cx="73254" cy="73254"/>
      </dsp:txXfrm>
    </dsp:sp>
    <dsp:sp modelId="{4E115F7D-D5C4-4D52-A28B-DCDF21915C6F}">
      <dsp:nvSpPr>
        <dsp:cNvPr id="0" name=""/>
        <dsp:cNvSpPr/>
      </dsp:nvSpPr>
      <dsp:spPr>
        <a:xfrm>
          <a:off x="3769698" y="2044535"/>
          <a:ext cx="4936809" cy="2918259"/>
        </a:xfrm>
        <a:prstGeom prst="roundRect">
          <a:avLst>
            <a:gd name="adj" fmla="val 10000"/>
          </a:avLst>
        </a:prstGeom>
        <a:gradFill rotWithShape="0">
          <a:gsLst>
            <a:gs pos="0">
              <a:schemeClr val="accent4">
                <a:shade val="80000"/>
                <a:hueOff val="0"/>
                <a:satOff val="0"/>
                <a:lumOff val="0"/>
                <a:alphaOff val="0"/>
                <a:shade val="15000"/>
                <a:satMod val="180000"/>
              </a:schemeClr>
            </a:gs>
            <a:gs pos="50000">
              <a:schemeClr val="accent4">
                <a:shade val="80000"/>
                <a:hueOff val="0"/>
                <a:satOff val="0"/>
                <a:lumOff val="0"/>
                <a:alphaOff val="0"/>
                <a:shade val="45000"/>
                <a:satMod val="170000"/>
              </a:schemeClr>
            </a:gs>
            <a:gs pos="70000">
              <a:schemeClr val="accent4">
                <a:shade val="80000"/>
                <a:hueOff val="0"/>
                <a:satOff val="0"/>
                <a:lumOff val="0"/>
                <a:alphaOff val="0"/>
                <a:tint val="99000"/>
                <a:shade val="65000"/>
                <a:satMod val="155000"/>
              </a:schemeClr>
            </a:gs>
            <a:gs pos="100000">
              <a:schemeClr val="accent4">
                <a:shade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MX" sz="1800" b="1" kern="1200" dirty="0" smtClean="0">
              <a:solidFill>
                <a:schemeClr val="bg1">
                  <a:lumMod val="95000"/>
                </a:schemeClr>
              </a:solidFill>
              <a:effectLst/>
            </a:rPr>
            <a:t>Sociedades de Información Crediticia, en su actividad sustantiva </a:t>
          </a:r>
        </a:p>
        <a:p>
          <a:pPr lvl="0" algn="l" defTabSz="800100">
            <a:lnSpc>
              <a:spcPct val="90000"/>
            </a:lnSpc>
            <a:spcBef>
              <a:spcPct val="0"/>
            </a:spcBef>
            <a:spcAft>
              <a:spcPct val="35000"/>
            </a:spcAft>
          </a:pPr>
          <a:r>
            <a:rPr lang="es-MX" sz="1800" b="1" u="none" kern="1200" dirty="0" smtClean="0">
              <a:solidFill>
                <a:schemeClr val="bg1">
                  <a:lumMod val="95000"/>
                </a:schemeClr>
              </a:solidFill>
              <a:effectLst/>
            </a:rPr>
            <a:t>Personas que lleven a cabo la recolección y almacenamiento de datos personales para uso exclusivamente personal, sin fines de divulgación o utilización comercial.</a:t>
          </a:r>
          <a:endParaRPr lang="es-MX" sz="1800" b="0" kern="1200" dirty="0">
            <a:solidFill>
              <a:schemeClr val="bg1">
                <a:lumMod val="95000"/>
              </a:schemeClr>
            </a:solidFill>
          </a:endParaRPr>
        </a:p>
      </dsp:txBody>
      <dsp:txXfrm>
        <a:off x="3855171" y="2130008"/>
        <a:ext cx="4765863" cy="2747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33B7-EBB0-4047-86E3-42C6ED8075BA}">
      <dsp:nvSpPr>
        <dsp:cNvPr id="0" name=""/>
        <dsp:cNvSpPr/>
      </dsp:nvSpPr>
      <dsp:spPr>
        <a:xfrm rot="16200000">
          <a:off x="515057" y="-515057"/>
          <a:ext cx="2678297" cy="3708412"/>
        </a:xfrm>
        <a:prstGeom prst="round1Rect">
          <a:avLst/>
        </a:prstGeom>
        <a:solidFill>
          <a:schemeClr val="accent5">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Confidencialidad</a:t>
          </a:r>
          <a:endParaRPr lang="es-MX" sz="3000" kern="1200" dirty="0"/>
        </a:p>
      </dsp:txBody>
      <dsp:txXfrm rot="5400000">
        <a:off x="0" y="0"/>
        <a:ext cx="3708412" cy="2008723"/>
      </dsp:txXfrm>
    </dsp:sp>
    <dsp:sp modelId="{1D9D8FF1-C885-4714-87C3-C1FE29CA84E4}">
      <dsp:nvSpPr>
        <dsp:cNvPr id="0" name=""/>
        <dsp:cNvSpPr/>
      </dsp:nvSpPr>
      <dsp:spPr>
        <a:xfrm>
          <a:off x="3708412" y="0"/>
          <a:ext cx="3708412" cy="2678297"/>
        </a:xfrm>
        <a:prstGeom prst="round1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MX" sz="2600" kern="1200" dirty="0" smtClean="0"/>
            <a:t>Prevalece aún después de terminada la relación jurídica</a:t>
          </a:r>
          <a:endParaRPr lang="es-MX" sz="2600" kern="1200" dirty="0"/>
        </a:p>
      </dsp:txBody>
      <dsp:txXfrm>
        <a:off x="3708412" y="0"/>
        <a:ext cx="3708412" cy="2008723"/>
      </dsp:txXfrm>
    </dsp:sp>
    <dsp:sp modelId="{EE321545-8F9E-4003-8D8D-A73C4FC4AFC8}">
      <dsp:nvSpPr>
        <dsp:cNvPr id="0" name=""/>
        <dsp:cNvSpPr/>
      </dsp:nvSpPr>
      <dsp:spPr>
        <a:xfrm rot="10800000">
          <a:off x="0" y="2678297"/>
          <a:ext cx="3708412" cy="2678297"/>
        </a:xfrm>
        <a:prstGeom prst="round1Rect">
          <a:avLst/>
        </a:prstGeom>
        <a:solidFill>
          <a:schemeClr val="accent4">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Seguridad</a:t>
          </a:r>
          <a:endParaRPr lang="es-MX" sz="3000" kern="1200" dirty="0"/>
        </a:p>
      </dsp:txBody>
      <dsp:txXfrm rot="10800000">
        <a:off x="0" y="3347871"/>
        <a:ext cx="3708412" cy="2008723"/>
      </dsp:txXfrm>
    </dsp:sp>
    <dsp:sp modelId="{F8BB661E-3317-4448-8FD5-03BD3825F4F1}">
      <dsp:nvSpPr>
        <dsp:cNvPr id="0" name=""/>
        <dsp:cNvSpPr/>
      </dsp:nvSpPr>
      <dsp:spPr>
        <a:xfrm rot="5400000">
          <a:off x="4223469" y="2163240"/>
          <a:ext cx="2678297" cy="3708412"/>
        </a:xfrm>
        <a:prstGeom prst="round1Rect">
          <a:avLst/>
        </a:prstGeom>
        <a:solidFill>
          <a:schemeClr val="accent4">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kumimoji="0" lang="es-ES" sz="2600" b="0" i="0" u="none" strike="noStrike" kern="1200" cap="none" spc="0" normalizeH="0" baseline="0" noProof="0" dirty="0" smtClean="0">
              <a:ln/>
              <a:solidFill>
                <a:schemeClr val="bg1">
                  <a:lumMod val="95000"/>
                </a:schemeClr>
              </a:solidFill>
              <a:effectLst/>
              <a:uLnTx/>
              <a:uFillTx/>
              <a:latin typeface="+mn-lt"/>
              <a:ea typeface="+mn-ea"/>
              <a:cs typeface="+mn-cs"/>
            </a:rPr>
            <a:t>Garantizar la </a:t>
          </a:r>
          <a:r>
            <a:rPr kumimoji="0" lang="es-ES" sz="2600" b="1" i="0" u="none" strike="noStrike" kern="1200" cap="none" spc="0" normalizeH="0" baseline="0" noProof="0" dirty="0" smtClean="0">
              <a:ln/>
              <a:solidFill>
                <a:schemeClr val="bg1">
                  <a:lumMod val="95000"/>
                </a:schemeClr>
              </a:solidFill>
              <a:effectLst>
                <a:outerShdw blurRad="38100" dist="38100" dir="2700000" algn="tl">
                  <a:srgbClr val="000000">
                    <a:alpha val="43137"/>
                  </a:srgbClr>
                </a:outerShdw>
              </a:effectLst>
              <a:uLnTx/>
              <a:uFillTx/>
              <a:latin typeface="+mn-lt"/>
              <a:ea typeface="+mn-ea"/>
              <a:cs typeface="+mn-cs"/>
            </a:rPr>
            <a:t>integridad, confidencialidad y disponibilidad </a:t>
          </a:r>
          <a:endParaRPr lang="es-MX" sz="2600" kern="1200" dirty="0">
            <a:solidFill>
              <a:schemeClr val="bg1">
                <a:lumMod val="95000"/>
              </a:schemeClr>
            </a:solidFill>
          </a:endParaRPr>
        </a:p>
      </dsp:txBody>
      <dsp:txXfrm rot="-5400000">
        <a:off x="3708412" y="3347871"/>
        <a:ext cx="3708412" cy="2008723"/>
      </dsp:txXfrm>
    </dsp:sp>
    <dsp:sp modelId="{F6A426E3-BBBB-424E-883A-8B9D3A168258}">
      <dsp:nvSpPr>
        <dsp:cNvPr id="0" name=""/>
        <dsp:cNvSpPr/>
      </dsp:nvSpPr>
      <dsp:spPr>
        <a:xfrm>
          <a:off x="2595888" y="2008723"/>
          <a:ext cx="2225047" cy="1339148"/>
        </a:xfrm>
        <a:prstGeom prst="roundRect">
          <a:avLst/>
        </a:prstGeom>
        <a:solidFill>
          <a:schemeClr val="accent1">
            <a:tint val="60000"/>
            <a:hueOff val="0"/>
            <a:satOff val="0"/>
            <a:lumOff val="0"/>
            <a:alphaOff val="0"/>
          </a:schemeClr>
        </a:solidFill>
        <a:ln>
          <a:noFill/>
        </a:ln>
        <a:effectLst>
          <a:outerShdw blurRad="63500" dist="381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kern="1200" dirty="0" smtClean="0"/>
            <a:t>Deberes</a:t>
          </a:r>
          <a:endParaRPr lang="es-MX" sz="3600" kern="1200" dirty="0"/>
        </a:p>
      </dsp:txBody>
      <dsp:txXfrm>
        <a:off x="2661260" y="2074095"/>
        <a:ext cx="2094303" cy="1208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54B9-70CD-4470-97E9-0F491CB5F084}">
      <dsp:nvSpPr>
        <dsp:cNvPr id="0" name=""/>
        <dsp:cNvSpPr/>
      </dsp:nvSpPr>
      <dsp:spPr>
        <a:xfrm rot="10800000">
          <a:off x="1166231" y="0"/>
          <a:ext cx="4796355" cy="1458892"/>
        </a:xfrm>
        <a:prstGeom prst="homePlat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2910" tIns="53340" rIns="99568" bIns="53340" numCol="1" spcCol="1270" anchor="ctr" anchorCtr="0">
          <a:noAutofit/>
        </a:bodyPr>
        <a:lstStyle/>
        <a:p>
          <a:pPr lvl="0" algn="ctr" defTabSz="622300">
            <a:lnSpc>
              <a:spcPct val="90000"/>
            </a:lnSpc>
            <a:spcBef>
              <a:spcPct val="0"/>
            </a:spcBef>
            <a:spcAft>
              <a:spcPct val="35000"/>
            </a:spcAft>
          </a:pPr>
          <a:r>
            <a:rPr lang="es-MX" sz="1400" kern="1200" dirty="0" smtClean="0"/>
            <a:t>Nombre del titular y </a:t>
          </a:r>
          <a:r>
            <a:rPr lang="es-MX" sz="1400" kern="1200" dirty="0" smtClean="0">
              <a:solidFill>
                <a:srgbClr val="FFC000"/>
              </a:solidFill>
            </a:rPr>
            <a:t>domicilio u otro medio* </a:t>
          </a:r>
          <a:r>
            <a:rPr lang="es-MX" sz="1400" kern="1200" dirty="0" smtClean="0"/>
            <a:t>para comunicarle la respuesta</a:t>
          </a:r>
        </a:p>
        <a:p>
          <a:pPr lvl="0" algn="ctr" defTabSz="622300">
            <a:lnSpc>
              <a:spcPct val="90000"/>
            </a:lnSpc>
            <a:spcBef>
              <a:spcPct val="0"/>
            </a:spcBef>
            <a:spcAft>
              <a:spcPct val="35000"/>
            </a:spcAft>
          </a:pPr>
          <a:r>
            <a:rPr lang="es-MX" sz="1400" i="1" kern="1200" dirty="0" smtClean="0">
              <a:solidFill>
                <a:srgbClr val="FFC000"/>
              </a:solidFill>
              <a:latin typeface="+mn-lt"/>
              <a:ea typeface="+mn-ea"/>
              <a:cs typeface="+mn-cs"/>
            </a:rPr>
            <a:t>*si no cumple con este requisito, se da por no presentada la solicitud</a:t>
          </a:r>
          <a:endParaRPr lang="en-US" sz="1400" i="1" kern="1200" dirty="0">
            <a:solidFill>
              <a:srgbClr val="FFC000"/>
            </a:solidFill>
            <a:latin typeface="+mn-lt"/>
            <a:ea typeface="+mn-ea"/>
            <a:cs typeface="+mn-cs"/>
          </a:endParaRPr>
        </a:p>
      </dsp:txBody>
      <dsp:txXfrm rot="10800000">
        <a:off x="1530954" y="0"/>
        <a:ext cx="4431632" cy="1458892"/>
      </dsp:txXfrm>
    </dsp:sp>
    <dsp:sp modelId="{02321DCA-72A5-482D-BDD7-1D00C8C0296C}">
      <dsp:nvSpPr>
        <dsp:cNvPr id="0" name=""/>
        <dsp:cNvSpPr/>
      </dsp:nvSpPr>
      <dsp:spPr>
        <a:xfrm>
          <a:off x="791961" y="229107"/>
          <a:ext cx="1004394" cy="1004394"/>
        </a:xfrm>
        <a:prstGeom prst="ellipse">
          <a:avLst/>
        </a:prstGeom>
        <a:blipFill rotWithShape="0">
          <a:blip xmlns:r="http://schemas.openxmlformats.org/officeDocument/2006/relationships" r:embed="rId1"/>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9D6F804D-FD69-4CD1-8252-9BCCCF9BFA4C}">
      <dsp:nvSpPr>
        <dsp:cNvPr id="0" name=""/>
        <dsp:cNvSpPr/>
      </dsp:nvSpPr>
      <dsp:spPr>
        <a:xfrm rot="10800000">
          <a:off x="1136667" y="1760570"/>
          <a:ext cx="4787107" cy="1004394"/>
        </a:xfrm>
        <a:prstGeom prst="homePlate">
          <a:avLst/>
        </a:prstGeom>
        <a:gradFill rotWithShape="0">
          <a:gsLst>
            <a:gs pos="0">
              <a:schemeClr val="accent4">
                <a:hueOff val="406013"/>
                <a:satOff val="-7024"/>
                <a:lumOff val="-1503"/>
                <a:alphaOff val="0"/>
                <a:shade val="15000"/>
                <a:satMod val="180000"/>
              </a:schemeClr>
            </a:gs>
            <a:gs pos="50000">
              <a:schemeClr val="accent4">
                <a:hueOff val="406013"/>
                <a:satOff val="-7024"/>
                <a:lumOff val="-1503"/>
                <a:alphaOff val="0"/>
                <a:shade val="45000"/>
                <a:satMod val="170000"/>
              </a:schemeClr>
            </a:gs>
            <a:gs pos="70000">
              <a:schemeClr val="accent4">
                <a:hueOff val="406013"/>
                <a:satOff val="-7024"/>
                <a:lumOff val="-1503"/>
                <a:alphaOff val="0"/>
                <a:tint val="99000"/>
                <a:shade val="65000"/>
                <a:satMod val="155000"/>
              </a:schemeClr>
            </a:gs>
            <a:gs pos="100000">
              <a:schemeClr val="accent4">
                <a:hueOff val="406013"/>
                <a:satOff val="-7024"/>
                <a:lumOff val="-150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06013"/>
              <a:satOff val="-7024"/>
              <a:lumOff val="-150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2910" tIns="53340" rIns="99568" bIns="53340" numCol="1" spcCol="1270" anchor="ctr" anchorCtr="0">
          <a:noAutofit/>
        </a:bodyPr>
        <a:lstStyle/>
        <a:p>
          <a:pPr lvl="0" algn="ctr" defTabSz="622300">
            <a:lnSpc>
              <a:spcPct val="90000"/>
            </a:lnSpc>
            <a:spcBef>
              <a:spcPct val="0"/>
            </a:spcBef>
            <a:spcAft>
              <a:spcPct val="35000"/>
            </a:spcAft>
          </a:pPr>
          <a:r>
            <a:rPr lang="es-MX" sz="1400" kern="1200" dirty="0" smtClean="0"/>
            <a:t>Documentos que acrediten su identidad o la del representante legal</a:t>
          </a:r>
          <a:endParaRPr lang="en-US" sz="1400" kern="1200" dirty="0"/>
        </a:p>
      </dsp:txBody>
      <dsp:txXfrm rot="10800000">
        <a:off x="1387765" y="1760570"/>
        <a:ext cx="4536009" cy="1004394"/>
      </dsp:txXfrm>
    </dsp:sp>
    <dsp:sp modelId="{3F22CC56-10BE-4973-8CAE-471B6F065F89}">
      <dsp:nvSpPr>
        <dsp:cNvPr id="0" name=""/>
        <dsp:cNvSpPr/>
      </dsp:nvSpPr>
      <dsp:spPr>
        <a:xfrm>
          <a:off x="794273" y="1760570"/>
          <a:ext cx="1004394" cy="1004394"/>
        </a:xfrm>
        <a:prstGeom prst="ellipse">
          <a:avLst/>
        </a:prstGeom>
        <a:blipFill rotWithShape="0">
          <a:blip xmlns:r="http://schemas.openxmlformats.org/officeDocument/2006/relationships" r:embed="rId2"/>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285004"/>
              <a:satOff val="-4271"/>
              <a:lumOff val="-598"/>
              <a:alphaOff val="0"/>
              <a:satMod val="300000"/>
            </a:schemeClr>
          </a:contourClr>
        </a:sp3d>
      </dsp:spPr>
      <dsp:style>
        <a:lnRef idx="0">
          <a:scrgbClr r="0" g="0" b="0"/>
        </a:lnRef>
        <a:fillRef idx="1">
          <a:scrgbClr r="0" g="0" b="0"/>
        </a:fillRef>
        <a:effectRef idx="3">
          <a:scrgbClr r="0" g="0" b="0"/>
        </a:effectRef>
        <a:fontRef idx="minor"/>
      </dsp:style>
    </dsp:sp>
    <dsp:sp modelId="{977F5CB2-30BF-4F30-A990-6F959877FEBF}">
      <dsp:nvSpPr>
        <dsp:cNvPr id="0" name=""/>
        <dsp:cNvSpPr/>
      </dsp:nvSpPr>
      <dsp:spPr>
        <a:xfrm rot="10800000">
          <a:off x="1136667" y="3064783"/>
          <a:ext cx="4787107" cy="1621845"/>
        </a:xfrm>
        <a:prstGeom prst="homePlate">
          <a:avLst/>
        </a:prstGeom>
        <a:gradFill rotWithShape="0">
          <a:gsLst>
            <a:gs pos="0">
              <a:schemeClr val="accent4">
                <a:hueOff val="812025"/>
                <a:satOff val="-14048"/>
                <a:lumOff val="-3007"/>
                <a:alphaOff val="0"/>
                <a:shade val="15000"/>
                <a:satMod val="180000"/>
              </a:schemeClr>
            </a:gs>
            <a:gs pos="50000">
              <a:schemeClr val="accent4">
                <a:hueOff val="812025"/>
                <a:satOff val="-14048"/>
                <a:lumOff val="-3007"/>
                <a:alphaOff val="0"/>
                <a:shade val="45000"/>
                <a:satMod val="170000"/>
              </a:schemeClr>
            </a:gs>
            <a:gs pos="70000">
              <a:schemeClr val="accent4">
                <a:hueOff val="812025"/>
                <a:satOff val="-14048"/>
                <a:lumOff val="-3007"/>
                <a:alphaOff val="0"/>
                <a:tint val="99000"/>
                <a:shade val="65000"/>
                <a:satMod val="155000"/>
              </a:schemeClr>
            </a:gs>
            <a:gs pos="100000">
              <a:schemeClr val="accent4">
                <a:hueOff val="812025"/>
                <a:satOff val="-14048"/>
                <a:lumOff val="-30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812025"/>
              <a:satOff val="-14048"/>
              <a:lumOff val="-30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2910" tIns="53340" rIns="99568" bIns="53340" numCol="1" spcCol="1270" anchor="ctr" anchorCtr="0">
          <a:noAutofit/>
        </a:bodyPr>
        <a:lstStyle/>
        <a:p>
          <a:pPr lvl="0" algn="ctr" defTabSz="622300">
            <a:lnSpc>
              <a:spcPct val="90000"/>
            </a:lnSpc>
            <a:spcBef>
              <a:spcPct val="0"/>
            </a:spcBef>
            <a:spcAft>
              <a:spcPct val="35000"/>
            </a:spcAft>
          </a:pPr>
          <a:r>
            <a:rPr lang="es-MX" sz="1400" kern="1200" dirty="0" smtClean="0"/>
            <a:t>Descripción clara y precisa de los DP respecto de los cuales se busca ejercer los derechos ARCO</a:t>
          </a:r>
          <a:endParaRPr lang="en-US" sz="1400" kern="1200" dirty="0"/>
        </a:p>
      </dsp:txBody>
      <dsp:txXfrm rot="10800000">
        <a:off x="1542128" y="3064783"/>
        <a:ext cx="4381646" cy="1621845"/>
      </dsp:txXfrm>
    </dsp:sp>
    <dsp:sp modelId="{A6E58D15-75F7-4DFC-82B5-2946202DEBB8}">
      <dsp:nvSpPr>
        <dsp:cNvPr id="0" name=""/>
        <dsp:cNvSpPr/>
      </dsp:nvSpPr>
      <dsp:spPr>
        <a:xfrm>
          <a:off x="794273" y="3410521"/>
          <a:ext cx="1004394" cy="1004394"/>
        </a:xfrm>
        <a:prstGeom prst="ellipse">
          <a:avLst/>
        </a:prstGeom>
        <a:blipFill rotWithShape="0">
          <a:blip xmlns:r="http://schemas.openxmlformats.org/officeDocument/2006/relationships" r:embed="rId3"/>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570007"/>
              <a:satOff val="-8541"/>
              <a:lumOff val="-1196"/>
              <a:alphaOff val="0"/>
              <a:satMod val="300000"/>
            </a:schemeClr>
          </a:contourClr>
        </a:sp3d>
      </dsp:spPr>
      <dsp:style>
        <a:lnRef idx="0">
          <a:scrgbClr r="0" g="0" b="0"/>
        </a:lnRef>
        <a:fillRef idx="1">
          <a:scrgbClr r="0" g="0" b="0"/>
        </a:fillRef>
        <a:effectRef idx="3">
          <a:scrgbClr r="0" g="0" b="0"/>
        </a:effectRef>
        <a:fontRef idx="minor"/>
      </dsp:style>
    </dsp:sp>
    <dsp:sp modelId="{A790BE7B-6F71-44B9-8C10-0227B72340E0}">
      <dsp:nvSpPr>
        <dsp:cNvPr id="0" name=""/>
        <dsp:cNvSpPr/>
      </dsp:nvSpPr>
      <dsp:spPr>
        <a:xfrm rot="10800000">
          <a:off x="1136667" y="4986448"/>
          <a:ext cx="4787107" cy="1004394"/>
        </a:xfrm>
        <a:prstGeom prst="homePlate">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38"/>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42910" tIns="53340" rIns="99568" bIns="53340" numCol="1" spcCol="1270" anchor="ctr" anchorCtr="0">
          <a:noAutofit/>
        </a:bodyPr>
        <a:lstStyle/>
        <a:p>
          <a:pPr lvl="0" algn="ctr" defTabSz="622300">
            <a:lnSpc>
              <a:spcPct val="90000"/>
            </a:lnSpc>
            <a:spcBef>
              <a:spcPct val="0"/>
            </a:spcBef>
            <a:spcAft>
              <a:spcPct val="35000"/>
            </a:spcAft>
          </a:pPr>
          <a:r>
            <a:rPr lang="es-MX" sz="1400" kern="1200" dirty="0" smtClean="0"/>
            <a:t>Cualquier otro elemento o documento que facilite la localización de los DP</a:t>
          </a:r>
          <a:endParaRPr lang="en-US" sz="1400" kern="1200" dirty="0"/>
        </a:p>
      </dsp:txBody>
      <dsp:txXfrm rot="10800000">
        <a:off x="1387765" y="4986448"/>
        <a:ext cx="4536009" cy="1004394"/>
      </dsp:txXfrm>
    </dsp:sp>
    <dsp:sp modelId="{CB0F1BCD-5520-4D27-A28A-1D36C3428221}">
      <dsp:nvSpPr>
        <dsp:cNvPr id="0" name=""/>
        <dsp:cNvSpPr/>
      </dsp:nvSpPr>
      <dsp:spPr>
        <a:xfrm>
          <a:off x="794273" y="4986448"/>
          <a:ext cx="1004394" cy="1004394"/>
        </a:xfrm>
        <a:prstGeom prst="ellipse">
          <a:avLst/>
        </a:prstGeom>
        <a:blipFill rotWithShape="0">
          <a:blip xmlns:r="http://schemas.openxmlformats.org/officeDocument/2006/relationships" r:embed="rId4"/>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855011"/>
              <a:satOff val="-12812"/>
              <a:lumOff val="-1794"/>
              <a:alphaOff val="0"/>
              <a:satMod val="300000"/>
            </a:schemeClr>
          </a:contourClr>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A1211-A5E1-4DBC-9A37-AAEA7D4ECF75}">
      <dsp:nvSpPr>
        <dsp:cNvPr id="0" name=""/>
        <dsp:cNvSpPr/>
      </dsp:nvSpPr>
      <dsp:spPr>
        <a:xfrm>
          <a:off x="1436455" y="158737"/>
          <a:ext cx="2182845" cy="1057843"/>
        </a:xfrm>
        <a:prstGeom prst="round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No entregue </a:t>
          </a:r>
          <a:r>
            <a:rPr lang="es-MX" sz="1400" kern="1200" dirty="0" smtClean="0"/>
            <a:t>al titular los datos personales solicitados</a:t>
          </a:r>
          <a:endParaRPr lang="es-MX" sz="1400" kern="1200" dirty="0"/>
        </a:p>
      </dsp:txBody>
      <dsp:txXfrm>
        <a:off x="1488095" y="210377"/>
        <a:ext cx="2079565" cy="954563"/>
      </dsp:txXfrm>
    </dsp:sp>
    <dsp:sp modelId="{B777D63B-08B3-424E-8FAF-CD11BACC9CFB}">
      <dsp:nvSpPr>
        <dsp:cNvPr id="0" name=""/>
        <dsp:cNvSpPr/>
      </dsp:nvSpPr>
      <dsp:spPr>
        <a:xfrm>
          <a:off x="852140" y="785771"/>
          <a:ext cx="3032950" cy="3032950"/>
        </a:xfrm>
        <a:custGeom>
          <a:avLst/>
          <a:gdLst/>
          <a:ahLst/>
          <a:cxnLst/>
          <a:rect l="0" t="0" r="0" b="0"/>
          <a:pathLst>
            <a:path>
              <a:moveTo>
                <a:pt x="2585890" y="441278"/>
              </a:moveTo>
              <a:arcTo wR="1516475" hR="1516475" stAng="18890733" swAng="3468646"/>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71A1D9F-309F-4894-B4E0-CB387DCD3FAA}">
      <dsp:nvSpPr>
        <dsp:cNvPr id="0" name=""/>
        <dsp:cNvSpPr/>
      </dsp:nvSpPr>
      <dsp:spPr>
        <a:xfrm>
          <a:off x="2457159" y="2649052"/>
          <a:ext cx="2356232" cy="768244"/>
        </a:xfrm>
        <a:prstGeom prst="roundRect">
          <a:avLst/>
        </a:prstGeom>
        <a:solidFill>
          <a:schemeClr val="accent3">
            <a:hueOff val="5812304"/>
            <a:satOff val="-18573"/>
            <a:lumOff val="-470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Lo haga en un </a:t>
          </a:r>
          <a:r>
            <a:rPr lang="es-MX" sz="1400" b="1" kern="1200" dirty="0" smtClean="0"/>
            <a:t>formato incomprensible</a:t>
          </a:r>
          <a:endParaRPr lang="es-MX" sz="1400" b="1" kern="1200" dirty="0"/>
        </a:p>
      </dsp:txBody>
      <dsp:txXfrm>
        <a:off x="2494662" y="2686555"/>
        <a:ext cx="2281226" cy="693238"/>
      </dsp:txXfrm>
    </dsp:sp>
    <dsp:sp modelId="{ABCDA6A6-D380-486A-BBD9-2CA050257EA7}">
      <dsp:nvSpPr>
        <dsp:cNvPr id="0" name=""/>
        <dsp:cNvSpPr/>
      </dsp:nvSpPr>
      <dsp:spPr>
        <a:xfrm>
          <a:off x="970600" y="582078"/>
          <a:ext cx="3032950" cy="3032950"/>
        </a:xfrm>
        <a:custGeom>
          <a:avLst/>
          <a:gdLst/>
          <a:ahLst/>
          <a:cxnLst/>
          <a:rect l="0" t="0" r="0" b="0"/>
          <a:pathLst>
            <a:path>
              <a:moveTo>
                <a:pt x="2253616" y="2841737"/>
              </a:moveTo>
              <a:arcTo wR="1516475" hR="1516475" stAng="3654970" swAng="3062595"/>
            </a:path>
          </a:pathLst>
        </a:custGeom>
        <a:noFill/>
        <a:ln w="9525" cap="flat" cmpd="sng" algn="ctr">
          <a:solidFill>
            <a:schemeClr val="accent3">
              <a:hueOff val="5812304"/>
              <a:satOff val="-18573"/>
              <a:lumOff val="-4706"/>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88A1805-B195-4A14-86BD-20540B8DC5B5}">
      <dsp:nvSpPr>
        <dsp:cNvPr id="0" name=""/>
        <dsp:cNvSpPr/>
      </dsp:nvSpPr>
      <dsp:spPr>
        <a:xfrm>
          <a:off x="-59657" y="2048239"/>
          <a:ext cx="2136640" cy="1451737"/>
        </a:xfrm>
        <a:prstGeom prst="roundRect">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Se niegue</a:t>
          </a:r>
          <a:r>
            <a:rPr lang="es-MX" sz="1400" kern="1200" dirty="0" smtClean="0"/>
            <a:t> a efectuar modificaciones o correcciones a los datos personales</a:t>
          </a:r>
          <a:endParaRPr lang="es-MX" sz="1400" kern="1200" dirty="0"/>
        </a:p>
      </dsp:txBody>
      <dsp:txXfrm>
        <a:off x="11211" y="2119107"/>
        <a:ext cx="1994904" cy="1310001"/>
      </dsp:txXfrm>
    </dsp:sp>
    <dsp:sp modelId="{FB8DC3FB-A986-444E-A683-8AF218A5B993}">
      <dsp:nvSpPr>
        <dsp:cNvPr id="0" name=""/>
        <dsp:cNvSpPr/>
      </dsp:nvSpPr>
      <dsp:spPr>
        <a:xfrm>
          <a:off x="822129" y="691987"/>
          <a:ext cx="3032950" cy="3032950"/>
        </a:xfrm>
        <a:custGeom>
          <a:avLst/>
          <a:gdLst/>
          <a:ahLst/>
          <a:cxnLst/>
          <a:rect l="0" t="0" r="0" b="0"/>
          <a:pathLst>
            <a:path>
              <a:moveTo>
                <a:pt x="9825" y="1344127"/>
              </a:moveTo>
              <a:arcTo wR="1516475" hR="1516475" stAng="11191547" swAng="2790476"/>
            </a:path>
          </a:pathLst>
        </a:custGeom>
        <a:noFill/>
        <a:ln w="9525" cap="flat" cmpd="sng" algn="ctr">
          <a:solidFill>
            <a:schemeClr val="accent3">
              <a:hueOff val="11624607"/>
              <a:satOff val="-37145"/>
              <a:lumOff val="-9412"/>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97056-466D-4A8D-880B-5AF3FCB1896E}">
      <dsp:nvSpPr>
        <dsp:cNvPr id="0" name=""/>
        <dsp:cNvSpPr/>
      </dsp:nvSpPr>
      <dsp:spPr>
        <a:xfrm>
          <a:off x="59485" y="1779107"/>
          <a:ext cx="1530631" cy="1723708"/>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t>El titular o su representante legal presenta su solicitud de protección de derechos ante el IFAI</a:t>
          </a:r>
          <a:endParaRPr lang="es-MX" sz="1400" b="0" kern="1200" dirty="0"/>
        </a:p>
      </dsp:txBody>
      <dsp:txXfrm>
        <a:off x="104316" y="1823938"/>
        <a:ext cx="1440969" cy="1634046"/>
      </dsp:txXfrm>
    </dsp:sp>
    <dsp:sp modelId="{FA347C63-CA99-4132-96E6-61971646DAE4}">
      <dsp:nvSpPr>
        <dsp:cNvPr id="0" name=""/>
        <dsp:cNvSpPr/>
      </dsp:nvSpPr>
      <dsp:spPr>
        <a:xfrm rot="17567169">
          <a:off x="1223975" y="2078275"/>
          <a:ext cx="1195160" cy="23487"/>
        </a:xfrm>
        <a:custGeom>
          <a:avLst/>
          <a:gdLst/>
          <a:ahLst/>
          <a:cxnLst/>
          <a:rect l="0" t="0" r="0" b="0"/>
          <a:pathLst>
            <a:path>
              <a:moveTo>
                <a:pt x="0" y="11743"/>
              </a:moveTo>
              <a:lnTo>
                <a:pt x="1195160" y="11743"/>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1791676" y="2060139"/>
        <a:ext cx="59758" cy="59758"/>
      </dsp:txXfrm>
    </dsp:sp>
    <dsp:sp modelId="{1B9C31A7-D9EA-4AA1-92D1-17CC1D6139FE}">
      <dsp:nvSpPr>
        <dsp:cNvPr id="0" name=""/>
        <dsp:cNvSpPr/>
      </dsp:nvSpPr>
      <dsp:spPr>
        <a:xfrm>
          <a:off x="2052993" y="1083015"/>
          <a:ext cx="1634116" cy="91212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t>Está inconforme con la respuesta</a:t>
          </a:r>
          <a:endParaRPr lang="es-MX" sz="1400" b="0" kern="1200" dirty="0"/>
        </a:p>
      </dsp:txBody>
      <dsp:txXfrm>
        <a:off x="2079708" y="1109730"/>
        <a:ext cx="1580686" cy="858690"/>
      </dsp:txXfrm>
    </dsp:sp>
    <dsp:sp modelId="{6F83C7C3-0A02-4980-BE50-4A06D66A3D6B}">
      <dsp:nvSpPr>
        <dsp:cNvPr id="0" name=""/>
        <dsp:cNvSpPr/>
      </dsp:nvSpPr>
      <dsp:spPr>
        <a:xfrm rot="162322">
          <a:off x="3686936" y="1534669"/>
          <a:ext cx="310916" cy="23487"/>
        </a:xfrm>
        <a:custGeom>
          <a:avLst/>
          <a:gdLst/>
          <a:ahLst/>
          <a:cxnLst/>
          <a:rect l="0" t="0" r="0" b="0"/>
          <a:pathLst>
            <a:path>
              <a:moveTo>
                <a:pt x="0" y="11743"/>
              </a:moveTo>
              <a:lnTo>
                <a:pt x="310916" y="11743"/>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3834621" y="1538640"/>
        <a:ext cx="15545" cy="15545"/>
      </dsp:txXfrm>
    </dsp:sp>
    <dsp:sp modelId="{C852E38E-22C4-419B-B045-1031A7071069}">
      <dsp:nvSpPr>
        <dsp:cNvPr id="0" name=""/>
        <dsp:cNvSpPr/>
      </dsp:nvSpPr>
      <dsp:spPr>
        <a:xfrm>
          <a:off x="3997679" y="720150"/>
          <a:ext cx="1886528" cy="1667201"/>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solidFill>
                <a:schemeClr val="bg2">
                  <a:lumMod val="75000"/>
                </a:schemeClr>
              </a:solidFill>
            </a:rPr>
            <a:t>Dentro de los 15 días siguientes a la fecha en que se comunique la respuesta</a:t>
          </a:r>
          <a:endParaRPr lang="es-MX" sz="1400" b="0" kern="1200" dirty="0">
            <a:solidFill>
              <a:schemeClr val="bg2">
                <a:lumMod val="75000"/>
              </a:schemeClr>
            </a:solidFill>
          </a:endParaRPr>
        </a:p>
      </dsp:txBody>
      <dsp:txXfrm>
        <a:off x="4046510" y="768981"/>
        <a:ext cx="1788866" cy="1569539"/>
      </dsp:txXfrm>
    </dsp:sp>
    <dsp:sp modelId="{4F531B5B-745F-4433-8A40-5299D25D1952}">
      <dsp:nvSpPr>
        <dsp:cNvPr id="0" name=""/>
        <dsp:cNvSpPr/>
      </dsp:nvSpPr>
      <dsp:spPr>
        <a:xfrm rot="3651086">
          <a:off x="1346396" y="3044202"/>
          <a:ext cx="950317" cy="23487"/>
        </a:xfrm>
        <a:custGeom>
          <a:avLst/>
          <a:gdLst/>
          <a:ahLst/>
          <a:cxnLst/>
          <a:rect l="0" t="0" r="0" b="0"/>
          <a:pathLst>
            <a:path>
              <a:moveTo>
                <a:pt x="0" y="11743"/>
              </a:moveTo>
              <a:lnTo>
                <a:pt x="950317" y="11743"/>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1797797" y="3032188"/>
        <a:ext cx="47515" cy="47515"/>
      </dsp:txXfrm>
    </dsp:sp>
    <dsp:sp modelId="{CFED05D0-081E-4F31-869E-92B4C08718CB}">
      <dsp:nvSpPr>
        <dsp:cNvPr id="0" name=""/>
        <dsp:cNvSpPr/>
      </dsp:nvSpPr>
      <dsp:spPr>
        <a:xfrm>
          <a:off x="2052993" y="3147259"/>
          <a:ext cx="1294687" cy="647343"/>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t>No recibió respuesta</a:t>
          </a:r>
          <a:endParaRPr lang="es-MX" sz="1400" b="0" kern="1200" dirty="0"/>
        </a:p>
      </dsp:txBody>
      <dsp:txXfrm>
        <a:off x="2071953" y="3166219"/>
        <a:ext cx="1256767" cy="609423"/>
      </dsp:txXfrm>
    </dsp:sp>
    <dsp:sp modelId="{D543106B-C7E0-4BBA-BDA9-6D2FB2A4C6E7}">
      <dsp:nvSpPr>
        <dsp:cNvPr id="0" name=""/>
        <dsp:cNvSpPr/>
      </dsp:nvSpPr>
      <dsp:spPr>
        <a:xfrm rot="50531">
          <a:off x="3347653" y="3462993"/>
          <a:ext cx="517931" cy="23487"/>
        </a:xfrm>
        <a:custGeom>
          <a:avLst/>
          <a:gdLst/>
          <a:ahLst/>
          <a:cxnLst/>
          <a:rect l="0" t="0" r="0" b="0"/>
          <a:pathLst>
            <a:path>
              <a:moveTo>
                <a:pt x="0" y="11743"/>
              </a:moveTo>
              <a:lnTo>
                <a:pt x="517931" y="11743"/>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3593670" y="3461789"/>
        <a:ext cx="25896" cy="25896"/>
      </dsp:txXfrm>
    </dsp:sp>
    <dsp:sp modelId="{4759F3C6-556B-4314-84D6-96664784FDBB}">
      <dsp:nvSpPr>
        <dsp:cNvPr id="0" name=""/>
        <dsp:cNvSpPr/>
      </dsp:nvSpPr>
      <dsp:spPr>
        <a:xfrm>
          <a:off x="3865556" y="2585691"/>
          <a:ext cx="2095296" cy="1785704"/>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solidFill>
                <a:schemeClr val="bg2">
                  <a:lumMod val="75000"/>
                </a:schemeClr>
              </a:solidFill>
            </a:rPr>
            <a:t>A partir de que haya vencido el plazo para dar respuesta</a:t>
          </a:r>
          <a:endParaRPr lang="es-MX" sz="1400" b="0" kern="1200" dirty="0">
            <a:solidFill>
              <a:schemeClr val="bg2">
                <a:lumMod val="75000"/>
              </a:schemeClr>
            </a:solidFill>
          </a:endParaRPr>
        </a:p>
      </dsp:txBody>
      <dsp:txXfrm>
        <a:off x="3917857" y="2637992"/>
        <a:ext cx="1990694" cy="1681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419BF-58DB-4B7D-A7DF-B9EA5A14878B}">
      <dsp:nvSpPr>
        <dsp:cNvPr id="0" name=""/>
        <dsp:cNvSpPr/>
      </dsp:nvSpPr>
      <dsp:spPr>
        <a:xfrm>
          <a:off x="906" y="0"/>
          <a:ext cx="2358012" cy="4718912"/>
        </a:xfrm>
        <a:prstGeom prst="roundRect">
          <a:avLst>
            <a:gd name="adj" fmla="val 10000"/>
          </a:avLst>
        </a:prstGeom>
        <a:solidFill>
          <a:schemeClr val="accent4">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smtClean="0"/>
            <a:t>No  dar atención a las solicitudes ARCO</a:t>
          </a:r>
          <a:endParaRPr lang="es-MX" sz="1400" b="0" kern="1200" dirty="0"/>
        </a:p>
      </dsp:txBody>
      <dsp:txXfrm>
        <a:off x="906" y="0"/>
        <a:ext cx="2358012" cy="1415673"/>
      </dsp:txXfrm>
    </dsp:sp>
    <dsp:sp modelId="{D589D8E9-B220-4381-9D12-70258136787D}">
      <dsp:nvSpPr>
        <dsp:cNvPr id="0" name=""/>
        <dsp:cNvSpPr/>
      </dsp:nvSpPr>
      <dsp:spPr>
        <a:xfrm>
          <a:off x="214316" y="2228168"/>
          <a:ext cx="1886409" cy="238758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El apercibimiento para que el responsable lleve a cabo los actos solicitados por el titular</a:t>
          </a:r>
          <a:endParaRPr lang="es-MX" sz="1600" kern="1200" dirty="0"/>
        </a:p>
      </dsp:txBody>
      <dsp:txXfrm>
        <a:off x="269567" y="2283419"/>
        <a:ext cx="1775907" cy="2277078"/>
      </dsp:txXfrm>
    </dsp:sp>
    <dsp:sp modelId="{C5C4BA36-D897-4123-A93C-C6B48588CDAE}">
      <dsp:nvSpPr>
        <dsp:cNvPr id="0" name=""/>
        <dsp:cNvSpPr/>
      </dsp:nvSpPr>
      <dsp:spPr>
        <a:xfrm>
          <a:off x="2535769" y="0"/>
          <a:ext cx="2358012" cy="4718912"/>
        </a:xfrm>
        <a:prstGeom prst="roundRect">
          <a:avLst>
            <a:gd name="adj" fmla="val 10000"/>
          </a:avLst>
        </a:prstGeom>
        <a:solidFill>
          <a:schemeClr val="accent4">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Omitir el aviso, mantener DP inexactos, negar la existencia de DP con dolo</a:t>
          </a:r>
          <a:endParaRPr lang="es-MX" sz="1400" kern="1200" dirty="0"/>
        </a:p>
      </dsp:txBody>
      <dsp:txXfrm>
        <a:off x="2535769" y="0"/>
        <a:ext cx="2358012" cy="1415673"/>
      </dsp:txXfrm>
    </dsp:sp>
    <dsp:sp modelId="{3E24839A-AB00-4BDC-99C3-F437AEA27EEB}">
      <dsp:nvSpPr>
        <dsp:cNvPr id="0" name=""/>
        <dsp:cNvSpPr/>
      </dsp:nvSpPr>
      <dsp:spPr>
        <a:xfrm>
          <a:off x="2786077" y="2228184"/>
          <a:ext cx="1886409" cy="2387550"/>
        </a:xfrm>
        <a:prstGeom prst="roundRect">
          <a:avLst>
            <a:gd name="adj" fmla="val 10000"/>
          </a:avLst>
        </a:prstGeom>
        <a:gradFill rotWithShape="0">
          <a:gsLst>
            <a:gs pos="0">
              <a:schemeClr val="accent4">
                <a:hueOff val="609019"/>
                <a:satOff val="-10536"/>
                <a:lumOff val="-2255"/>
                <a:alphaOff val="0"/>
                <a:shade val="15000"/>
                <a:satMod val="180000"/>
              </a:schemeClr>
            </a:gs>
            <a:gs pos="50000">
              <a:schemeClr val="accent4">
                <a:hueOff val="609019"/>
                <a:satOff val="-10536"/>
                <a:lumOff val="-2255"/>
                <a:alphaOff val="0"/>
                <a:shade val="45000"/>
                <a:satMod val="170000"/>
              </a:schemeClr>
            </a:gs>
            <a:gs pos="70000">
              <a:schemeClr val="accent4">
                <a:hueOff val="609019"/>
                <a:satOff val="-10536"/>
                <a:lumOff val="-2255"/>
                <a:alphaOff val="0"/>
                <a:tint val="99000"/>
                <a:shade val="65000"/>
                <a:satMod val="155000"/>
              </a:schemeClr>
            </a:gs>
            <a:gs pos="100000">
              <a:schemeClr val="accent4">
                <a:hueOff val="609019"/>
                <a:satOff val="-10536"/>
                <a:lumOff val="-22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09019"/>
              <a:satOff val="-10536"/>
              <a:lumOff val="-2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Multa de $6,230 a $9,972,800</a:t>
          </a:r>
          <a:endParaRPr lang="es-MX" sz="1600" kern="1200" dirty="0"/>
        </a:p>
      </dsp:txBody>
      <dsp:txXfrm>
        <a:off x="2841328" y="2283435"/>
        <a:ext cx="1775907" cy="2277048"/>
      </dsp:txXfrm>
    </dsp:sp>
    <dsp:sp modelId="{AD7395D0-CD85-42BC-9998-B6BFD6813068}">
      <dsp:nvSpPr>
        <dsp:cNvPr id="0" name=""/>
        <dsp:cNvSpPr/>
      </dsp:nvSpPr>
      <dsp:spPr>
        <a:xfrm>
          <a:off x="5070632" y="0"/>
          <a:ext cx="2358012" cy="4718912"/>
        </a:xfrm>
        <a:prstGeom prst="roundRect">
          <a:avLst>
            <a:gd name="adj" fmla="val 10000"/>
          </a:avLst>
        </a:prstGeom>
        <a:solidFill>
          <a:schemeClr val="accent4">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smtClean="0"/>
        </a:p>
        <a:p>
          <a:pPr lvl="0" algn="ctr" defTabSz="711200">
            <a:lnSpc>
              <a:spcPct val="90000"/>
            </a:lnSpc>
            <a:spcBef>
              <a:spcPct val="0"/>
            </a:spcBef>
            <a:spcAft>
              <a:spcPct val="35000"/>
            </a:spcAft>
          </a:pPr>
          <a:endParaRPr lang="es-MX" sz="2000" kern="1200" dirty="0" smtClean="0"/>
        </a:p>
        <a:p>
          <a:pPr lvl="0" algn="ctr" defTabSz="711200">
            <a:lnSpc>
              <a:spcPct val="90000"/>
            </a:lnSpc>
            <a:spcBef>
              <a:spcPct val="0"/>
            </a:spcBef>
            <a:spcAft>
              <a:spcPct val="35000"/>
            </a:spcAft>
          </a:pPr>
          <a:r>
            <a:rPr lang="es-MX" sz="1400" kern="1200" dirty="0" smtClean="0"/>
            <a:t>Incumplir deber de confidencialidad, cambiar la finalidad  o realizar transferencias sin dar aviso de ello o vulnerar la seguridad de las bases de datos</a:t>
          </a:r>
          <a:endParaRPr lang="es-MX" sz="1400" kern="1200" dirty="0"/>
        </a:p>
      </dsp:txBody>
      <dsp:txXfrm>
        <a:off x="5070632" y="0"/>
        <a:ext cx="2358012" cy="1415673"/>
      </dsp:txXfrm>
    </dsp:sp>
    <dsp:sp modelId="{3E89561E-C15E-41F2-9D48-EAD3CA814915}">
      <dsp:nvSpPr>
        <dsp:cNvPr id="0" name=""/>
        <dsp:cNvSpPr/>
      </dsp:nvSpPr>
      <dsp:spPr>
        <a:xfrm>
          <a:off x="5357857" y="2295710"/>
          <a:ext cx="1886409" cy="2338872"/>
        </a:xfrm>
        <a:prstGeom prst="roundRect">
          <a:avLst>
            <a:gd name="adj" fmla="val 10000"/>
          </a:avLst>
        </a:prstGeom>
        <a:gradFill rotWithShape="0">
          <a:gsLst>
            <a:gs pos="0">
              <a:schemeClr val="accent4">
                <a:hueOff val="1218038"/>
                <a:satOff val="-21072"/>
                <a:lumOff val="-4510"/>
                <a:alphaOff val="0"/>
                <a:shade val="15000"/>
                <a:satMod val="180000"/>
              </a:schemeClr>
            </a:gs>
            <a:gs pos="50000">
              <a:schemeClr val="accent4">
                <a:hueOff val="1218038"/>
                <a:satOff val="-21072"/>
                <a:lumOff val="-4510"/>
                <a:alphaOff val="0"/>
                <a:shade val="45000"/>
                <a:satMod val="170000"/>
              </a:schemeClr>
            </a:gs>
            <a:gs pos="70000">
              <a:schemeClr val="accent4">
                <a:hueOff val="1218038"/>
                <a:satOff val="-21072"/>
                <a:lumOff val="-4510"/>
                <a:alphaOff val="0"/>
                <a:tint val="99000"/>
                <a:shade val="65000"/>
                <a:satMod val="155000"/>
              </a:schemeClr>
            </a:gs>
            <a:gs pos="100000">
              <a:schemeClr val="accent4">
                <a:hueOff val="1218038"/>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38"/>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dirty="0" smtClean="0"/>
            <a:t>Multa de $12,466 a $19,945,600</a:t>
          </a:r>
          <a:endParaRPr lang="es-MX" sz="1600" kern="1200" dirty="0"/>
        </a:p>
      </dsp:txBody>
      <dsp:txXfrm>
        <a:off x="5413108" y="2350961"/>
        <a:ext cx="1775907" cy="22283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6E1A13-C35D-42F1-91D8-9D5F3C5F93BF}" type="datetimeFigureOut">
              <a:rPr lang="es-MX" smtClean="0"/>
              <a:t>06/08/2018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793DA5-1EB8-40F4-8500-D94C44A114EB}" type="slidenum">
              <a:rPr lang="es-MX" smtClean="0"/>
              <a:t>‹Nº›</a:t>
            </a:fld>
            <a:endParaRPr lang="es-MX"/>
          </a:p>
        </p:txBody>
      </p:sp>
    </p:spTree>
    <p:extLst>
      <p:ext uri="{BB962C8B-B14F-4D97-AF65-F5344CB8AC3E}">
        <p14:creationId xmlns:p14="http://schemas.microsoft.com/office/powerpoint/2010/main" val="162117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51A5D-2B0E-4D00-8F44-EFA219113B57}" type="datetimeFigureOut">
              <a:rPr lang="es-MX" smtClean="0"/>
              <a:pPr/>
              <a:t>06/08/2018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91E30-9B96-4416-BACF-B4E8F3825226}" type="slidenum">
              <a:rPr lang="es-MX" smtClean="0"/>
              <a:pPr/>
              <a:t>‹Nº›</a:t>
            </a:fld>
            <a:endParaRPr lang="es-MX"/>
          </a:p>
        </p:txBody>
      </p:sp>
    </p:spTree>
    <p:extLst>
      <p:ext uri="{BB962C8B-B14F-4D97-AF65-F5344CB8AC3E}">
        <p14:creationId xmlns:p14="http://schemas.microsoft.com/office/powerpoint/2010/main" val="400919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a:t>
            </a:r>
            <a:r>
              <a:rPr lang="es-MX" baseline="0" dirty="0" smtClean="0"/>
              <a:t> organización de las BD permite hacer a una persona identificable.</a:t>
            </a:r>
          </a:p>
          <a:p>
            <a:endParaRPr lang="es-MX" baseline="0" dirty="0" smtClean="0"/>
          </a:p>
          <a:p>
            <a:r>
              <a:rPr lang="es-MX" b="1" baseline="0" dirty="0" smtClean="0"/>
              <a:t>Del reglamento</a:t>
            </a:r>
          </a:p>
          <a:p>
            <a:r>
              <a:rPr lang="es-MX" b="1" baseline="0" dirty="0" smtClean="0"/>
              <a:t>De los Datos Personales Sensibles </a:t>
            </a:r>
          </a:p>
          <a:p>
            <a:r>
              <a:rPr lang="es-MX" b="1" baseline="0" dirty="0" smtClean="0"/>
              <a:t>Supuestos para la creación de bases de datos personales sensibles </a:t>
            </a:r>
          </a:p>
          <a:p>
            <a:endParaRPr lang="es-MX" b="1" baseline="0" dirty="0" smtClean="0"/>
          </a:p>
          <a:p>
            <a:r>
              <a:rPr lang="es-MX" b="1" baseline="0" dirty="0" smtClean="0"/>
              <a:t>Artículo 56. En términos de lo previsto en el artículo 9, segundo párrafo de la Ley, sólo podrán crearse bases de datos que contengan datos personales sensibles cuando: </a:t>
            </a:r>
          </a:p>
          <a:p>
            <a:r>
              <a:rPr lang="es-MX" b="0" baseline="0" dirty="0" smtClean="0"/>
              <a:t>I. Obedezca a un mandato legal; </a:t>
            </a:r>
          </a:p>
          <a:p>
            <a:r>
              <a:rPr lang="es-MX" b="0" baseline="0" dirty="0" smtClean="0"/>
              <a:t>II. Se justifique en términos del artículo 4 de la Ley (límites: protección de la seguridad nacional, el orden, la seguridad y la salud públicos, así como los derechos de terceros), o </a:t>
            </a:r>
          </a:p>
          <a:p>
            <a:r>
              <a:rPr lang="es-MX" b="0" baseline="0" dirty="0" smtClean="0"/>
              <a:t>III. El responsable lo requiera para finalidades legítimas, concretas y acordes con las actividades o fines explícitos que persiga. </a:t>
            </a:r>
          </a:p>
          <a:p>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18</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dirty="0" smtClean="0"/>
              <a:t>Los responsables y encargados son quienes tienen</a:t>
            </a:r>
            <a:r>
              <a:rPr lang="es-MX" baseline="0" dirty="0" smtClean="0"/>
              <a:t> una gran responsabilidad sobre los datos personales en cumplimiento de la ley. </a:t>
            </a:r>
          </a:p>
          <a:p>
            <a:endParaRPr lang="es-MX" baseline="0" dirty="0" smtClean="0"/>
          </a:p>
          <a:p>
            <a:r>
              <a:rPr lang="es-MX" baseline="0" dirty="0" smtClean="0"/>
              <a:t>Todo lo que haga el encargado debe de estar acorde con las finalidades que le diga el responsable.</a:t>
            </a:r>
          </a:p>
          <a:p>
            <a:endParaRPr lang="es-MX" baseline="0" dirty="0" smtClean="0"/>
          </a:p>
          <a:p>
            <a:r>
              <a:rPr lang="es-MX" b="1" baseline="0" dirty="0" smtClean="0"/>
              <a:t>Del reglamento</a:t>
            </a:r>
          </a:p>
          <a:p>
            <a:r>
              <a:rPr lang="es-MX" b="1" dirty="0" smtClean="0"/>
              <a:t>Figura del encargado </a:t>
            </a:r>
          </a:p>
          <a:p>
            <a:r>
              <a:rPr lang="es-MX" b="0" dirty="0" smtClean="0"/>
              <a:t>Artículo 49. El encargado es la persona física o moral, pública o privada, ajena a la organización del responsable, que sola o conjuntamente con otras, trata datos personales por cuenta del responsable, como consecuencia de la existencia de una relación jurídica que le vincula con el mismo y delimita el ámbito de su actuación para la prestación de un servicio. </a:t>
            </a:r>
          </a:p>
          <a:p>
            <a:endParaRPr lang="es-MX" b="0" dirty="0" smtClean="0"/>
          </a:p>
          <a:p>
            <a:r>
              <a:rPr lang="es-MX" b="1" dirty="0" smtClean="0"/>
              <a:t>Obligaciones del encargado </a:t>
            </a:r>
          </a:p>
          <a:p>
            <a:r>
              <a:rPr lang="es-MX" b="0" dirty="0" smtClean="0"/>
              <a:t>Artículo 50. El encargado tendrá las siguientes obligaciones respecto del tratamiento que realice por cuenta del responsable: </a:t>
            </a:r>
          </a:p>
          <a:p>
            <a:endParaRPr lang="es-MX" b="0" dirty="0" smtClean="0"/>
          </a:p>
          <a:p>
            <a:pPr marL="285750" indent="-285750">
              <a:buAutoNum type="romanUcPeriod"/>
            </a:pPr>
            <a:r>
              <a:rPr lang="es-MX" b="0" dirty="0" smtClean="0"/>
              <a:t>Tratar únicamente los datos personales conforme a las instrucciones del responsable; </a:t>
            </a:r>
          </a:p>
          <a:p>
            <a:r>
              <a:rPr lang="es-MX" b="0" dirty="0" smtClean="0"/>
              <a:t>II. Abstenerse de tratar los datos personales para finalidades distintas a las instruidas por el responsable; </a:t>
            </a:r>
          </a:p>
          <a:p>
            <a:r>
              <a:rPr lang="es-MX" b="0" dirty="0" smtClean="0"/>
              <a:t>III. Implementar las medidas de seguridad conforme a la Ley, el Reglamento y las demás disposiciones aplicables; </a:t>
            </a:r>
          </a:p>
          <a:p>
            <a:r>
              <a:rPr lang="es-MX" b="0" dirty="0" smtClean="0"/>
              <a:t>IV. Guardar confidencialidad respecto de los datos personales tratados; </a:t>
            </a:r>
          </a:p>
          <a:p>
            <a:r>
              <a:rPr lang="es-MX" b="0" dirty="0" smtClean="0"/>
              <a:t>V. Suprimir los datos personales objeto de tratamiento una vez cumplida la relación jurídica con el responsable o por instrucciones del responsable, siempre y cuando no exista una previsión legal que exija la conservación de los datos personales, y </a:t>
            </a:r>
          </a:p>
          <a:p>
            <a:r>
              <a:rPr lang="es-MX" b="0" dirty="0" smtClean="0"/>
              <a:t>VI. Abstenerse de transferir los datos personales salvo en el caso de que el responsable así lo determine, la comunicación derive de una subcontratación, o cuando así lo requiera la autoridad competente. </a:t>
            </a:r>
          </a:p>
          <a:p>
            <a:endParaRPr lang="es-MX" b="0" dirty="0" smtClean="0"/>
          </a:p>
          <a:p>
            <a:r>
              <a:rPr lang="es-MX" b="0" dirty="0" smtClean="0"/>
              <a:t>Los acuerdos entre el responsable y el encargado relacionados con el tratamiento deberán estar acordes con el aviso de privacidad correspondiente. </a:t>
            </a:r>
          </a:p>
          <a:p>
            <a:endParaRPr lang="es-MX" b="0" dirty="0" smtClean="0"/>
          </a:p>
          <a:p>
            <a:r>
              <a:rPr lang="es-MX" b="1" dirty="0" smtClean="0"/>
              <a:t>Relación entre el responsable y el encargado </a:t>
            </a:r>
          </a:p>
          <a:p>
            <a:r>
              <a:rPr lang="es-MX" b="0" dirty="0" smtClean="0"/>
              <a:t>Artículo 51. La relación entre el responsable y el encargado deberá estar establecida mediante cláusulas</a:t>
            </a:r>
            <a:r>
              <a:rPr lang="es-MX" b="0" baseline="0" dirty="0" smtClean="0"/>
              <a:t> </a:t>
            </a:r>
            <a:r>
              <a:rPr lang="es-MX" b="0" dirty="0" smtClean="0"/>
              <a:t>contractuales u otro instrumento jurídico que decida el </a:t>
            </a:r>
          </a:p>
          <a:p>
            <a:r>
              <a:rPr lang="es-MX" b="0" dirty="0" smtClean="0"/>
              <a:t>responsable, que permita acreditar su existencia, alcance y contenido. </a:t>
            </a:r>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19</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b="1" dirty="0" smtClean="0"/>
              <a:t>Tratamiento de datos personales en el denominado cómputo en la nube </a:t>
            </a:r>
          </a:p>
          <a:p>
            <a:endParaRPr lang="es-MX" dirty="0" smtClean="0"/>
          </a:p>
          <a:p>
            <a:r>
              <a:rPr lang="es-MX" dirty="0" smtClean="0"/>
              <a:t>Artículo 52. Para el tratamiento de datos personales en servicios, aplicaciones e infraestructura en el denominado cómputo en la nube, en los que el responsable se adhiera a los mismos mediante condiciones o cláusulas generales de contratación, sólo podrá utilizar aquellos servicios en los que el proveedor: </a:t>
            </a:r>
          </a:p>
          <a:p>
            <a:pPr marL="285750" indent="-285750">
              <a:buAutoNum type="romanUcPeriod"/>
            </a:pPr>
            <a:r>
              <a:rPr lang="es-MX" dirty="0" smtClean="0"/>
              <a:t>Cumpla, al menos, con lo siguiente: </a:t>
            </a:r>
          </a:p>
          <a:p>
            <a:r>
              <a:rPr lang="es-MX" dirty="0" smtClean="0"/>
              <a:t>a) </a:t>
            </a:r>
            <a:r>
              <a:rPr lang="es-MX" b="1" dirty="0" smtClean="0"/>
              <a:t>Tener y aplicar políticas de protección </a:t>
            </a:r>
            <a:r>
              <a:rPr lang="es-MX" dirty="0" smtClean="0"/>
              <a:t>de datos personales afines a los principios y deberes aplicables que establece la Ley y el presente Reglamento; </a:t>
            </a:r>
          </a:p>
          <a:p>
            <a:r>
              <a:rPr lang="es-MX" dirty="0" smtClean="0"/>
              <a:t>b) </a:t>
            </a:r>
            <a:r>
              <a:rPr lang="es-MX" b="1" dirty="0" smtClean="0"/>
              <a:t>Transparentar las subcontrataciones </a:t>
            </a:r>
            <a:r>
              <a:rPr lang="es-MX" dirty="0" smtClean="0"/>
              <a:t>que involucren la información sobre la que se presta el servicio; </a:t>
            </a:r>
          </a:p>
          <a:p>
            <a:r>
              <a:rPr lang="es-MX" b="1" dirty="0" smtClean="0"/>
              <a:t>c) Abstenerse de incluir condiciones en la prestación del servicio que le autoricen o permitan asumir la titularidad o propiedad de la información sobre la que presta el servicio, y </a:t>
            </a:r>
            <a:endParaRPr lang="es-MX" dirty="0" smtClean="0"/>
          </a:p>
          <a:p>
            <a:r>
              <a:rPr lang="es-MX" dirty="0" smtClean="0"/>
              <a:t>d) Guardar </a:t>
            </a:r>
            <a:r>
              <a:rPr lang="es-MX" b="1" dirty="0" smtClean="0"/>
              <a:t>confidencialidad </a:t>
            </a:r>
            <a:r>
              <a:rPr lang="es-MX" dirty="0" smtClean="0"/>
              <a:t>respecto de los datos personales sobre los que se preste el servicio, y </a:t>
            </a:r>
          </a:p>
          <a:p>
            <a:r>
              <a:rPr lang="es-MX" dirty="0" smtClean="0"/>
              <a:t>II. Cuente con mecanismos, al menos, para: </a:t>
            </a:r>
          </a:p>
          <a:p>
            <a:r>
              <a:rPr lang="es-MX" dirty="0" smtClean="0"/>
              <a:t>a) Dar a conocer cambios en sus políticas de privacidad o condiciones del servicio que presta; </a:t>
            </a:r>
          </a:p>
          <a:p>
            <a:r>
              <a:rPr lang="es-MX" dirty="0" smtClean="0"/>
              <a:t>b) Permitir al responsable limitar el tipo de tratamiento de los datos personales sobre los que se presta el servicio; </a:t>
            </a:r>
          </a:p>
          <a:p>
            <a:r>
              <a:rPr lang="es-MX" dirty="0" smtClean="0"/>
              <a:t>c) Establecer y mantener medidas de seguridad adecuadas para la protección de los datos personales sobre los que se preste el servicio; </a:t>
            </a:r>
          </a:p>
          <a:p>
            <a:r>
              <a:rPr lang="es-MX" dirty="0" smtClean="0"/>
              <a:t>d) Garantizar la supresión de los datos personales una vez que haya concluido el servicio prestado al responsable, y que este último haya podido recuperarlos, y </a:t>
            </a:r>
          </a:p>
          <a:p>
            <a:r>
              <a:rPr lang="es-MX" dirty="0" smtClean="0"/>
              <a:t>e) Impedir el acceso a los datos personales a personas que no cuenten con privilegios de acceso, o bien en caso de que sea a solicitud fundada y motivada de autoridad competente, informar de ese hecho al responsable. </a:t>
            </a:r>
          </a:p>
          <a:p>
            <a:endParaRPr lang="es-MX" b="1" dirty="0" smtClean="0"/>
          </a:p>
          <a:p>
            <a:r>
              <a:rPr lang="es-MX" b="1" dirty="0" smtClean="0"/>
              <a:t>En cualquier caso, el responsable no podrá adherirse a servicios que no garanticen la debida protección de los datos personales. </a:t>
            </a:r>
          </a:p>
          <a:p>
            <a:endParaRPr lang="es-MX" dirty="0" smtClean="0"/>
          </a:p>
          <a:p>
            <a:r>
              <a:rPr lang="es-MX" dirty="0" smtClean="0"/>
              <a:t>Para fines del presente Reglamento, por cómputo en la nube se entenderá al modelo de provisión externa de servicios de cómputo bajo demanda, que implica el suministro de infraestructura, plataforma o software, que se distribuyen de modo flexible, mediante procedimientos de </a:t>
            </a:r>
            <a:r>
              <a:rPr lang="es-MX" dirty="0" err="1" smtClean="0"/>
              <a:t>virtualización</a:t>
            </a:r>
            <a:r>
              <a:rPr lang="es-MX" dirty="0" smtClean="0"/>
              <a:t>, en recursos compartidos </a:t>
            </a:r>
          </a:p>
          <a:p>
            <a:r>
              <a:rPr lang="es-MX" dirty="0" smtClean="0"/>
              <a:t>dinámicamente. </a:t>
            </a:r>
          </a:p>
          <a:p>
            <a:endParaRPr lang="es-MX" dirty="0" smtClean="0"/>
          </a:p>
          <a:p>
            <a:r>
              <a:rPr lang="es-MX" dirty="0" smtClean="0"/>
              <a:t>Las dependencias reguladoras, en el ámbito de sus competencias, en </a:t>
            </a:r>
            <a:r>
              <a:rPr lang="es-MX" dirty="0" err="1" smtClean="0"/>
              <a:t>coadyuvancia</a:t>
            </a:r>
            <a:r>
              <a:rPr lang="es-MX" dirty="0" smtClean="0"/>
              <a:t> con el Instituto, emitirán criterios para el debido tratamiento de datos personales en el denominado cómputo en la nube.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20</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0" dirty="0" smtClean="0"/>
              <a:t>Artículo 10. El principio </a:t>
            </a:r>
            <a:r>
              <a:rPr lang="es-MX" b="1" dirty="0" smtClean="0"/>
              <a:t>de licitud </a:t>
            </a:r>
            <a:r>
              <a:rPr lang="es-MX" b="0" dirty="0" smtClean="0"/>
              <a:t>obliga al responsable a que el tratamiento sea con apego y cumplimiento a lo dispuesto por la legislación mexicana y el derecho internacional.</a:t>
            </a:r>
          </a:p>
          <a:p>
            <a:endParaRPr lang="es-MX" b="0" dirty="0" smtClean="0"/>
          </a:p>
          <a:p>
            <a:r>
              <a:rPr lang="es-MX" b="1" dirty="0" smtClean="0"/>
              <a:t>Principio de lealtad </a:t>
            </a:r>
          </a:p>
          <a:p>
            <a:r>
              <a:rPr lang="es-MX" b="0" dirty="0" smtClean="0"/>
              <a:t>Artículo 44. El principio de lealtad establece la obligación de tratar los datos personales privilegiando la protección de los intereses del titular y la expectativa razonable de privacidad, en los términos establecidos en el artículo 7 de la Ley. </a:t>
            </a:r>
          </a:p>
          <a:p>
            <a:endParaRPr lang="es-MX" b="0" dirty="0" smtClean="0"/>
          </a:p>
          <a:p>
            <a:r>
              <a:rPr lang="es-MX" b="0" dirty="0" smtClean="0"/>
              <a:t>No se podrán utilizar medios engañosos o fraudulentos para recabar y tratar datos personales. Existe una actuación fraudulenta o engañosa cuando: </a:t>
            </a:r>
          </a:p>
          <a:p>
            <a:endParaRPr lang="es-MX" b="0" dirty="0" smtClean="0"/>
          </a:p>
          <a:p>
            <a:r>
              <a:rPr lang="es-MX" b="0" dirty="0" smtClean="0"/>
              <a:t>I. Exista dolo, mala fe o negligencia en la información proporcionada al titular sobre el tratamiento; </a:t>
            </a:r>
          </a:p>
          <a:p>
            <a:r>
              <a:rPr lang="es-MX" b="0" dirty="0" smtClean="0"/>
              <a:t>II. Se vulnere la expectativa razonable de privacidad del titular a la que refiere el artículo 7 de la Ley, o </a:t>
            </a:r>
          </a:p>
          <a:p>
            <a:r>
              <a:rPr lang="es-MX" b="0" dirty="0" smtClean="0"/>
              <a:t>III. Las finalidades no son las informadas en el aviso de privacidad. </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22</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0" dirty="0" smtClean="0"/>
              <a:t>Artículo 10. El principio </a:t>
            </a:r>
            <a:r>
              <a:rPr lang="es-MX" b="1" dirty="0" smtClean="0"/>
              <a:t>de licitud </a:t>
            </a:r>
            <a:r>
              <a:rPr lang="es-MX" b="0" dirty="0" smtClean="0"/>
              <a:t>obliga al responsable a que el tratamiento sea con apego y cumplimiento a lo dispuesto por la legislación mexicana y el derecho internacional.</a:t>
            </a:r>
          </a:p>
          <a:p>
            <a:endParaRPr lang="es-MX" b="0" dirty="0" smtClean="0"/>
          </a:p>
          <a:p>
            <a:r>
              <a:rPr lang="es-MX" b="1" dirty="0" smtClean="0"/>
              <a:t>Principio de lealtad </a:t>
            </a:r>
          </a:p>
          <a:p>
            <a:r>
              <a:rPr lang="es-MX" b="0" dirty="0" smtClean="0"/>
              <a:t>Artículo 44. El principio de lealtad establece la obligación de tratar los datos personales privilegiando la protección de los intereses del titular y la expectativa razonable de privacidad, en los términos establecidos en el artículo 7 de la Ley. </a:t>
            </a:r>
          </a:p>
          <a:p>
            <a:endParaRPr lang="es-MX" b="0" dirty="0" smtClean="0"/>
          </a:p>
          <a:p>
            <a:r>
              <a:rPr lang="es-MX" b="0" dirty="0" smtClean="0"/>
              <a:t>No se podrán utilizar medios engañosos o fraudulentos para recabar y tratar datos personales. Existe una actuación fraudulenta o engañosa cuando: </a:t>
            </a:r>
          </a:p>
          <a:p>
            <a:endParaRPr lang="es-MX" b="0" dirty="0" smtClean="0"/>
          </a:p>
          <a:p>
            <a:r>
              <a:rPr lang="es-MX" b="0" dirty="0" smtClean="0"/>
              <a:t>I. Exista dolo, mala fe o negligencia en la información proporcionada al titular sobre el tratamiento; </a:t>
            </a:r>
          </a:p>
          <a:p>
            <a:r>
              <a:rPr lang="es-MX" b="0" dirty="0" smtClean="0"/>
              <a:t>II. Se vulnere la expectativa razonable de privacidad del titular a la que refiere el artículo 7 de la Ley, o </a:t>
            </a:r>
          </a:p>
          <a:p>
            <a:r>
              <a:rPr lang="es-MX" b="0" dirty="0" smtClean="0"/>
              <a:t>III. Las finalidades no son las informadas en el aviso de privacidad. </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23</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b="1" dirty="0" smtClean="0"/>
              <a:t>Del reglamento</a:t>
            </a:r>
          </a:p>
          <a:p>
            <a:endParaRPr lang="es-MX" b="1" dirty="0" smtClean="0"/>
          </a:p>
          <a:p>
            <a:r>
              <a:rPr lang="es-MX" b="1" dirty="0" smtClean="0"/>
              <a:t>Principio de proporcionalidad </a:t>
            </a:r>
          </a:p>
          <a:p>
            <a:r>
              <a:rPr lang="es-MX" dirty="0" smtClean="0"/>
              <a:t>Artículo 45. Sólo podrán ser objeto de tratamiento los datos personales que resulten necesarios, adecuados y relevantes en relación con las finalidades para las que se hayan obtenido. </a:t>
            </a:r>
          </a:p>
          <a:p>
            <a:endParaRPr lang="es-MX" dirty="0" smtClean="0"/>
          </a:p>
          <a:p>
            <a:r>
              <a:rPr lang="es-MX" b="1" dirty="0" smtClean="0"/>
              <a:t>Principio de calidad </a:t>
            </a:r>
          </a:p>
          <a:p>
            <a:r>
              <a:rPr lang="es-MX" b="0" dirty="0" smtClean="0"/>
              <a:t>Artículo 36. Se cumple con el principio de calidad cuando los datos personales tratados sean exactos, completos, pertinentes, correctos y actualizados según se requiera para el cumplimiento de la finalidad para la cual son tratados. </a:t>
            </a:r>
          </a:p>
          <a:p>
            <a:endParaRPr lang="es-MX" b="0" dirty="0" smtClean="0"/>
          </a:p>
          <a:p>
            <a:r>
              <a:rPr lang="es-MX" b="0" dirty="0" smtClean="0"/>
              <a:t>Se presume que se cumple con la calidad en los datos personales cuando éstos son proporcionados directamente por el titular, y hasta que éste no manifieste y acredite lo contrario, o bien, el responsable cuente con evidencia objetiva que los contradiga. </a:t>
            </a:r>
          </a:p>
          <a:p>
            <a:endParaRPr lang="es-MX" b="0" dirty="0" smtClean="0"/>
          </a:p>
          <a:p>
            <a:r>
              <a:rPr lang="es-MX" b="0" dirty="0" smtClean="0"/>
              <a:t>Cuando los datos personales no fueron obtenidos directamente del titular, el responsable deberá adoptar medidas razonables para que éstos respondan al principio de calidad, de acuerdo con el tipo de datos personales y las condiciones del tratamiento. </a:t>
            </a:r>
          </a:p>
          <a:p>
            <a:endParaRPr lang="es-MX" b="0" dirty="0" smtClean="0"/>
          </a:p>
          <a:p>
            <a:r>
              <a:rPr lang="es-MX" b="0" dirty="0" smtClean="0"/>
              <a:t>El responsable deberá adoptar los mecanismos que considere necesarios para procurar que los datos personales que trate sean exactos, completos, pertinentes, correctos y actualizados, a fin de que no se altere la veracidad de la información, ni que ello tenga como consecuencia que el titular se vea afectado por dicha </a:t>
            </a:r>
          </a:p>
          <a:p>
            <a:r>
              <a:rPr lang="es-MX" b="0" dirty="0" smtClean="0"/>
              <a:t>situación.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24</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b="1" dirty="0" smtClean="0"/>
              <a:t>Del reglamento</a:t>
            </a:r>
          </a:p>
          <a:p>
            <a:endParaRPr lang="es-MX" b="1" dirty="0" smtClean="0"/>
          </a:p>
          <a:p>
            <a:r>
              <a:rPr lang="es-MX" b="1" dirty="0" smtClean="0"/>
              <a:t>Principio de proporcionalidad </a:t>
            </a:r>
          </a:p>
          <a:p>
            <a:r>
              <a:rPr lang="es-MX" dirty="0" smtClean="0"/>
              <a:t>Artículo 45. Sólo podrán ser objeto de tratamiento los datos personales que resulten necesarios, adecuados y relevantes en relación con las finalidades para las que se hayan obtenido. </a:t>
            </a:r>
          </a:p>
          <a:p>
            <a:endParaRPr lang="es-MX" dirty="0" smtClean="0"/>
          </a:p>
          <a:p>
            <a:r>
              <a:rPr lang="es-MX" b="1" dirty="0" smtClean="0"/>
              <a:t>Principio de calidad </a:t>
            </a:r>
          </a:p>
          <a:p>
            <a:r>
              <a:rPr lang="es-MX" b="0" dirty="0" smtClean="0"/>
              <a:t>Artículo 36. Se cumple con el principio de calidad cuando los datos personales tratados sean exactos, completos, pertinentes, correctos y actualizados según se requiera para el cumplimiento de la finalidad para la cual son tratados. </a:t>
            </a:r>
          </a:p>
          <a:p>
            <a:endParaRPr lang="es-MX" b="0" dirty="0" smtClean="0"/>
          </a:p>
          <a:p>
            <a:r>
              <a:rPr lang="es-MX" b="0" dirty="0" smtClean="0"/>
              <a:t>Se presume que se cumple con la calidad en los datos personales cuando éstos son proporcionados directamente por el titular, y hasta que éste no manifieste y acredite lo contrario, o bien, el responsable cuente con evidencia objetiva que los contradiga. </a:t>
            </a:r>
          </a:p>
          <a:p>
            <a:endParaRPr lang="es-MX" b="0" dirty="0" smtClean="0"/>
          </a:p>
          <a:p>
            <a:r>
              <a:rPr lang="es-MX" b="0" dirty="0" smtClean="0"/>
              <a:t>Cuando los datos personales no fueron obtenidos directamente del titular, el responsable deberá adoptar medidas razonables para que éstos respondan al principio de calidad, de acuerdo con el tipo de datos personales y las condiciones del tratamiento. </a:t>
            </a:r>
          </a:p>
          <a:p>
            <a:endParaRPr lang="es-MX" b="0" dirty="0" smtClean="0"/>
          </a:p>
          <a:p>
            <a:r>
              <a:rPr lang="es-MX" b="0" dirty="0" smtClean="0"/>
              <a:t>El responsable deberá adoptar los mecanismos que considere necesarios para procurar que los datos personales que trate sean exactos, completos, pertinentes, correctos y actualizados, a fin de que no se altere la veracidad de la información, ni que ello tenga como consecuencia que el titular se vea afectado por dicha </a:t>
            </a:r>
          </a:p>
          <a:p>
            <a:r>
              <a:rPr lang="es-MX" b="0" dirty="0" smtClean="0"/>
              <a:t>situación.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25</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Del reglamento</a:t>
            </a:r>
          </a:p>
          <a:p>
            <a:endParaRPr lang="es-MX" dirty="0" smtClean="0"/>
          </a:p>
          <a:p>
            <a:r>
              <a:rPr lang="es-MX" b="1" dirty="0" smtClean="0"/>
              <a:t>Principio de finalidad </a:t>
            </a:r>
          </a:p>
          <a:p>
            <a:endParaRPr lang="es-MX" dirty="0" smtClean="0"/>
          </a:p>
          <a:p>
            <a:r>
              <a:rPr lang="es-MX" dirty="0" smtClean="0"/>
              <a:t>Artículo 40. Los datos personales sólo podrán ser tratados para el cumplimiento de la finalidad o finalidades establecidas en el aviso de privacidad, en términos del artículo 12 de la Ley. </a:t>
            </a:r>
          </a:p>
          <a:p>
            <a:endParaRPr lang="es-MX" dirty="0" smtClean="0"/>
          </a:p>
          <a:p>
            <a:r>
              <a:rPr lang="es-MX" dirty="0" smtClean="0"/>
              <a:t>Para efectos del párrafo anterior, la finalidad o las finalidades establecidas en el aviso de privacidad deberán ser determinadas, lo cual se logra cuando con claridad, sin lugar a confusión y de manera objetiva se especifica para qué objeto serán tratados los datos personales. </a:t>
            </a:r>
          </a:p>
          <a:p>
            <a:endParaRPr lang="es-MX" dirty="0" smtClean="0"/>
          </a:p>
          <a:p>
            <a:r>
              <a:rPr lang="es-MX" b="1" dirty="0" smtClean="0"/>
              <a:t>Diferenciación de finalidades </a:t>
            </a:r>
          </a:p>
          <a:p>
            <a:endParaRPr lang="es-MX" dirty="0" smtClean="0"/>
          </a:p>
          <a:p>
            <a:r>
              <a:rPr lang="es-MX" dirty="0" smtClean="0"/>
              <a:t>Artículo 41. El responsable identificará y distinguirá en el aviso de privacidad entre las finalidades que dieron origen y son necesarias para la relación jurídica entre el responsable y el titular, de aquéllas que no lo son. </a:t>
            </a:r>
          </a:p>
          <a:p>
            <a:endParaRPr lang="es-MX" dirty="0" smtClean="0"/>
          </a:p>
          <a:p>
            <a:r>
              <a:rPr lang="es-MX" b="1" dirty="0" smtClean="0"/>
              <a:t>Oposición del tratamiento para finalidades distintas </a:t>
            </a:r>
          </a:p>
          <a:p>
            <a:endParaRPr lang="es-MX" dirty="0" smtClean="0"/>
          </a:p>
          <a:p>
            <a:r>
              <a:rPr lang="es-MX" dirty="0" smtClean="0"/>
              <a:t>Artículo 42. El titular podrá negar o revocar su consentimiento, así como oponerse para el tratamiento de sus datos personales para las finalidades que sean distintas a aquéllas que son necesarias y den origen a la relación jurídica entre el responsable y el titular, sin que ello tenga como consecuencia la conclusión del tratamiento para estas últimas finalidades. </a:t>
            </a:r>
          </a:p>
          <a:p>
            <a:endParaRPr lang="es-MX" dirty="0" smtClean="0"/>
          </a:p>
          <a:p>
            <a:endParaRPr lang="es-MX" dirty="0" smtClean="0"/>
          </a:p>
          <a:p>
            <a:r>
              <a:rPr lang="es-MX" b="1" dirty="0" smtClean="0"/>
              <a:t>Tratamiento para finalidades distintas </a:t>
            </a:r>
          </a:p>
          <a:p>
            <a:endParaRPr lang="es-MX" dirty="0" smtClean="0"/>
          </a:p>
          <a:p>
            <a:r>
              <a:rPr lang="es-MX" dirty="0" smtClean="0"/>
              <a:t>Artículo 43. El responsable no podrá llevar a cabo tratamientos para finalidades distintas que no resulten compatibles o análogas con aquéllas para las que hubiese recabado de origen los datos personales y que hayan sido previstas en el aviso de privacidad, a menos que: </a:t>
            </a:r>
          </a:p>
          <a:p>
            <a:endParaRPr lang="es-MX" dirty="0" smtClean="0"/>
          </a:p>
          <a:p>
            <a:r>
              <a:rPr lang="es-MX" dirty="0" smtClean="0"/>
              <a:t>I. Lo permita de forma explícita una ley o reglamento, o </a:t>
            </a:r>
          </a:p>
          <a:p>
            <a:r>
              <a:rPr lang="es-MX" dirty="0" smtClean="0"/>
              <a:t>II. El responsable haya obtenido el consentimiento para el nuevo tratamiento.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26</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MX" b="1" dirty="0" smtClean="0"/>
              <a:t>Del reglamento</a:t>
            </a:r>
          </a:p>
          <a:p>
            <a:r>
              <a:rPr lang="es-MX" b="1" dirty="0" smtClean="0"/>
              <a:t>Principio de consentimiento </a:t>
            </a:r>
            <a:endParaRPr lang="es-MX" dirty="0" smtClean="0"/>
          </a:p>
          <a:p>
            <a:r>
              <a:rPr lang="es-MX" dirty="0" smtClean="0"/>
              <a:t>Artículo 11. El responsable deberá obtener el consentimiento para el tratamiento de los datos personales, a menos que no sea exigible con arreglo a lo previsto en el artículo 10 de la Ley. La solicitud del consentimiento deberá ir referida a una finalidad o finalidades determinadas, previstas en el aviso de privacidad. </a:t>
            </a:r>
          </a:p>
          <a:p>
            <a:endParaRPr lang="es-MX" dirty="0" smtClean="0"/>
          </a:p>
          <a:p>
            <a:r>
              <a:rPr lang="es-MX" dirty="0" smtClean="0"/>
              <a:t>Cuando los datos personales se obtengan personalmente o de manera directa de su titular, el consentimiento deberá ser previo al tratamiento. </a:t>
            </a:r>
          </a:p>
          <a:p>
            <a:endParaRPr lang="es-MX" dirty="0" smtClean="0"/>
          </a:p>
          <a:p>
            <a:r>
              <a:rPr lang="es-MX" b="1" dirty="0" smtClean="0"/>
              <a:t>Características del consentimiento </a:t>
            </a:r>
            <a:endParaRPr lang="es-MX" dirty="0" smtClean="0"/>
          </a:p>
          <a:p>
            <a:r>
              <a:rPr lang="es-MX" dirty="0" smtClean="0"/>
              <a:t>Artículo 12. La obtención del consentimiento tácito o expreso deberá ser: </a:t>
            </a:r>
          </a:p>
          <a:p>
            <a:r>
              <a:rPr lang="es-MX" b="1" dirty="0" smtClean="0"/>
              <a:t>I. Libre: </a:t>
            </a:r>
            <a:r>
              <a:rPr lang="es-MX" dirty="0" smtClean="0"/>
              <a:t>sin que medie error, mala fe, violencia o dolo, que puedan afectar la manifestación de voluntad del titular; </a:t>
            </a:r>
          </a:p>
          <a:p>
            <a:r>
              <a:rPr lang="es-MX" b="1" dirty="0" smtClean="0"/>
              <a:t>II. Específica: </a:t>
            </a:r>
            <a:r>
              <a:rPr lang="es-MX" dirty="0" smtClean="0"/>
              <a:t>referida a una o varias finalidades determinadas que justifiquen el tratamiento, y </a:t>
            </a:r>
          </a:p>
          <a:p>
            <a:r>
              <a:rPr lang="es-MX" b="1" dirty="0" smtClean="0"/>
              <a:t>III. Informada: </a:t>
            </a:r>
            <a:r>
              <a:rPr lang="es-MX" dirty="0" smtClean="0"/>
              <a:t>que el titular tenga conocimiento del aviso de privacidad previo al tratamiento a que serán sometidos sus datos personales y las consecuencias de otorgar su consentimiento. </a:t>
            </a:r>
          </a:p>
          <a:p>
            <a:r>
              <a:rPr lang="es-MX" dirty="0" smtClean="0"/>
              <a:t>El consentimiento expreso también deberá </a:t>
            </a:r>
            <a:r>
              <a:rPr lang="es-MX" b="1" dirty="0" smtClean="0"/>
              <a:t>ser inequívoco</a:t>
            </a:r>
            <a:r>
              <a:rPr lang="es-MX" dirty="0" smtClean="0"/>
              <a:t>, es decir, que existan elementos que de manera indubitable demuestren su otorgamiento. </a:t>
            </a:r>
          </a:p>
          <a:p>
            <a:endParaRPr lang="es-MX" dirty="0" smtClean="0"/>
          </a:p>
          <a:p>
            <a:r>
              <a:rPr lang="es-MX" b="1" dirty="0" smtClean="0"/>
              <a:t>Consentimiento tácito </a:t>
            </a:r>
          </a:p>
          <a:p>
            <a:r>
              <a:rPr lang="es-MX" dirty="0" smtClean="0"/>
              <a:t>Artículo 13. Salvo que la Ley exija el consentimiento expreso del titular, será válido el consentimiento tácito como regla general, conforme a lo dispuesto en los</a:t>
            </a:r>
            <a:r>
              <a:rPr lang="es-MX" baseline="0" dirty="0" smtClean="0"/>
              <a:t> </a:t>
            </a:r>
            <a:r>
              <a:rPr lang="es-MX" dirty="0" smtClean="0"/>
              <a:t>artículos 11 y 12 del presente Reglamento. </a:t>
            </a:r>
          </a:p>
          <a:p>
            <a:endParaRPr lang="es-MX" dirty="0" smtClean="0"/>
          </a:p>
          <a:p>
            <a:r>
              <a:rPr lang="es-MX" b="1" dirty="0" smtClean="0"/>
              <a:t>Solicitud del consentimiento tácito </a:t>
            </a:r>
          </a:p>
          <a:p>
            <a:endParaRPr lang="es-MX" dirty="0" smtClean="0"/>
          </a:p>
          <a:p>
            <a:r>
              <a:rPr lang="es-MX" dirty="0" smtClean="0"/>
              <a:t>Artículo 14. Cuando el responsable pretenda recabar los datos personales directa o personalmente de su titular, deberá previamente poner a disposición de éste el aviso de privacidad, el cual debe contener un mecanismo para que, en su caso, el titular pueda manifestar su negativa al tratamiento de sus datos personales para las finalidades que sean distintas a aquéllas que son necesarias y den origen a la relación jurídica entre el responsable y el titular. </a:t>
            </a:r>
          </a:p>
          <a:p>
            <a:endParaRPr lang="es-MX" dirty="0" smtClean="0"/>
          </a:p>
          <a:p>
            <a:r>
              <a:rPr lang="es-MX" dirty="0" smtClean="0"/>
              <a:t>En los casos en que los datos personales se obtengan de manera indirecta del titular y tenga lugar un cambio de las finalidades que fueron consentidas en la transferencia, el responsable deberá poner a disposición del titular el aviso de privacidad previo al aprovechamiento de los datos personales. Cuando el aviso de privacidad no se haga del conocimiento del titular de manera directa o personal, el titular tendrá un plazo de cinco días para que, de ser el caso, manifieste su negativa para el tratamiento de sus datos personales para las finalidades que sean distintas a aquéllas que son necesarias y den origen a la relación jurídica entre el responsable y el titular. Si el titular no manifiesta su negativa para el tratamiento de sus datos de conformidad con lo anterior, se entenderá que ha otorgado su consentimiento para el tratamiento de los mismos, salvo prueba en contrario. </a:t>
            </a:r>
          </a:p>
          <a:p>
            <a:endParaRPr lang="es-MX" dirty="0" smtClean="0"/>
          </a:p>
          <a:p>
            <a:r>
              <a:rPr lang="es-MX" dirty="0" smtClean="0"/>
              <a:t>Cuando el responsable utilice mecanismos en medios remotos o locales de comunicación electrónica, óptica u otra tecnología, que le permitan recabar datos personales de manera automática y simultánea al tiempo que el titular hace contacto con los mismos, en ese momento se deberá informar al titular sobre el uso </a:t>
            </a:r>
          </a:p>
          <a:p>
            <a:r>
              <a:rPr lang="es-MX" dirty="0" smtClean="0"/>
              <a:t>de esas tecnologías, que a través de las mismas se obtienen datos personales y la forma en que se podrán deshabilitar. </a:t>
            </a:r>
          </a:p>
          <a:p>
            <a:endParaRPr lang="es-MX" dirty="0" smtClean="0"/>
          </a:p>
          <a:p>
            <a:r>
              <a:rPr lang="es-MX" b="1" dirty="0" smtClean="0"/>
              <a:t>Consentimiento expreso </a:t>
            </a:r>
            <a:endParaRPr lang="es-MX" dirty="0" smtClean="0"/>
          </a:p>
          <a:p>
            <a:r>
              <a:rPr lang="es-MX" dirty="0" smtClean="0"/>
              <a:t>Artículo 15. El responsable deberá obtener el consentimiento expreso del titular cuando: </a:t>
            </a:r>
          </a:p>
          <a:p>
            <a:r>
              <a:rPr lang="es-MX" dirty="0" smtClean="0"/>
              <a:t>I. Lo exija una ley o reglamento; </a:t>
            </a:r>
          </a:p>
          <a:p>
            <a:r>
              <a:rPr lang="es-MX" dirty="0" smtClean="0"/>
              <a:t>II. Se trate de datos financieros o patrimoniales; </a:t>
            </a:r>
          </a:p>
          <a:p>
            <a:r>
              <a:rPr lang="es-MX" dirty="0" smtClean="0"/>
              <a:t>III. Se trate de datos sensibles; </a:t>
            </a:r>
          </a:p>
          <a:p>
            <a:r>
              <a:rPr lang="es-MX" dirty="0" smtClean="0"/>
              <a:t>IV. Lo solicite el responsable para acreditar el mismo, o </a:t>
            </a:r>
          </a:p>
          <a:p>
            <a:r>
              <a:rPr lang="es-MX" dirty="0" smtClean="0"/>
              <a:t>V. Lo acuerden así el titular y el responsable. </a:t>
            </a:r>
          </a:p>
          <a:p>
            <a:endParaRPr lang="es-MX" dirty="0" smtClean="0"/>
          </a:p>
          <a:p>
            <a:r>
              <a:rPr lang="es-MX" b="1" dirty="0" smtClean="0"/>
              <a:t>Solicitud del consentimiento expreso </a:t>
            </a:r>
          </a:p>
          <a:p>
            <a:r>
              <a:rPr lang="es-MX" dirty="0" smtClean="0"/>
              <a:t>Artículo 16. Cuando el consentimiento expreso sea exigido en términos de una disposición legal o reglamentaria, el responsable deberá facilitar al titular un medio sencillo y gratuito para que, en su caso, lo pueda manifestar. </a:t>
            </a:r>
          </a:p>
          <a:p>
            <a:endParaRPr lang="es-MX" dirty="0" smtClean="0"/>
          </a:p>
          <a:p>
            <a:r>
              <a:rPr lang="es-MX" b="1" dirty="0" smtClean="0"/>
              <a:t>Consentimiento verbal </a:t>
            </a:r>
          </a:p>
          <a:p>
            <a:r>
              <a:rPr lang="es-MX" dirty="0" smtClean="0"/>
              <a:t>Artículo 18. Se considera que el consentimiento expreso se otorgó verbalmente cuando el titular lo externa oralmente de manera presencial o mediante el uso de cualquier tecnología que permita la interlocución oral. </a:t>
            </a:r>
          </a:p>
          <a:p>
            <a:endParaRPr lang="es-MX" dirty="0" smtClean="0"/>
          </a:p>
          <a:p>
            <a:r>
              <a:rPr lang="es-MX" b="1" dirty="0" smtClean="0"/>
              <a:t>Consentimiento escrito </a:t>
            </a:r>
          </a:p>
          <a:p>
            <a:r>
              <a:rPr lang="es-MX" dirty="0" smtClean="0"/>
              <a:t>Artículo 19. Se considerará que el consentimiento expreso se otorgó por escrito cuando el titular lo externe mediante un documento con su firma autógrafa, huella dactilar o cualquier otro mecanismo autorizado por la normativa aplicable. Tratándose del entorno digital, podrán utilizarse firma electrónica o cualquier mecanismo o procedimiento que al efecto se establezca y permita identificar al titular y recabar su consentimiento. </a:t>
            </a:r>
          </a:p>
          <a:p>
            <a:endParaRPr lang="es-MX" dirty="0" smtClean="0"/>
          </a:p>
          <a:p>
            <a:r>
              <a:rPr lang="es-MX" b="1" dirty="0" smtClean="0"/>
              <a:t>Prueba para demostrar la obtención del consentimiento </a:t>
            </a:r>
            <a:endParaRPr lang="es-MX" dirty="0" smtClean="0"/>
          </a:p>
          <a:p>
            <a:r>
              <a:rPr lang="es-MX" dirty="0" smtClean="0"/>
              <a:t>Artículo 20. Para efectos de demostrar la obtención del consentimiento, la carga de la prueba recaerá, en todos los casos, en el responsable.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27</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Principio de información </a:t>
            </a:r>
          </a:p>
          <a:p>
            <a:r>
              <a:rPr lang="es-MX" dirty="0" smtClean="0"/>
              <a:t>Artículo 23. El responsable deberá dar a conocer al titular la información relativa a la existencia y características principales del tratamiento a que serán sometidos sus datos personales a través del aviso de privacidad, de conformidad con lo previsto en la Ley y el presente Reglamento. </a:t>
            </a:r>
          </a:p>
          <a:p>
            <a:endParaRPr lang="es-MX" dirty="0" smtClean="0"/>
          </a:p>
          <a:p>
            <a:r>
              <a:rPr lang="es-MX" b="1" dirty="0" smtClean="0"/>
              <a:t>Características del aviso de privacidad </a:t>
            </a:r>
          </a:p>
          <a:p>
            <a:r>
              <a:rPr lang="es-MX" dirty="0" smtClean="0"/>
              <a:t>Artículo 24. El aviso de privacidad deberá caracterizarse por ser sencillo, con información necesaria, expresado en lenguaje claro y comprensible, y con una estructura y diseño que facilite su entendimiento. </a:t>
            </a:r>
          </a:p>
          <a:p>
            <a:endParaRPr lang="es-MX" dirty="0" smtClean="0"/>
          </a:p>
          <a:p>
            <a:r>
              <a:rPr lang="es-MX" b="1" dirty="0" smtClean="0"/>
              <a:t>Medios de difusión </a:t>
            </a:r>
          </a:p>
          <a:p>
            <a:r>
              <a:rPr lang="es-MX" dirty="0" smtClean="0"/>
              <a:t>Artículo 25. Para la difusión de los avisos de privacidad, el responsable podrá valerse de formatos físicos, electrónicos, medios verbales o cualquier otra tecnología, siempre y cuando garantice y cumpla con el deber de informar al titular. </a:t>
            </a:r>
          </a:p>
          <a:p>
            <a:endParaRPr lang="es-MX" dirty="0" smtClean="0"/>
          </a:p>
          <a:p>
            <a:r>
              <a:rPr lang="es-MX" b="1" dirty="0" smtClean="0"/>
              <a:t>Elementos del aviso de privacidad </a:t>
            </a:r>
          </a:p>
          <a:p>
            <a:r>
              <a:rPr lang="es-MX" dirty="0" smtClean="0"/>
              <a:t>Artículo 26. El aviso de privacidad deberá contener los elementos a que se refieren los artículos 8, 15, 16, 33 y 36 de la Ley, así como los que se establezcan en los lineamientos a que se refiere el artículo 43, fracción III de la Ley. </a:t>
            </a:r>
          </a:p>
          <a:p>
            <a:endParaRPr lang="es-MX" b="1"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28</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a:t>
            </a:fld>
            <a:endParaRPr lang="es-MX"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MX" b="1" dirty="0" smtClean="0"/>
              <a:t>Del reglamento</a:t>
            </a:r>
          </a:p>
          <a:p>
            <a:r>
              <a:rPr lang="es-MX" b="1" dirty="0" smtClean="0"/>
              <a:t>Principio de responsabilidad </a:t>
            </a:r>
          </a:p>
          <a:p>
            <a:endParaRPr lang="es-MX" dirty="0" smtClean="0"/>
          </a:p>
          <a:p>
            <a:r>
              <a:rPr lang="es-MX" dirty="0" smtClean="0"/>
              <a:t>Artículo 47. En términos de los artículos 6 y 14 de la Ley, el responsable tiene la obligación de velar y responder por el tratamiento de los datos personales que se encuentren bajo su custodia o posesión, o por aquéllos que haya comunicado a un encargado, ya sea que este último se encuentre o no en territorio</a:t>
            </a:r>
            <a:r>
              <a:rPr lang="es-MX" baseline="0" dirty="0" smtClean="0"/>
              <a:t> </a:t>
            </a:r>
            <a:r>
              <a:rPr lang="es-MX" dirty="0" smtClean="0"/>
              <a:t>mexicano. </a:t>
            </a:r>
          </a:p>
          <a:p>
            <a:endParaRPr lang="es-MX" dirty="0" smtClean="0"/>
          </a:p>
          <a:p>
            <a:r>
              <a:rPr lang="es-MX" dirty="0" smtClean="0"/>
              <a:t>Para cumplir con esta obligación, el responsable podrá valerse de estándares, mejores prácticas internacionales, políticas corporativas, esquemas de autorregulación o cualquier otro mecanismo que determine adecuado para tales fines. </a:t>
            </a:r>
          </a:p>
          <a:p>
            <a:endParaRPr lang="es-MX" dirty="0" smtClean="0"/>
          </a:p>
          <a:p>
            <a:r>
              <a:rPr lang="es-MX" b="1" dirty="0" smtClean="0"/>
              <a:t>Medidas para el principio de responsabilidad </a:t>
            </a:r>
          </a:p>
          <a:p>
            <a:endParaRPr lang="es-MX" dirty="0" smtClean="0"/>
          </a:p>
          <a:p>
            <a:r>
              <a:rPr lang="es-MX" dirty="0" smtClean="0"/>
              <a:t>Artículo 48. En términos del artículo 14 de la Ley, el responsable deberá adoptar medidas para garantizar el debido tratamiento, privilegiando los intereses del titular y la expectativa razonable de privacidad. </a:t>
            </a:r>
          </a:p>
          <a:p>
            <a:endParaRPr lang="es-MX" dirty="0" smtClean="0"/>
          </a:p>
          <a:p>
            <a:r>
              <a:rPr lang="es-MX" dirty="0" smtClean="0"/>
              <a:t>Entre las medidas que podrá adoptar el responsable se encuentran por lo menos las siguientes: </a:t>
            </a:r>
          </a:p>
          <a:p>
            <a:endParaRPr lang="es-MX" dirty="0" smtClean="0"/>
          </a:p>
          <a:p>
            <a:pPr marL="285750" indent="-285750">
              <a:buAutoNum type="romanUcPeriod"/>
            </a:pPr>
            <a:r>
              <a:rPr lang="es-MX" dirty="0" smtClean="0"/>
              <a:t>Elaborar políticas y programas de privacidad obligatorios y exigibles al interior de la organización del responsable; </a:t>
            </a:r>
          </a:p>
          <a:p>
            <a:r>
              <a:rPr lang="es-MX" dirty="0" smtClean="0"/>
              <a:t>II. Poner en práctica un programa de capacitación, actualización y concientización del personal sobre las obligaciones en materia de protección de datos personales; </a:t>
            </a:r>
          </a:p>
          <a:p>
            <a:r>
              <a:rPr lang="es-MX" dirty="0" smtClean="0"/>
              <a:t>III. Establecer un sistema de supervisión y vigilancia interna, verificaciones o auditorías externas para comprobar el cumplimiento de las políticas de privacidad; </a:t>
            </a:r>
          </a:p>
          <a:p>
            <a:r>
              <a:rPr lang="es-MX" dirty="0" smtClean="0"/>
              <a:t>IV. Destinar recursos para la instrumentación de los programas y políticas de privacidad; </a:t>
            </a:r>
          </a:p>
          <a:p>
            <a:r>
              <a:rPr lang="es-MX" dirty="0" smtClean="0"/>
              <a:t>V. Instrumentar un procedimiento para que se atienda el riesgo para la protección de datos personales por la implementación de nuevos productos, servicios, tecnologías y modelos de negocios, así como para mitigarlos; </a:t>
            </a:r>
          </a:p>
          <a:p>
            <a:r>
              <a:rPr lang="es-MX" dirty="0" smtClean="0"/>
              <a:t>VI. Revisar periódicamente las políticas y programas de seguridad para determinar las modificaciones que se requieran; </a:t>
            </a:r>
          </a:p>
          <a:p>
            <a:r>
              <a:rPr lang="es-MX" dirty="0" smtClean="0"/>
              <a:t>VII. Establecer procedimientos para recibir y responder dudas y quejas de los titulares de los datos personales; </a:t>
            </a:r>
          </a:p>
          <a:p>
            <a:r>
              <a:rPr lang="es-MX" dirty="0" smtClean="0"/>
              <a:t>VIII. Disponer de mecanismos para el cumplimiento de las políticas y programas de privacidad, así como de sanciones por su incumplimiento; </a:t>
            </a:r>
          </a:p>
          <a:p>
            <a:r>
              <a:rPr lang="es-MX" dirty="0" smtClean="0"/>
              <a:t>IX. Establecer medidas para el aseguramiento de los datos personales, es decir, un conjunto de acciones técnicas y administrativas que permitan garantizar al responsable el cumplimiento de los principios y obligaciones que establece la Ley y el presente Reglamento, o </a:t>
            </a:r>
          </a:p>
          <a:p>
            <a:r>
              <a:rPr lang="es-MX" dirty="0" smtClean="0"/>
              <a:t>X. Establecer medidas para la trazabilidad de los datos personales, es decir, acciones, medidas y procedimientos técnicos que permiten rastrear a los datos </a:t>
            </a:r>
          </a:p>
          <a:p>
            <a:r>
              <a:rPr lang="es-MX" dirty="0" smtClean="0"/>
              <a:t>personales durante su tratamiento.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b="1" dirty="0" smtClean="0"/>
              <a:t>DEL</a:t>
            </a:r>
            <a:r>
              <a:rPr lang="es-MX" b="1" baseline="0" dirty="0" smtClean="0"/>
              <a:t> REGLAMENTO</a:t>
            </a:r>
            <a:endParaRPr lang="es-MX" b="1" dirty="0" smtClean="0"/>
          </a:p>
          <a:p>
            <a:r>
              <a:rPr lang="es-MX" b="1" dirty="0" smtClean="0"/>
              <a:t>De las Medidas de Seguridad en el Tratamiento de Datos Personales </a:t>
            </a:r>
          </a:p>
          <a:p>
            <a:endParaRPr lang="es-MX" b="1" dirty="0" smtClean="0"/>
          </a:p>
          <a:p>
            <a:r>
              <a:rPr lang="es-MX" b="1" dirty="0" smtClean="0"/>
              <a:t>Alcance </a:t>
            </a:r>
          </a:p>
          <a:p>
            <a:endParaRPr lang="es-MX" dirty="0" smtClean="0"/>
          </a:p>
          <a:p>
            <a:r>
              <a:rPr lang="es-MX" dirty="0" smtClean="0"/>
              <a:t>Artículo 57. El responsable y, en su caso, el encargado deberán establecer y mantener las medidas de </a:t>
            </a:r>
          </a:p>
          <a:p>
            <a:r>
              <a:rPr lang="es-MX" dirty="0" smtClean="0"/>
              <a:t>seguridad administrativas, físicas y, en su caso, técnicas para la protección de los datos personales, con </a:t>
            </a:r>
          </a:p>
          <a:p>
            <a:r>
              <a:rPr lang="es-MX" dirty="0" smtClean="0"/>
              <a:t>arreglo a lo dispuesto en la Ley y el presente Capítulo, con independencia del sistema de tratamiento. Se </a:t>
            </a:r>
          </a:p>
          <a:p>
            <a:r>
              <a:rPr lang="es-MX" dirty="0" smtClean="0"/>
              <a:t>entenderá por medidas de seguridad para los efectos del presente Capítulo, el control o grupo de controles de </a:t>
            </a:r>
          </a:p>
          <a:p>
            <a:r>
              <a:rPr lang="es-MX" dirty="0" smtClean="0"/>
              <a:t>seguridad para proteger los datos personales. </a:t>
            </a:r>
          </a:p>
          <a:p>
            <a:endParaRPr lang="es-MX" dirty="0" smtClean="0"/>
          </a:p>
          <a:p>
            <a:r>
              <a:rPr lang="es-MX" dirty="0" smtClean="0"/>
              <a:t>Lo anterior sin perjuicio de lo establecido por las disposiciones vigentes en materia de seguridad emitidas </a:t>
            </a:r>
          </a:p>
          <a:p>
            <a:r>
              <a:rPr lang="es-MX" dirty="0" smtClean="0"/>
              <a:t>por las autoridades competentes al sector que corresponda, cuando éstas contemplen una protección mayor </a:t>
            </a:r>
          </a:p>
          <a:p>
            <a:r>
              <a:rPr lang="es-MX" dirty="0" smtClean="0"/>
              <a:t>para el titular que la dispuesta en la Ley y el presente Reglamento. </a:t>
            </a:r>
          </a:p>
          <a:p>
            <a:endParaRPr lang="es-MX" dirty="0" smtClean="0"/>
          </a:p>
          <a:p>
            <a:r>
              <a:rPr lang="es-MX" b="1" dirty="0" smtClean="0"/>
              <a:t>Atenuación de sanciones </a:t>
            </a:r>
          </a:p>
          <a:p>
            <a:endParaRPr lang="es-MX" dirty="0" smtClean="0"/>
          </a:p>
          <a:p>
            <a:r>
              <a:rPr lang="es-MX" dirty="0" smtClean="0"/>
              <a:t>Artículo 58. En términos de lo dispuesto en el artículo 65, fracción III de la Ley, en los casos en que </a:t>
            </a:r>
          </a:p>
          <a:p>
            <a:r>
              <a:rPr lang="es-MX" dirty="0" smtClean="0"/>
              <a:t>ocurra una vulneración a la seguridad de los datos personales, el Instituto podrá tomar en consideración el </a:t>
            </a:r>
          </a:p>
          <a:p>
            <a:r>
              <a:rPr lang="es-MX" dirty="0" smtClean="0"/>
              <a:t>cumplimiento de sus recomendaciones para determinar la atenuación de la sanción que corresponda. </a:t>
            </a:r>
          </a:p>
          <a:p>
            <a:endParaRPr lang="es-MX" dirty="0" smtClean="0"/>
          </a:p>
          <a:p>
            <a:r>
              <a:rPr lang="es-MX" b="1" dirty="0" smtClean="0"/>
              <a:t>Funciones de seguridad </a:t>
            </a:r>
          </a:p>
          <a:p>
            <a:endParaRPr lang="es-MX" dirty="0" smtClean="0"/>
          </a:p>
          <a:p>
            <a:r>
              <a:rPr lang="es-MX" dirty="0" smtClean="0"/>
              <a:t>Artículo 59. Para establecer y mantener de manera efectiva las medidas de seguridad, el responsable </a:t>
            </a:r>
          </a:p>
          <a:p>
            <a:r>
              <a:rPr lang="es-MX" dirty="0" smtClean="0"/>
              <a:t>podrá desarrollar las funciones de seguridad por sí mismo, o bien, contratar a una persona física o moral para </a:t>
            </a:r>
          </a:p>
          <a:p>
            <a:r>
              <a:rPr lang="es-MX" dirty="0" smtClean="0"/>
              <a:t>tal fin. </a:t>
            </a:r>
          </a:p>
          <a:p>
            <a:endParaRPr lang="es-MX" dirty="0" smtClean="0"/>
          </a:p>
          <a:p>
            <a:r>
              <a:rPr lang="es-MX" b="1" dirty="0" smtClean="0"/>
              <a:t>Factores para determinar las medidas de seguridad </a:t>
            </a:r>
          </a:p>
          <a:p>
            <a:endParaRPr lang="es-MX" dirty="0" smtClean="0"/>
          </a:p>
          <a:p>
            <a:r>
              <a:rPr lang="es-MX" dirty="0" smtClean="0"/>
              <a:t>Artículo 60. El responsable determinará las medidas de seguridad aplicables a los datos personales que </a:t>
            </a:r>
          </a:p>
          <a:p>
            <a:r>
              <a:rPr lang="es-MX" dirty="0" smtClean="0"/>
              <a:t>trate, considerando los siguientes factores: </a:t>
            </a:r>
          </a:p>
          <a:p>
            <a:endParaRPr lang="es-MX" dirty="0" smtClean="0"/>
          </a:p>
          <a:p>
            <a:r>
              <a:rPr lang="es-MX" dirty="0" smtClean="0"/>
              <a:t>I. El riesgo inherente por tipo de dato personal; </a:t>
            </a:r>
          </a:p>
          <a:p>
            <a:r>
              <a:rPr lang="es-MX" dirty="0" smtClean="0"/>
              <a:t>II. La sensibilidad de los datos personales tratados; </a:t>
            </a:r>
          </a:p>
          <a:p>
            <a:r>
              <a:rPr lang="es-MX" dirty="0" smtClean="0"/>
              <a:t>III. El desarrollo tecnológico, y </a:t>
            </a:r>
          </a:p>
          <a:p>
            <a:r>
              <a:rPr lang="es-MX" dirty="0" smtClean="0"/>
              <a:t>IV. Las posibles consecuencias de una vulneración para los titulares. </a:t>
            </a:r>
          </a:p>
          <a:p>
            <a:r>
              <a:rPr lang="es-MX" dirty="0" smtClean="0"/>
              <a:t>De manera adicional, el responsable procurará tomar en cuenta los siguientes elementos: </a:t>
            </a:r>
          </a:p>
          <a:p>
            <a:r>
              <a:rPr lang="es-MX" dirty="0" smtClean="0"/>
              <a:t>I. El número de titulares; </a:t>
            </a:r>
          </a:p>
          <a:p>
            <a:r>
              <a:rPr lang="es-MX" dirty="0" smtClean="0"/>
              <a:t>II. Las vulnerabilidades previas ocurridas en los sistemas de tratamiento; </a:t>
            </a:r>
          </a:p>
          <a:p>
            <a:r>
              <a:rPr lang="es-MX" dirty="0" smtClean="0"/>
              <a:t>III. El riesgo por el valor potencial cuantitativo o cualitativo que pudieran tener los datos personales </a:t>
            </a:r>
          </a:p>
          <a:p>
            <a:r>
              <a:rPr lang="es-MX" dirty="0" smtClean="0"/>
              <a:t>tratados para una tercera persona no autorizada para su posesión, y </a:t>
            </a:r>
          </a:p>
          <a:p>
            <a:r>
              <a:rPr lang="es-MX" dirty="0" smtClean="0"/>
              <a:t>IV. Demás factores que puedan incidir en el nivel de riesgo o que resulten de otras leyes o regulación </a:t>
            </a:r>
          </a:p>
          <a:p>
            <a:r>
              <a:rPr lang="es-MX" dirty="0" smtClean="0"/>
              <a:t>aplicable al responsable. </a:t>
            </a:r>
          </a:p>
          <a:p>
            <a:endParaRPr lang="es-MX" b="1" dirty="0" smtClean="0"/>
          </a:p>
          <a:p>
            <a:r>
              <a:rPr lang="es-MX" b="1" dirty="0" smtClean="0"/>
              <a:t>Acciones para la seguridad de los datos personales </a:t>
            </a:r>
          </a:p>
          <a:p>
            <a:endParaRPr lang="es-MX" b="1" dirty="0" smtClean="0"/>
          </a:p>
          <a:p>
            <a:r>
              <a:rPr lang="es-MX" dirty="0" smtClean="0"/>
              <a:t>Artículo 61. A fin de establecer y mantener la seguridad de los datos personales, el responsable deberá </a:t>
            </a:r>
          </a:p>
          <a:p>
            <a:r>
              <a:rPr lang="es-MX" dirty="0" smtClean="0"/>
              <a:t>considerar las siguientes acciones: </a:t>
            </a:r>
          </a:p>
          <a:p>
            <a:endParaRPr lang="es-MX" dirty="0" smtClean="0"/>
          </a:p>
          <a:p>
            <a:r>
              <a:rPr lang="es-MX" dirty="0" smtClean="0"/>
              <a:t>I. Elaborar un inventario de datos personales y de los sistemas de tratamiento; </a:t>
            </a:r>
          </a:p>
          <a:p>
            <a:r>
              <a:rPr lang="es-MX" dirty="0" smtClean="0"/>
              <a:t>II. Determinar las funciones y obligaciones de las personas que traten datos personales; </a:t>
            </a:r>
          </a:p>
          <a:p>
            <a:r>
              <a:rPr lang="es-MX" dirty="0" smtClean="0"/>
              <a:t>III. Contar con un análisis de riesgos de datos personales que consiste en identificar peligros y estimar los </a:t>
            </a:r>
          </a:p>
          <a:p>
            <a:r>
              <a:rPr lang="es-MX" dirty="0" smtClean="0"/>
              <a:t>riesgos a los datos personales; </a:t>
            </a:r>
          </a:p>
          <a:p>
            <a:r>
              <a:rPr lang="es-MX" dirty="0" smtClean="0"/>
              <a:t>IV. Establecer las medidas de seguridad aplicables a los datos personales e identificar aquéllas </a:t>
            </a:r>
          </a:p>
          <a:p>
            <a:r>
              <a:rPr lang="es-MX" dirty="0" smtClean="0"/>
              <a:t>implementadas de manera efectiva; </a:t>
            </a:r>
          </a:p>
          <a:p>
            <a:r>
              <a:rPr lang="es-MX" dirty="0" smtClean="0"/>
              <a:t>V. Realizar el análisis de brecha que consiste en la diferencia de las medidas de seguridad existentes y </a:t>
            </a:r>
          </a:p>
          <a:p>
            <a:r>
              <a:rPr lang="es-MX" dirty="0" smtClean="0"/>
              <a:t>aquéllas faltantes que resultan necesarias para la protección de los datos personales; </a:t>
            </a:r>
          </a:p>
          <a:p>
            <a:r>
              <a:rPr lang="es-MX" dirty="0" smtClean="0"/>
              <a:t>VI. Elaborar un plan de trabajo para la implementación de las medidas de seguridad faltantes, derivadas </a:t>
            </a:r>
          </a:p>
          <a:p>
            <a:r>
              <a:rPr lang="es-MX" dirty="0" smtClean="0"/>
              <a:t>del análisis de brecha; </a:t>
            </a:r>
          </a:p>
          <a:p>
            <a:r>
              <a:rPr lang="es-MX" dirty="0" smtClean="0"/>
              <a:t>VII. Llevar a cabo revisiones o auditorías; </a:t>
            </a:r>
          </a:p>
          <a:p>
            <a:r>
              <a:rPr lang="es-MX" dirty="0" smtClean="0"/>
              <a:t>VIII. Capacitar al personal que efectúe el tratamiento, y </a:t>
            </a:r>
          </a:p>
          <a:p>
            <a:r>
              <a:rPr lang="es-MX" dirty="0" smtClean="0"/>
              <a:t>IX. Realizar un registro de los medios de almacenamiento de los datos personales. </a:t>
            </a:r>
          </a:p>
          <a:p>
            <a:r>
              <a:rPr lang="es-MX" dirty="0" smtClean="0"/>
              <a:t>El responsable deberá contar con una relación de las medidas de seguridad derivadas de las fracciones </a:t>
            </a:r>
          </a:p>
          <a:p>
            <a:r>
              <a:rPr lang="es-MX" dirty="0" smtClean="0"/>
              <a:t>anteriores. </a:t>
            </a:r>
          </a:p>
          <a:p>
            <a:endParaRPr lang="es-MX" dirty="0" smtClean="0"/>
          </a:p>
          <a:p>
            <a:r>
              <a:rPr lang="es-MX" b="1" dirty="0" smtClean="0"/>
              <a:t>Actualizaciones de las medidas de seguridad </a:t>
            </a:r>
          </a:p>
          <a:p>
            <a:endParaRPr lang="es-MX" dirty="0" smtClean="0"/>
          </a:p>
          <a:p>
            <a:r>
              <a:rPr lang="es-MX" dirty="0" smtClean="0"/>
              <a:t>Artículo 62. Los responsables deberán actualizar la relación de las medidas de seguridad, cuando ocurran </a:t>
            </a:r>
          </a:p>
          <a:p>
            <a:r>
              <a:rPr lang="es-MX" dirty="0" smtClean="0"/>
              <a:t>los siguientes eventos: </a:t>
            </a:r>
          </a:p>
          <a:p>
            <a:endParaRPr lang="es-MX" dirty="0" smtClean="0"/>
          </a:p>
          <a:p>
            <a:r>
              <a:rPr lang="es-MX" dirty="0" smtClean="0"/>
              <a:t>I. Se modifiquen las medidas o procesos de seguridad para su mejora continua, derivado de las revisiones </a:t>
            </a:r>
          </a:p>
          <a:p>
            <a:r>
              <a:rPr lang="es-MX" dirty="0" smtClean="0"/>
              <a:t>a la política de seguridad del responsable; </a:t>
            </a:r>
          </a:p>
          <a:p>
            <a:r>
              <a:rPr lang="es-MX" dirty="0" smtClean="0"/>
              <a:t>II. Se produzcan modificaciones sustanciales en el tratamiento que deriven en un cambio del nivel de </a:t>
            </a:r>
          </a:p>
          <a:p>
            <a:r>
              <a:rPr lang="es-MX" dirty="0" smtClean="0"/>
              <a:t>riesgo; </a:t>
            </a:r>
          </a:p>
          <a:p>
            <a:r>
              <a:rPr lang="es-MX" dirty="0" smtClean="0"/>
              <a:t>III. Se vulneren los sistemas de tratamiento, de conformidad con lo dispuesto en el artículo 20 de la Ley y </a:t>
            </a:r>
          </a:p>
          <a:p>
            <a:r>
              <a:rPr lang="es-MX" dirty="0" smtClean="0"/>
              <a:t>63 del presente Reglamento, o </a:t>
            </a:r>
          </a:p>
          <a:p>
            <a:r>
              <a:rPr lang="es-MX" dirty="0" smtClean="0"/>
              <a:t>IV. Exista una afectación a los datos personales distinta a las anteriores. </a:t>
            </a:r>
          </a:p>
          <a:p>
            <a:endParaRPr lang="es-MX" dirty="0" smtClean="0"/>
          </a:p>
          <a:p>
            <a:r>
              <a:rPr lang="es-MX" dirty="0" smtClean="0"/>
              <a:t>En el caso de datos personales sensibles, los responsables procurarán revisar y, en su caso, actualizar las </a:t>
            </a:r>
          </a:p>
          <a:p>
            <a:r>
              <a:rPr lang="es-MX" dirty="0" smtClean="0"/>
              <a:t>relaciones correspondientes una vez al año. </a:t>
            </a:r>
          </a:p>
          <a:p>
            <a:endParaRPr lang="es-MX" dirty="0" smtClean="0"/>
          </a:p>
          <a:p>
            <a:r>
              <a:rPr lang="es-MX" b="1" dirty="0" smtClean="0"/>
              <a:t>Vulneraciones de seguridad </a:t>
            </a:r>
          </a:p>
          <a:p>
            <a:endParaRPr lang="es-MX" dirty="0" smtClean="0"/>
          </a:p>
          <a:p>
            <a:r>
              <a:rPr lang="es-MX" dirty="0" smtClean="0"/>
              <a:t>Artículo 63. Las vulneraciones de seguridad de datos personales ocurridas en cualquier fase del </a:t>
            </a:r>
          </a:p>
          <a:p>
            <a:r>
              <a:rPr lang="es-MX" dirty="0" smtClean="0"/>
              <a:t>tratamiento son: </a:t>
            </a:r>
          </a:p>
          <a:p>
            <a:endParaRPr lang="es-MX" dirty="0" smtClean="0"/>
          </a:p>
          <a:p>
            <a:r>
              <a:rPr lang="es-MX" dirty="0" smtClean="0"/>
              <a:t>I. La pérdida o destrucción no autorizada; </a:t>
            </a:r>
          </a:p>
          <a:p>
            <a:r>
              <a:rPr lang="es-MX" dirty="0" smtClean="0"/>
              <a:t>II. El robo, extravío o copia no autorizada; </a:t>
            </a:r>
          </a:p>
          <a:p>
            <a:r>
              <a:rPr lang="es-MX" dirty="0" smtClean="0"/>
              <a:t>III. El uso, acceso o tratamiento no autorizado, o </a:t>
            </a:r>
          </a:p>
          <a:p>
            <a:r>
              <a:rPr lang="es-MX" dirty="0" smtClean="0"/>
              <a:t>IV. El daño, la alteración o modificación no autorizada. </a:t>
            </a:r>
          </a:p>
          <a:p>
            <a:endParaRPr lang="es-MX" dirty="0" smtClean="0"/>
          </a:p>
          <a:p>
            <a:r>
              <a:rPr lang="es-MX" b="1" dirty="0" smtClean="0"/>
              <a:t>Notificación de vulneraciones de seguridad </a:t>
            </a:r>
          </a:p>
          <a:p>
            <a:endParaRPr lang="es-MX" dirty="0" smtClean="0"/>
          </a:p>
          <a:p>
            <a:r>
              <a:rPr lang="es-MX" dirty="0" smtClean="0"/>
              <a:t>Artículo 64. El responsable deberá informar al titular las vulneraciones que afecten de forma significativa </a:t>
            </a:r>
          </a:p>
          <a:p>
            <a:r>
              <a:rPr lang="es-MX" dirty="0" smtClean="0"/>
              <a:t>sus derechos patrimoniales o morales, en cuanto confirme que ocurrió la vulneración y haya tomado las </a:t>
            </a:r>
          </a:p>
          <a:p>
            <a:r>
              <a:rPr lang="es-MX" dirty="0" smtClean="0"/>
              <a:t>acciones encaminadas a detonar un proceso de revisión exhaustiva de la magnitud de la afectación, y sin </a:t>
            </a:r>
          </a:p>
          <a:p>
            <a:r>
              <a:rPr lang="es-MX" dirty="0" smtClean="0"/>
              <a:t>dilación alguna, a fin de que los titulares afectados puedan tomar las medidas correspondientes. </a:t>
            </a:r>
          </a:p>
          <a:p>
            <a:endParaRPr lang="es-MX" dirty="0" smtClean="0"/>
          </a:p>
          <a:p>
            <a:r>
              <a:rPr lang="es-MX" dirty="0" smtClean="0"/>
              <a:t>Información mínima al titular en caso de vulneraciones de seguridad </a:t>
            </a:r>
          </a:p>
          <a:p>
            <a:endParaRPr lang="es-MX" dirty="0" smtClean="0"/>
          </a:p>
          <a:p>
            <a:r>
              <a:rPr lang="es-MX" dirty="0" smtClean="0"/>
              <a:t>Artículo 65. El responsable deberá informar al titular al menos lo siguiente: </a:t>
            </a:r>
          </a:p>
          <a:p>
            <a:endParaRPr lang="es-MX" dirty="0" smtClean="0"/>
          </a:p>
          <a:p>
            <a:r>
              <a:rPr lang="es-MX" dirty="0" smtClean="0"/>
              <a:t>I. La naturaleza del incidente; </a:t>
            </a:r>
          </a:p>
          <a:p>
            <a:r>
              <a:rPr lang="es-MX" dirty="0" smtClean="0"/>
              <a:t>II. Los datos personales comprometidos; </a:t>
            </a:r>
          </a:p>
          <a:p>
            <a:r>
              <a:rPr lang="es-MX" dirty="0" smtClean="0"/>
              <a:t>III. Las recomendaciones al titular acerca de las medidas que éste pueda adoptar para proteger sus </a:t>
            </a:r>
          </a:p>
          <a:p>
            <a:r>
              <a:rPr lang="es-MX" dirty="0" smtClean="0"/>
              <a:t>intereses; </a:t>
            </a:r>
          </a:p>
          <a:p>
            <a:r>
              <a:rPr lang="es-MX" dirty="0" smtClean="0"/>
              <a:t>IV. Las acciones correctivas realizadas de forma inmediata, y </a:t>
            </a:r>
          </a:p>
          <a:p>
            <a:r>
              <a:rPr lang="es-MX" dirty="0" smtClean="0"/>
              <a:t>V. Los medios donde puede obtener más información al respecto. </a:t>
            </a:r>
          </a:p>
          <a:p>
            <a:endParaRPr lang="es-MX" b="1" dirty="0" smtClean="0"/>
          </a:p>
          <a:p>
            <a:r>
              <a:rPr lang="es-MX" b="1" dirty="0" smtClean="0"/>
              <a:t>Medidas correctivas en caso de vulneraciones de seguridad </a:t>
            </a:r>
          </a:p>
          <a:p>
            <a:endParaRPr lang="es-MX" b="1" dirty="0" smtClean="0"/>
          </a:p>
          <a:p>
            <a:r>
              <a:rPr lang="es-MX" dirty="0" smtClean="0"/>
              <a:t>Artículo 66. En caso de que ocurra una vulneración a los datos personales, el responsable deberá </a:t>
            </a:r>
          </a:p>
          <a:p>
            <a:r>
              <a:rPr lang="es-MX" dirty="0" smtClean="0"/>
              <a:t>analizar las causas por las cuales se presentó e implementar las acciones correctivas, preventivas y de </a:t>
            </a:r>
          </a:p>
          <a:p>
            <a:r>
              <a:rPr lang="es-MX" dirty="0" smtClean="0"/>
              <a:t>mejora para adecuar las medidas de seguridad correspondientes, a efecto de evitar que la vulneración se </a:t>
            </a:r>
          </a:p>
          <a:p>
            <a:r>
              <a:rPr lang="es-MX" dirty="0" smtClean="0"/>
              <a:t>repita.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32</a:t>
            </a:fld>
            <a:endParaRPr lang="es-MX"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n-US" b="1" dirty="0" err="1" smtClean="0"/>
              <a:t>Características</a:t>
            </a:r>
            <a:r>
              <a:rPr lang="en-US" b="1" baseline="0" dirty="0" smtClean="0"/>
              <a:t> de </a:t>
            </a:r>
            <a:r>
              <a:rPr lang="en-US" b="1" baseline="0" dirty="0" err="1" smtClean="0"/>
              <a:t>acuerdo</a:t>
            </a:r>
            <a:r>
              <a:rPr lang="en-US" b="1" baseline="0" dirty="0" smtClean="0"/>
              <a:t> a la Ley</a:t>
            </a:r>
          </a:p>
          <a:p>
            <a:pPr fontAlgn="base">
              <a:spcBef>
                <a:spcPct val="0"/>
              </a:spcBef>
              <a:spcAft>
                <a:spcPct val="0"/>
              </a:spcAft>
              <a:buFontTx/>
              <a:buChar char="-"/>
            </a:pPr>
            <a:r>
              <a:rPr lang="es-MX" sz="1200" dirty="0" smtClean="0">
                <a:solidFill>
                  <a:schemeClr val="bg2">
                    <a:lumMod val="75000"/>
                  </a:schemeClr>
                </a:solidFill>
                <a:cs typeface="Arial" pitchFamily="34" charset="0"/>
              </a:rPr>
              <a:t>Contener mecanismos para medir su eficacia en la PDP, consecuencias y medidas correctivas eficaces en caso de incumplimiento.</a:t>
            </a:r>
          </a:p>
          <a:p>
            <a:pPr marL="0" marR="0" lvl="0" indent="0" defTabSz="914400" rtl="0" eaLnBrk="1" fontAlgn="base" latinLnBrk="0" hangingPunct="1">
              <a:spcBef>
                <a:spcPct val="0"/>
              </a:spcBef>
              <a:spcAft>
                <a:spcPct val="0"/>
              </a:spcAft>
              <a:buClrTx/>
              <a:buSzTx/>
              <a:buFontTx/>
              <a:buChar char="-"/>
              <a:tabLst/>
            </a:pPr>
            <a:r>
              <a:rPr lang="es-MX" sz="1200" kern="1200" dirty="0" smtClean="0">
                <a:solidFill>
                  <a:schemeClr val="bg2">
                    <a:lumMod val="75000"/>
                  </a:schemeClr>
                </a:solidFill>
                <a:latin typeface="+mn-lt"/>
                <a:ea typeface="+mn-ea"/>
                <a:cs typeface="Arial" pitchFamily="34" charset="0"/>
              </a:rPr>
              <a:t> Pueden traducirse en códigos deontológicos o de buena práctica profesional, sellos de confianza u otros mecanismos.</a:t>
            </a:r>
          </a:p>
          <a:p>
            <a:pPr fontAlgn="base">
              <a:spcBef>
                <a:spcPct val="0"/>
              </a:spcBef>
              <a:spcAft>
                <a:spcPct val="0"/>
              </a:spcAft>
              <a:buFontTx/>
              <a:buChar char="-"/>
            </a:pPr>
            <a:r>
              <a:rPr lang="es-MX" sz="1200" kern="1200" dirty="0" smtClean="0">
                <a:solidFill>
                  <a:schemeClr val="bg2">
                    <a:lumMod val="75000"/>
                  </a:schemeClr>
                </a:solidFill>
                <a:latin typeface="+mn-lt"/>
                <a:ea typeface="+mn-ea"/>
                <a:cs typeface="Arial" pitchFamily="34" charset="0"/>
              </a:rPr>
              <a:t> Contendrán reglas o estándares específicos q</a:t>
            </a:r>
            <a:r>
              <a:rPr lang="es-MX" sz="1200" dirty="0" smtClean="0">
                <a:solidFill>
                  <a:schemeClr val="bg2">
                    <a:lumMod val="75000"/>
                  </a:schemeClr>
                </a:solidFill>
                <a:cs typeface="Arial" pitchFamily="34" charset="0"/>
              </a:rPr>
              <a:t>ue permitan armonizar los tratamientos de  DP efectuados por los adheridos y facilitar el ejercicio de los derechos ARCO.</a:t>
            </a:r>
          </a:p>
          <a:p>
            <a:pPr fontAlgn="base">
              <a:spcBef>
                <a:spcPct val="0"/>
              </a:spcBef>
              <a:spcAft>
                <a:spcPct val="0"/>
              </a:spcAft>
              <a:buFontTx/>
              <a:buChar char="-"/>
            </a:pPr>
            <a:r>
              <a:rPr lang="es-MX" sz="1200" kern="1200" dirty="0" smtClean="0">
                <a:solidFill>
                  <a:schemeClr val="bg2">
                    <a:lumMod val="75000"/>
                  </a:schemeClr>
                </a:solidFill>
                <a:latin typeface="+mn-lt"/>
                <a:ea typeface="+mn-ea"/>
                <a:cs typeface="Arial" pitchFamily="34" charset="0"/>
              </a:rPr>
              <a:t> Serán </a:t>
            </a:r>
            <a:r>
              <a:rPr lang="es-MX" sz="1200" dirty="0" smtClean="0">
                <a:solidFill>
                  <a:schemeClr val="bg2">
                    <a:lumMod val="75000"/>
                  </a:schemeClr>
                </a:solidFill>
                <a:cs typeface="Arial" pitchFamily="34" charset="0"/>
              </a:rPr>
              <a:t>notificados a las autoridades sectoriales correspondientes y al IFAI.</a:t>
            </a:r>
          </a:p>
          <a:p>
            <a:pPr fontAlgn="base">
              <a:spcBef>
                <a:spcPct val="0"/>
              </a:spcBef>
              <a:spcAft>
                <a:spcPct val="0"/>
              </a:spcAft>
              <a:buFontTx/>
              <a:buChar char="-"/>
            </a:pPr>
            <a:endParaRPr lang="es-MX" sz="120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DEL</a:t>
            </a:r>
            <a:r>
              <a:rPr lang="es-MX" sz="1200" b="1" baseline="0" dirty="0" smtClean="0">
                <a:solidFill>
                  <a:schemeClr val="bg2">
                    <a:lumMod val="75000"/>
                  </a:schemeClr>
                </a:solidFill>
                <a:cs typeface="Arial" pitchFamily="34" charset="0"/>
              </a:rPr>
              <a:t> REGLAMENTO </a:t>
            </a:r>
          </a:p>
          <a:p>
            <a:pPr fontAlgn="base">
              <a:spcBef>
                <a:spcPct val="0"/>
              </a:spcBef>
              <a:spcAft>
                <a:spcPct val="0"/>
              </a:spcAft>
              <a:buFontTx/>
              <a:buNone/>
            </a:pPr>
            <a:r>
              <a:rPr lang="es-MX" sz="1200" b="1" dirty="0" smtClean="0">
                <a:solidFill>
                  <a:schemeClr val="bg2">
                    <a:lumMod val="75000"/>
                  </a:schemeClr>
                </a:solidFill>
                <a:cs typeface="Arial" pitchFamily="34" charset="0"/>
              </a:rPr>
              <a:t>De la Autorregulación Vinculante </a:t>
            </a:r>
          </a:p>
          <a:p>
            <a:pPr fontAlgn="base">
              <a:spcBef>
                <a:spcPct val="0"/>
              </a:spcBef>
              <a:spcAft>
                <a:spcPct val="0"/>
              </a:spcAft>
              <a:buFontTx/>
              <a:buNone/>
            </a:pPr>
            <a:endParaRPr lang="es-MX" sz="1200" b="1"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Objeto de la autorregulación </a:t>
            </a:r>
          </a:p>
          <a:p>
            <a:pPr fontAlgn="base">
              <a:spcBef>
                <a:spcPct val="0"/>
              </a:spcBef>
              <a:spcAft>
                <a:spcPct val="0"/>
              </a:spcAft>
              <a:buFontTx/>
              <a:buNone/>
            </a:pPr>
            <a:endParaRPr lang="es-MX" sz="1200" b="1"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79. De conformidad con lo establecido en el artículo 44 de la Ley, las personas físicas o morales </a:t>
            </a:r>
          </a:p>
          <a:p>
            <a:pPr fontAlgn="base">
              <a:spcBef>
                <a:spcPct val="0"/>
              </a:spcBef>
              <a:spcAft>
                <a:spcPct val="0"/>
              </a:spcAft>
              <a:buFontTx/>
              <a:buNone/>
            </a:pPr>
            <a:r>
              <a:rPr lang="es-MX" sz="1200" b="0" dirty="0" smtClean="0">
                <a:solidFill>
                  <a:schemeClr val="bg2">
                    <a:lumMod val="75000"/>
                  </a:schemeClr>
                </a:solidFill>
                <a:cs typeface="Arial" pitchFamily="34" charset="0"/>
              </a:rPr>
              <a:t>podrán convenir entre ellas o con organizaciones civiles o gubernamentales, nacionales o extranjeras, </a:t>
            </a:r>
          </a:p>
          <a:p>
            <a:pPr fontAlgn="base">
              <a:spcBef>
                <a:spcPct val="0"/>
              </a:spcBef>
              <a:spcAft>
                <a:spcPct val="0"/>
              </a:spcAft>
              <a:buFontTx/>
              <a:buNone/>
            </a:pPr>
            <a:r>
              <a:rPr lang="es-MX" sz="1200" b="0" dirty="0" smtClean="0">
                <a:solidFill>
                  <a:schemeClr val="bg2">
                    <a:lumMod val="75000"/>
                  </a:schemeClr>
                </a:solidFill>
                <a:cs typeface="Arial" pitchFamily="34" charset="0"/>
              </a:rPr>
              <a:t>esquemas de autorregulación vinculante en materia de protección de datos personales, que complementen lo </a:t>
            </a:r>
          </a:p>
          <a:p>
            <a:pPr fontAlgn="base">
              <a:spcBef>
                <a:spcPct val="0"/>
              </a:spcBef>
              <a:spcAft>
                <a:spcPct val="0"/>
              </a:spcAft>
              <a:buFontTx/>
              <a:buNone/>
            </a:pPr>
            <a:r>
              <a:rPr lang="es-MX" sz="1200" b="0" dirty="0" smtClean="0">
                <a:solidFill>
                  <a:schemeClr val="bg2">
                    <a:lumMod val="75000"/>
                  </a:schemeClr>
                </a:solidFill>
                <a:cs typeface="Arial" pitchFamily="34" charset="0"/>
              </a:rPr>
              <a:t>dispuesto por la Ley, el presente Reglamento y las disposiciones que se emitan por las dependencias en </a:t>
            </a:r>
          </a:p>
          <a:p>
            <a:pPr fontAlgn="base">
              <a:spcBef>
                <a:spcPct val="0"/>
              </a:spcBef>
              <a:spcAft>
                <a:spcPct val="0"/>
              </a:spcAft>
              <a:buFontTx/>
              <a:buNone/>
            </a:pPr>
            <a:r>
              <a:rPr lang="es-MX" sz="1200" b="0" dirty="0" smtClean="0">
                <a:solidFill>
                  <a:schemeClr val="bg2">
                    <a:lumMod val="75000"/>
                  </a:schemeClr>
                </a:solidFill>
                <a:cs typeface="Arial" pitchFamily="34" charset="0"/>
              </a:rPr>
              <a:t>desarrollo del mismo y en el ámbito de sus atribuciones. Asimismo, a través de dichos esquemas el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 podrá demostrar ante el Instituto el cumplimiento de las obligaciones previstas en dicha </a:t>
            </a:r>
          </a:p>
          <a:p>
            <a:pPr fontAlgn="base">
              <a:spcBef>
                <a:spcPct val="0"/>
              </a:spcBef>
              <a:spcAft>
                <a:spcPct val="0"/>
              </a:spcAft>
              <a:buFontTx/>
              <a:buNone/>
            </a:pPr>
            <a:r>
              <a:rPr lang="es-MX" sz="1200" b="0" dirty="0" smtClean="0">
                <a:solidFill>
                  <a:schemeClr val="bg2">
                    <a:lumMod val="75000"/>
                  </a:schemeClr>
                </a:solidFill>
                <a:cs typeface="Arial" pitchFamily="34" charset="0"/>
              </a:rPr>
              <a:t>normativa.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Lo anterior con el objeto de armonizar los tratamientos que lleven a cabo quienes se adhieren a los </a:t>
            </a:r>
          </a:p>
          <a:p>
            <a:pPr fontAlgn="base">
              <a:spcBef>
                <a:spcPct val="0"/>
              </a:spcBef>
              <a:spcAft>
                <a:spcPct val="0"/>
              </a:spcAft>
              <a:buFontTx/>
              <a:buNone/>
            </a:pPr>
            <a:r>
              <a:rPr lang="es-MX" sz="1200" b="0" dirty="0" smtClean="0">
                <a:solidFill>
                  <a:schemeClr val="bg2">
                    <a:lumMod val="75000"/>
                  </a:schemeClr>
                </a:solidFill>
                <a:cs typeface="Arial" pitchFamily="34" charset="0"/>
              </a:rPr>
              <a:t>mismos y facilitar el ejercicio de los derechos de los titulares.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Objetivos específicos de la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80. Los esquemas de autorregulación podrán traducirse en códigos deontológicos o de buenas </a:t>
            </a:r>
          </a:p>
          <a:p>
            <a:pPr fontAlgn="base">
              <a:spcBef>
                <a:spcPct val="0"/>
              </a:spcBef>
              <a:spcAft>
                <a:spcPct val="0"/>
              </a:spcAft>
              <a:buFontTx/>
              <a:buNone/>
            </a:pPr>
            <a:r>
              <a:rPr lang="es-MX" sz="1200" b="0" dirty="0" smtClean="0">
                <a:solidFill>
                  <a:schemeClr val="bg2">
                    <a:lumMod val="75000"/>
                  </a:schemeClr>
                </a:solidFill>
                <a:cs typeface="Arial" pitchFamily="34" charset="0"/>
              </a:rPr>
              <a:t>prácticas profesionales, sellos de confianza, políticas de privacidad, reglas de privacidad corporativas u otros </a:t>
            </a:r>
          </a:p>
          <a:p>
            <a:pPr fontAlgn="base">
              <a:spcBef>
                <a:spcPct val="0"/>
              </a:spcBef>
              <a:spcAft>
                <a:spcPct val="0"/>
              </a:spcAft>
              <a:buFontTx/>
              <a:buNone/>
            </a:pPr>
            <a:r>
              <a:rPr lang="es-MX" sz="1200" b="0" dirty="0" smtClean="0">
                <a:solidFill>
                  <a:schemeClr val="bg2">
                    <a:lumMod val="75000"/>
                  </a:schemeClr>
                </a:solidFill>
                <a:cs typeface="Arial" pitchFamily="34" charset="0"/>
              </a:rPr>
              <a:t>mecanismos, que incluirán reglas o estándares específicos y tendrán los siguientes objetivos primordiales: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I. Coadyuvar al cumplimiento del principio de responsabilidad al que refiere la Ley y el presente </a:t>
            </a:r>
          </a:p>
          <a:p>
            <a:pPr fontAlgn="base">
              <a:spcBef>
                <a:spcPct val="0"/>
              </a:spcBef>
              <a:spcAft>
                <a:spcPct val="0"/>
              </a:spcAft>
              <a:buFontTx/>
              <a:buNone/>
            </a:pPr>
            <a:r>
              <a:rPr lang="es-MX" sz="1200" b="0" dirty="0" smtClean="0">
                <a:solidFill>
                  <a:schemeClr val="bg2">
                    <a:lumMod val="75000"/>
                  </a:schemeClr>
                </a:solidFill>
                <a:cs typeface="Arial" pitchFamily="34" charset="0"/>
              </a:rPr>
              <a:t>Reglamento; </a:t>
            </a:r>
          </a:p>
          <a:p>
            <a:pPr fontAlgn="base">
              <a:spcBef>
                <a:spcPct val="0"/>
              </a:spcBef>
              <a:spcAft>
                <a:spcPct val="0"/>
              </a:spcAft>
              <a:buFontTx/>
              <a:buNone/>
            </a:pPr>
            <a:r>
              <a:rPr lang="es-MX" sz="1200" b="0" dirty="0" smtClean="0">
                <a:solidFill>
                  <a:schemeClr val="bg2">
                    <a:lumMod val="75000"/>
                  </a:schemeClr>
                </a:solidFill>
                <a:cs typeface="Arial" pitchFamily="34" charset="0"/>
              </a:rPr>
              <a:t>II. Establecer procesos y prácticas cualitativos en el ámbito de la protección de datos personales que </a:t>
            </a:r>
          </a:p>
          <a:p>
            <a:pPr fontAlgn="base">
              <a:spcBef>
                <a:spcPct val="0"/>
              </a:spcBef>
              <a:spcAft>
                <a:spcPct val="0"/>
              </a:spcAft>
              <a:buFontTx/>
              <a:buNone/>
            </a:pPr>
            <a:r>
              <a:rPr lang="es-MX" sz="1200" b="0" dirty="0" smtClean="0">
                <a:solidFill>
                  <a:schemeClr val="bg2">
                    <a:lumMod val="75000"/>
                  </a:schemeClr>
                </a:solidFill>
                <a:cs typeface="Arial" pitchFamily="34" charset="0"/>
              </a:rPr>
              <a:t>complementen lo dispuesto en la Ley; </a:t>
            </a:r>
          </a:p>
          <a:p>
            <a:pPr fontAlgn="base">
              <a:spcBef>
                <a:spcPct val="0"/>
              </a:spcBef>
              <a:spcAft>
                <a:spcPct val="0"/>
              </a:spcAft>
              <a:buFontTx/>
              <a:buNone/>
            </a:pPr>
            <a:r>
              <a:rPr lang="es-MX" sz="1200" b="0" dirty="0" smtClean="0">
                <a:solidFill>
                  <a:schemeClr val="bg2">
                    <a:lumMod val="75000"/>
                  </a:schemeClr>
                </a:solidFill>
                <a:cs typeface="Arial" pitchFamily="34" charset="0"/>
              </a:rPr>
              <a:t>III. Fomentar que los responsables establezcan políticas, procesos y buenas prácticas para el </a:t>
            </a:r>
          </a:p>
          <a:p>
            <a:pPr fontAlgn="base">
              <a:spcBef>
                <a:spcPct val="0"/>
              </a:spcBef>
              <a:spcAft>
                <a:spcPct val="0"/>
              </a:spcAft>
              <a:buFontTx/>
              <a:buNone/>
            </a:pPr>
            <a:r>
              <a:rPr lang="es-MX" sz="1200" b="0" dirty="0" smtClean="0">
                <a:solidFill>
                  <a:schemeClr val="bg2">
                    <a:lumMod val="75000"/>
                  </a:schemeClr>
                </a:solidFill>
                <a:cs typeface="Arial" pitchFamily="34" charset="0"/>
              </a:rPr>
              <a:t>cumplimiento de los principios de protección de datos personales, garantizando la privacidad y </a:t>
            </a:r>
          </a:p>
          <a:p>
            <a:pPr fontAlgn="base">
              <a:spcBef>
                <a:spcPct val="0"/>
              </a:spcBef>
              <a:spcAft>
                <a:spcPct val="0"/>
              </a:spcAft>
              <a:buFontTx/>
              <a:buNone/>
            </a:pPr>
            <a:r>
              <a:rPr lang="es-MX" sz="1200" b="0" dirty="0" smtClean="0">
                <a:solidFill>
                  <a:schemeClr val="bg2">
                    <a:lumMod val="75000"/>
                  </a:schemeClr>
                </a:solidFill>
                <a:cs typeface="Arial" pitchFamily="34" charset="0"/>
              </a:rPr>
              <a:t>confidencialidad de la información personal que esté en su posesión; </a:t>
            </a:r>
          </a:p>
          <a:p>
            <a:pPr fontAlgn="base">
              <a:spcBef>
                <a:spcPct val="0"/>
              </a:spcBef>
              <a:spcAft>
                <a:spcPct val="0"/>
              </a:spcAft>
              <a:buFontTx/>
              <a:buNone/>
            </a:pPr>
            <a:r>
              <a:rPr lang="es-MX" sz="1200" b="0" dirty="0" smtClean="0">
                <a:solidFill>
                  <a:schemeClr val="bg2">
                    <a:lumMod val="75000"/>
                  </a:schemeClr>
                </a:solidFill>
                <a:cs typeface="Arial" pitchFamily="34" charset="0"/>
              </a:rPr>
              <a:t>IV. Promover que los responsables de manera voluntaria cuenten con constancias o certificaciones sobre </a:t>
            </a:r>
          </a:p>
          <a:p>
            <a:pPr fontAlgn="base">
              <a:spcBef>
                <a:spcPct val="0"/>
              </a:spcBef>
              <a:spcAft>
                <a:spcPct val="0"/>
              </a:spcAft>
              <a:buFontTx/>
              <a:buNone/>
            </a:pPr>
            <a:r>
              <a:rPr lang="es-MX" sz="1200" b="0" dirty="0" smtClean="0">
                <a:solidFill>
                  <a:schemeClr val="bg2">
                    <a:lumMod val="75000"/>
                  </a:schemeClr>
                </a:solidFill>
                <a:cs typeface="Arial" pitchFamily="34" charset="0"/>
              </a:rPr>
              <a:t>el cumplimiento de lo establecido en la Ley, y mostrar a los titulares su compromiso con la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 Identificar a los responsables que cuenten con políticas de privacidad alineadas al cumplimiento de los </a:t>
            </a:r>
          </a:p>
          <a:p>
            <a:pPr fontAlgn="base">
              <a:spcBef>
                <a:spcPct val="0"/>
              </a:spcBef>
              <a:spcAft>
                <a:spcPct val="0"/>
              </a:spcAft>
              <a:buFontTx/>
              <a:buNone/>
            </a:pPr>
            <a:r>
              <a:rPr lang="es-MX" sz="1200" b="0" dirty="0" smtClean="0">
                <a:solidFill>
                  <a:schemeClr val="bg2">
                    <a:lumMod val="75000"/>
                  </a:schemeClr>
                </a:solidFill>
                <a:cs typeface="Arial" pitchFamily="34" charset="0"/>
              </a:rPr>
              <a:t>principios y derechos previstos en la Ley, así como de competencia laboral para el debido cumplimiento de </a:t>
            </a:r>
          </a:p>
          <a:p>
            <a:pPr fontAlgn="base">
              <a:spcBef>
                <a:spcPct val="0"/>
              </a:spcBef>
              <a:spcAft>
                <a:spcPct val="0"/>
              </a:spcAft>
              <a:buFontTx/>
              <a:buNone/>
            </a:pPr>
            <a:r>
              <a:rPr lang="es-MX" sz="1200" b="0" dirty="0" smtClean="0">
                <a:solidFill>
                  <a:schemeClr val="bg2">
                    <a:lumMod val="75000"/>
                  </a:schemeClr>
                </a:solidFill>
                <a:cs typeface="Arial" pitchFamily="34" charset="0"/>
              </a:rPr>
              <a:t>sus obligaciones en la materia; </a:t>
            </a:r>
          </a:p>
          <a:p>
            <a:pPr fontAlgn="base">
              <a:spcBef>
                <a:spcPct val="0"/>
              </a:spcBef>
              <a:spcAft>
                <a:spcPct val="0"/>
              </a:spcAft>
              <a:buFontTx/>
              <a:buNone/>
            </a:pPr>
            <a:r>
              <a:rPr lang="es-MX" sz="1200" b="0" dirty="0" smtClean="0">
                <a:solidFill>
                  <a:schemeClr val="bg2">
                    <a:lumMod val="75000"/>
                  </a:schemeClr>
                </a:solidFill>
                <a:cs typeface="Arial" pitchFamily="34" charset="0"/>
              </a:rPr>
              <a:t>VI. Facilitar la coordinación entre los distintos esquemas de autorregulación reconocidos </a:t>
            </a:r>
          </a:p>
          <a:p>
            <a:pPr fontAlgn="base">
              <a:spcBef>
                <a:spcPct val="0"/>
              </a:spcBef>
              <a:spcAft>
                <a:spcPct val="0"/>
              </a:spcAft>
              <a:buFontTx/>
              <a:buNone/>
            </a:pPr>
            <a:r>
              <a:rPr lang="es-MX" sz="1200" b="0" dirty="0" smtClean="0">
                <a:solidFill>
                  <a:schemeClr val="bg2">
                    <a:lumMod val="75000"/>
                  </a:schemeClr>
                </a:solidFill>
                <a:cs typeface="Arial" pitchFamily="34" charset="0"/>
              </a:rPr>
              <a:t>internacionalmente; </a:t>
            </a:r>
          </a:p>
          <a:p>
            <a:pPr fontAlgn="base">
              <a:spcBef>
                <a:spcPct val="0"/>
              </a:spcBef>
              <a:spcAft>
                <a:spcPct val="0"/>
              </a:spcAft>
              <a:buFontTx/>
              <a:buNone/>
            </a:pPr>
            <a:r>
              <a:rPr lang="es-MX" sz="1200" b="0" dirty="0" smtClean="0">
                <a:solidFill>
                  <a:schemeClr val="bg2">
                    <a:lumMod val="75000"/>
                  </a:schemeClr>
                </a:solidFill>
                <a:cs typeface="Arial" pitchFamily="34" charset="0"/>
              </a:rPr>
              <a:t>VII. Facilitar las transferencias con responsables que cuenten con esquemas de autorregulación como </a:t>
            </a:r>
          </a:p>
          <a:p>
            <a:pPr fontAlgn="base">
              <a:spcBef>
                <a:spcPct val="0"/>
              </a:spcBef>
              <a:spcAft>
                <a:spcPct val="0"/>
              </a:spcAft>
              <a:buFontTx/>
              <a:buNone/>
            </a:pPr>
            <a:r>
              <a:rPr lang="es-MX" sz="1200" b="0" dirty="0" smtClean="0">
                <a:solidFill>
                  <a:schemeClr val="bg2">
                    <a:lumMod val="75000"/>
                  </a:schemeClr>
                </a:solidFill>
                <a:cs typeface="Arial" pitchFamily="34" charset="0"/>
              </a:rPr>
              <a:t>puerto seguro; </a:t>
            </a:r>
          </a:p>
          <a:p>
            <a:pPr fontAlgn="base">
              <a:spcBef>
                <a:spcPct val="0"/>
              </a:spcBef>
              <a:spcAft>
                <a:spcPct val="0"/>
              </a:spcAft>
              <a:buFontTx/>
              <a:buNone/>
            </a:pPr>
            <a:r>
              <a:rPr lang="es-MX" sz="1200" b="0" dirty="0" smtClean="0">
                <a:solidFill>
                  <a:schemeClr val="bg2">
                    <a:lumMod val="75000"/>
                  </a:schemeClr>
                </a:solidFill>
                <a:cs typeface="Arial" pitchFamily="34" charset="0"/>
              </a:rPr>
              <a:t>VIII. Promover el compromiso de los responsables con la rendición de cuentas y adopción de políticas </a:t>
            </a:r>
          </a:p>
          <a:p>
            <a:pPr fontAlgn="base">
              <a:spcBef>
                <a:spcPct val="0"/>
              </a:spcBef>
              <a:spcAft>
                <a:spcPct val="0"/>
              </a:spcAft>
              <a:buFontTx/>
              <a:buNone/>
            </a:pPr>
            <a:r>
              <a:rPr lang="es-MX" sz="1200" b="0" dirty="0" smtClean="0">
                <a:solidFill>
                  <a:schemeClr val="bg2">
                    <a:lumMod val="75000"/>
                  </a:schemeClr>
                </a:solidFill>
                <a:cs typeface="Arial" pitchFamily="34" charset="0"/>
              </a:rPr>
              <a:t>internas consistentes con criterios externos, así como para auspiciar mecanismos para implementar políticas </a:t>
            </a:r>
          </a:p>
          <a:p>
            <a:pPr fontAlgn="base">
              <a:spcBef>
                <a:spcPct val="0"/>
              </a:spcBef>
              <a:spcAft>
                <a:spcPct val="0"/>
              </a:spcAft>
              <a:buFontTx/>
              <a:buNone/>
            </a:pPr>
            <a:r>
              <a:rPr lang="es-MX" sz="1200" b="0" dirty="0" smtClean="0">
                <a:solidFill>
                  <a:schemeClr val="bg2">
                    <a:lumMod val="75000"/>
                  </a:schemeClr>
                </a:solidFill>
                <a:cs typeface="Arial" pitchFamily="34" charset="0"/>
              </a:rPr>
              <a:t>de privacidad, incluyendo herramientas, transparencia, supervisión interna continua, evaluaciones de riesgo, </a:t>
            </a:r>
          </a:p>
          <a:p>
            <a:pPr fontAlgn="base">
              <a:spcBef>
                <a:spcPct val="0"/>
              </a:spcBef>
              <a:spcAft>
                <a:spcPct val="0"/>
              </a:spcAft>
              <a:buFontTx/>
              <a:buNone/>
            </a:pPr>
            <a:r>
              <a:rPr lang="es-MX" sz="1200" b="0" dirty="0" smtClean="0">
                <a:solidFill>
                  <a:schemeClr val="bg2">
                    <a:lumMod val="75000"/>
                  </a:schemeClr>
                </a:solidFill>
                <a:cs typeface="Arial" pitchFamily="34" charset="0"/>
              </a:rPr>
              <a:t>verificaciones externas y sistemas de remediación, y </a:t>
            </a:r>
          </a:p>
          <a:p>
            <a:pPr fontAlgn="base">
              <a:spcBef>
                <a:spcPct val="0"/>
              </a:spcBef>
              <a:spcAft>
                <a:spcPct val="0"/>
              </a:spcAft>
              <a:buFontTx/>
              <a:buNone/>
            </a:pPr>
            <a:r>
              <a:rPr lang="es-MX" sz="1200" b="0" dirty="0" smtClean="0">
                <a:solidFill>
                  <a:schemeClr val="bg2">
                    <a:lumMod val="75000"/>
                  </a:schemeClr>
                </a:solidFill>
                <a:cs typeface="Arial" pitchFamily="34" charset="0"/>
              </a:rPr>
              <a:t>IX. Encauzar mecanismos de solución alternativa de controversias entre responsables, titulares y terceras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personas, como son los de conciliación y mediación. </a:t>
            </a:r>
          </a:p>
          <a:p>
            <a:pPr fontAlgn="base">
              <a:spcBef>
                <a:spcPct val="0"/>
              </a:spcBef>
              <a:spcAft>
                <a:spcPct val="0"/>
              </a:spcAft>
              <a:buFontTx/>
              <a:buNone/>
            </a:pPr>
            <a:r>
              <a:rPr lang="es-MX" sz="1200" b="0" dirty="0" smtClean="0">
                <a:solidFill>
                  <a:schemeClr val="bg2">
                    <a:lumMod val="75000"/>
                  </a:schemeClr>
                </a:solidFill>
                <a:cs typeface="Arial" pitchFamily="34" charset="0"/>
              </a:rPr>
              <a:t>Estos esquemas serán vinculantes para quienes se adhieran a los mismos; no obstante, la adhesión será </a:t>
            </a:r>
          </a:p>
          <a:p>
            <a:pPr fontAlgn="base">
              <a:spcBef>
                <a:spcPct val="0"/>
              </a:spcBef>
              <a:spcAft>
                <a:spcPct val="0"/>
              </a:spcAft>
              <a:buFontTx/>
              <a:buNone/>
            </a:pPr>
            <a:r>
              <a:rPr lang="es-MX" sz="1200" b="0" dirty="0" smtClean="0">
                <a:solidFill>
                  <a:schemeClr val="bg2">
                    <a:lumMod val="75000"/>
                  </a:schemeClr>
                </a:solidFill>
                <a:cs typeface="Arial" pitchFamily="34" charset="0"/>
              </a:rPr>
              <a:t>de carácter voluntario.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Incentivos para la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81. Cuando un responsable adopte y cumpla un esquema de autorregulación, dicha circunstancia </a:t>
            </a:r>
          </a:p>
          <a:p>
            <a:pPr fontAlgn="base">
              <a:spcBef>
                <a:spcPct val="0"/>
              </a:spcBef>
              <a:spcAft>
                <a:spcPct val="0"/>
              </a:spcAft>
              <a:buFontTx/>
              <a:buNone/>
            </a:pPr>
            <a:r>
              <a:rPr lang="es-MX" sz="1200" b="0" dirty="0" smtClean="0">
                <a:solidFill>
                  <a:schemeClr val="bg2">
                    <a:lumMod val="75000"/>
                  </a:schemeClr>
                </a:solidFill>
                <a:cs typeface="Arial" pitchFamily="34" charset="0"/>
              </a:rPr>
              <a:t>será tomada en consideración para determinar la atenuación de la sanción que corresponda, en caso de </a:t>
            </a:r>
          </a:p>
          <a:p>
            <a:pPr fontAlgn="base">
              <a:spcBef>
                <a:spcPct val="0"/>
              </a:spcBef>
              <a:spcAft>
                <a:spcPct val="0"/>
              </a:spcAft>
              <a:buFontTx/>
              <a:buNone/>
            </a:pPr>
            <a:r>
              <a:rPr lang="es-MX" sz="1200" b="0" dirty="0" smtClean="0">
                <a:solidFill>
                  <a:schemeClr val="bg2">
                    <a:lumMod val="75000"/>
                  </a:schemeClr>
                </a:solidFill>
                <a:cs typeface="Arial" pitchFamily="34" charset="0"/>
              </a:rPr>
              <a:t>verificarse algún incumplimiento a lo dispuesto por la Ley y el presente Reglamento, por parte del Instituto. </a:t>
            </a:r>
          </a:p>
          <a:p>
            <a:pPr fontAlgn="base">
              <a:spcBef>
                <a:spcPct val="0"/>
              </a:spcBef>
              <a:spcAft>
                <a:spcPct val="0"/>
              </a:spcAft>
              <a:buFontTx/>
              <a:buNone/>
            </a:pPr>
            <a:r>
              <a:rPr lang="es-MX" sz="1200" b="0" dirty="0" smtClean="0">
                <a:solidFill>
                  <a:schemeClr val="bg2">
                    <a:lumMod val="75000"/>
                  </a:schemeClr>
                </a:solidFill>
                <a:cs typeface="Arial" pitchFamily="34" charset="0"/>
              </a:rPr>
              <a:t>Asimismo, el Instituto podrá determinar otros incentivos para la adopción de esquemas de autorregulación, así </a:t>
            </a:r>
          </a:p>
          <a:p>
            <a:pPr fontAlgn="base">
              <a:spcBef>
                <a:spcPct val="0"/>
              </a:spcBef>
              <a:spcAft>
                <a:spcPct val="0"/>
              </a:spcAft>
              <a:buFontTx/>
              <a:buNone/>
            </a:pPr>
            <a:r>
              <a:rPr lang="es-MX" sz="1200" b="0" dirty="0" smtClean="0">
                <a:solidFill>
                  <a:schemeClr val="bg2">
                    <a:lumMod val="75000"/>
                  </a:schemeClr>
                </a:solidFill>
                <a:cs typeface="Arial" pitchFamily="34" charset="0"/>
              </a:rPr>
              <a:t>como mecanismos que faciliten procesos administrativos ante el mismo.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Contenido mínimo de los esquemas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82. Los esquemas de autorregulación deberán considerar los parámetros que emita la Secretaría, </a:t>
            </a:r>
          </a:p>
          <a:p>
            <a:pPr fontAlgn="base">
              <a:spcBef>
                <a:spcPct val="0"/>
              </a:spcBef>
              <a:spcAft>
                <a:spcPct val="0"/>
              </a:spcAft>
              <a:buFontTx/>
              <a:buNone/>
            </a:pPr>
            <a:r>
              <a:rPr lang="es-MX" sz="1200" b="0" dirty="0" smtClean="0">
                <a:solidFill>
                  <a:schemeClr val="bg2">
                    <a:lumMod val="75000"/>
                  </a:schemeClr>
                </a:solidFill>
                <a:cs typeface="Arial" pitchFamily="34" charset="0"/>
              </a:rPr>
              <a:t>en </a:t>
            </a:r>
            <a:r>
              <a:rPr lang="es-MX" sz="1200" b="0" dirty="0" err="1" smtClean="0">
                <a:solidFill>
                  <a:schemeClr val="bg2">
                    <a:lumMod val="75000"/>
                  </a:schemeClr>
                </a:solidFill>
                <a:cs typeface="Arial" pitchFamily="34" charset="0"/>
              </a:rPr>
              <a:t>coadyuvancia</a:t>
            </a:r>
            <a:r>
              <a:rPr lang="es-MX" sz="1200" b="0" dirty="0" smtClean="0">
                <a:solidFill>
                  <a:schemeClr val="bg2">
                    <a:lumMod val="75000"/>
                  </a:schemeClr>
                </a:solidFill>
                <a:cs typeface="Arial" pitchFamily="34" charset="0"/>
              </a:rPr>
              <a:t> con el Instituto, para el correcto desarrollo de este tipo de mecanismos y medidas de </a:t>
            </a:r>
          </a:p>
          <a:p>
            <a:pPr fontAlgn="base">
              <a:spcBef>
                <a:spcPct val="0"/>
              </a:spcBef>
              <a:spcAft>
                <a:spcPct val="0"/>
              </a:spcAft>
              <a:buFontTx/>
              <a:buNone/>
            </a:pPr>
            <a:r>
              <a:rPr lang="es-MX" sz="1200" b="0" dirty="0" smtClean="0">
                <a:solidFill>
                  <a:schemeClr val="bg2">
                    <a:lumMod val="75000"/>
                  </a:schemeClr>
                </a:solidFill>
                <a:cs typeface="Arial" pitchFamily="34" charset="0"/>
              </a:rPr>
              <a:t>autorregulación, considerando al menos lo siguiente: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I. El tipo de esquema convenido, que podrá constituirse en códigos deontológicos, código de buena </a:t>
            </a:r>
          </a:p>
          <a:p>
            <a:pPr fontAlgn="base">
              <a:spcBef>
                <a:spcPct val="0"/>
              </a:spcBef>
              <a:spcAft>
                <a:spcPct val="0"/>
              </a:spcAft>
              <a:buFontTx/>
              <a:buNone/>
            </a:pPr>
            <a:r>
              <a:rPr lang="es-MX" sz="1200" b="0" dirty="0" smtClean="0">
                <a:solidFill>
                  <a:schemeClr val="bg2">
                    <a:lumMod val="75000"/>
                  </a:schemeClr>
                </a:solidFill>
                <a:cs typeface="Arial" pitchFamily="34" charset="0"/>
              </a:rPr>
              <a:t>práctica profesional, sellos de confianza, u otros que posibilite a los titulares identificar a los responsables </a:t>
            </a:r>
          </a:p>
          <a:p>
            <a:pPr fontAlgn="base">
              <a:spcBef>
                <a:spcPct val="0"/>
              </a:spcBef>
              <a:spcAft>
                <a:spcPct val="0"/>
              </a:spcAft>
              <a:buFontTx/>
              <a:buNone/>
            </a:pPr>
            <a:r>
              <a:rPr lang="es-MX" sz="1200" b="0" dirty="0" smtClean="0">
                <a:solidFill>
                  <a:schemeClr val="bg2">
                    <a:lumMod val="75000"/>
                  </a:schemeClr>
                </a:solidFill>
                <a:cs typeface="Arial" pitchFamily="34" charset="0"/>
              </a:rPr>
              <a:t>comprometidos con la protección de sus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II. Ámbito de aplicación de los esquemas de autorregulación; </a:t>
            </a:r>
          </a:p>
          <a:p>
            <a:pPr fontAlgn="base">
              <a:spcBef>
                <a:spcPct val="0"/>
              </a:spcBef>
              <a:spcAft>
                <a:spcPct val="0"/>
              </a:spcAft>
              <a:buFontTx/>
              <a:buNone/>
            </a:pPr>
            <a:r>
              <a:rPr lang="es-MX" sz="1200" b="0" dirty="0" smtClean="0">
                <a:solidFill>
                  <a:schemeClr val="bg2">
                    <a:lumMod val="75000"/>
                  </a:schemeClr>
                </a:solidFill>
                <a:cs typeface="Arial" pitchFamily="34" charset="0"/>
              </a:rPr>
              <a:t>III. Los procedimientos o mecanismos que se emplearán para hacer eficaz la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por parte de los adheridos, así como para medir la eficacia; </a:t>
            </a:r>
          </a:p>
          <a:p>
            <a:pPr fontAlgn="base">
              <a:spcBef>
                <a:spcPct val="0"/>
              </a:spcBef>
              <a:spcAft>
                <a:spcPct val="0"/>
              </a:spcAft>
              <a:buFontTx/>
              <a:buNone/>
            </a:pPr>
            <a:r>
              <a:rPr lang="es-MX" sz="1200" b="0" dirty="0" smtClean="0">
                <a:solidFill>
                  <a:schemeClr val="bg2">
                    <a:lumMod val="75000"/>
                  </a:schemeClr>
                </a:solidFill>
                <a:cs typeface="Arial" pitchFamily="34" charset="0"/>
              </a:rPr>
              <a:t>IV. Sistemas de supervisión y vigilancia internos y externos; </a:t>
            </a:r>
          </a:p>
          <a:p>
            <a:pPr fontAlgn="base">
              <a:spcBef>
                <a:spcPct val="0"/>
              </a:spcBef>
              <a:spcAft>
                <a:spcPct val="0"/>
              </a:spcAft>
              <a:buFontTx/>
              <a:buNone/>
            </a:pPr>
            <a:r>
              <a:rPr lang="es-MX" sz="1200" b="0" dirty="0" smtClean="0">
                <a:solidFill>
                  <a:schemeClr val="bg2">
                    <a:lumMod val="75000"/>
                  </a:schemeClr>
                </a:solidFill>
                <a:cs typeface="Arial" pitchFamily="34" charset="0"/>
              </a:rPr>
              <a:t>V. Programas de capacitación para quienes traten los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VI. Los mecanismos para facilitar los derechos de los titulares de los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VII. La identificación de las personas físicas o morales adheridas, que posibilite reconocer a los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responsables que satisfacen los requisitos exigidos por determinado esquema de autorregulación y que se </a:t>
            </a:r>
          </a:p>
          <a:p>
            <a:pPr fontAlgn="base">
              <a:spcBef>
                <a:spcPct val="0"/>
              </a:spcBef>
              <a:spcAft>
                <a:spcPct val="0"/>
              </a:spcAft>
              <a:buFontTx/>
              <a:buNone/>
            </a:pPr>
            <a:r>
              <a:rPr lang="es-MX" sz="1200" b="0" dirty="0" smtClean="0">
                <a:solidFill>
                  <a:schemeClr val="bg2">
                    <a:lumMod val="75000"/>
                  </a:schemeClr>
                </a:solidFill>
                <a:cs typeface="Arial" pitchFamily="34" charset="0"/>
              </a:rPr>
              <a:t>encuentran comprometidos con la protección de los datos personales que poseen, y </a:t>
            </a:r>
          </a:p>
          <a:p>
            <a:pPr fontAlgn="base">
              <a:spcBef>
                <a:spcPct val="0"/>
              </a:spcBef>
              <a:spcAft>
                <a:spcPct val="0"/>
              </a:spcAft>
              <a:buFontTx/>
              <a:buNone/>
            </a:pPr>
            <a:r>
              <a:rPr lang="es-MX" sz="1200" b="0" dirty="0" smtClean="0">
                <a:solidFill>
                  <a:schemeClr val="bg2">
                    <a:lumMod val="75000"/>
                  </a:schemeClr>
                </a:solidFill>
                <a:cs typeface="Arial" pitchFamily="34" charset="0"/>
              </a:rPr>
              <a:t>VIII. Las medidas correctivas eficaces en caso de incumplimiento. </a:t>
            </a:r>
          </a:p>
          <a:p>
            <a:pPr fontAlgn="base">
              <a:spcBef>
                <a:spcPct val="0"/>
              </a:spcBef>
              <a:spcAft>
                <a:spcPct val="0"/>
              </a:spcAft>
              <a:buFontTx/>
              <a:buNone/>
            </a:pPr>
            <a:r>
              <a:rPr lang="es-MX" sz="1200" b="0" dirty="0" smtClean="0">
                <a:solidFill>
                  <a:schemeClr val="bg2">
                    <a:lumMod val="75000"/>
                  </a:schemeClr>
                </a:solidFill>
                <a:cs typeface="Arial" pitchFamily="34" charset="0"/>
              </a:rPr>
              <a:t>Certificación en protección de datos personales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83. Los esquemas de autorregulación vinculante podrán incluir la certificación de los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responsables en materia de protección de datos personales.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En caso de que el responsable decida someterse a un procedimiento de certificación, ésta deberá ser </a:t>
            </a:r>
          </a:p>
          <a:p>
            <a:pPr fontAlgn="base">
              <a:spcBef>
                <a:spcPct val="0"/>
              </a:spcBef>
              <a:spcAft>
                <a:spcPct val="0"/>
              </a:spcAft>
              <a:buFontTx/>
              <a:buNone/>
            </a:pPr>
            <a:r>
              <a:rPr lang="es-MX" sz="1200" b="0" dirty="0" smtClean="0">
                <a:solidFill>
                  <a:schemeClr val="bg2">
                    <a:lumMod val="75000"/>
                  </a:schemeClr>
                </a:solidFill>
                <a:cs typeface="Arial" pitchFamily="34" charset="0"/>
              </a:rPr>
              <a:t>otorgada por una persona física o moral certificadora ajena al responsable, de conformidad con los criterios </a:t>
            </a:r>
          </a:p>
          <a:p>
            <a:pPr fontAlgn="base">
              <a:spcBef>
                <a:spcPct val="0"/>
              </a:spcBef>
              <a:spcAft>
                <a:spcPct val="0"/>
              </a:spcAft>
              <a:buFontTx/>
              <a:buNone/>
            </a:pPr>
            <a:r>
              <a:rPr lang="es-MX" sz="1200" b="0" dirty="0" smtClean="0">
                <a:solidFill>
                  <a:schemeClr val="bg2">
                    <a:lumMod val="75000"/>
                  </a:schemeClr>
                </a:solidFill>
                <a:cs typeface="Arial" pitchFamily="34" charset="0"/>
              </a:rPr>
              <a:t>que para tal fin establezcan los parámetros a los que refiere el artículo 43, fracción V de la Ley.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Personas físicas o morales acreditadas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84. Las personas físicas o morales acreditadas como certificadores tendrán la función principal </a:t>
            </a:r>
          </a:p>
          <a:p>
            <a:pPr fontAlgn="base">
              <a:spcBef>
                <a:spcPct val="0"/>
              </a:spcBef>
              <a:spcAft>
                <a:spcPct val="0"/>
              </a:spcAft>
              <a:buFontTx/>
              <a:buNone/>
            </a:pPr>
            <a:r>
              <a:rPr lang="es-MX" sz="1200" b="0" dirty="0" smtClean="0">
                <a:solidFill>
                  <a:schemeClr val="bg2">
                    <a:lumMod val="75000"/>
                  </a:schemeClr>
                </a:solidFill>
                <a:cs typeface="Arial" pitchFamily="34" charset="0"/>
              </a:rPr>
              <a:t>de certificar que las políticas, programas y procedimientos de privacidad instrumentados por los responsables </a:t>
            </a:r>
          </a:p>
          <a:p>
            <a:pPr fontAlgn="base">
              <a:spcBef>
                <a:spcPct val="0"/>
              </a:spcBef>
              <a:spcAft>
                <a:spcPct val="0"/>
              </a:spcAft>
              <a:buFontTx/>
              <a:buNone/>
            </a:pPr>
            <a:r>
              <a:rPr lang="es-MX" sz="1200" b="0" dirty="0" smtClean="0">
                <a:solidFill>
                  <a:schemeClr val="bg2">
                    <a:lumMod val="75000"/>
                  </a:schemeClr>
                </a:solidFill>
                <a:cs typeface="Arial" pitchFamily="34" charset="0"/>
              </a:rPr>
              <a:t>que de manera voluntaria se sometan a su actuación, aseguren el debido tratamiento y que las medidas de </a:t>
            </a:r>
          </a:p>
          <a:p>
            <a:pPr fontAlgn="base">
              <a:spcBef>
                <a:spcPct val="0"/>
              </a:spcBef>
              <a:spcAft>
                <a:spcPct val="0"/>
              </a:spcAft>
              <a:buFontTx/>
              <a:buNone/>
            </a:pPr>
            <a:r>
              <a:rPr lang="es-MX" sz="1200" b="0" dirty="0" smtClean="0">
                <a:solidFill>
                  <a:schemeClr val="bg2">
                    <a:lumMod val="75000"/>
                  </a:schemeClr>
                </a:solidFill>
                <a:cs typeface="Arial" pitchFamily="34" charset="0"/>
              </a:rPr>
              <a:t>seguridad adoptadas son las adecuadas para su protección. Para ello, los certificadores podrán valerse de </a:t>
            </a:r>
          </a:p>
          <a:p>
            <a:pPr fontAlgn="base">
              <a:spcBef>
                <a:spcPct val="0"/>
              </a:spcBef>
              <a:spcAft>
                <a:spcPct val="0"/>
              </a:spcAft>
              <a:buFontTx/>
              <a:buNone/>
            </a:pPr>
            <a:r>
              <a:rPr lang="es-MX" sz="1200" b="0" dirty="0" smtClean="0">
                <a:solidFill>
                  <a:schemeClr val="bg2">
                    <a:lumMod val="75000"/>
                  </a:schemeClr>
                </a:solidFill>
                <a:cs typeface="Arial" pitchFamily="34" charset="0"/>
              </a:rPr>
              <a:t>mecanismos como verificaciones y auditorías.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El procedimiento de acreditación de los certificadores a los que refiere el párrafo anterior, se llevará a cabo </a:t>
            </a:r>
          </a:p>
          <a:p>
            <a:pPr fontAlgn="base">
              <a:spcBef>
                <a:spcPct val="0"/>
              </a:spcBef>
              <a:spcAft>
                <a:spcPct val="0"/>
              </a:spcAft>
              <a:buFontTx/>
              <a:buNone/>
            </a:pPr>
            <a:r>
              <a:rPr lang="es-MX" sz="1200" b="0" dirty="0" smtClean="0">
                <a:solidFill>
                  <a:schemeClr val="bg2">
                    <a:lumMod val="75000"/>
                  </a:schemeClr>
                </a:solidFill>
                <a:cs typeface="Arial" pitchFamily="34" charset="0"/>
              </a:rPr>
              <a:t>de acuerdo con los parámetros que prevé el artículo 43, fracción V de Ley. Estos certificadores deberán </a:t>
            </a:r>
          </a:p>
          <a:p>
            <a:pPr fontAlgn="base">
              <a:spcBef>
                <a:spcPct val="0"/>
              </a:spcBef>
              <a:spcAft>
                <a:spcPct val="0"/>
              </a:spcAft>
              <a:buFontTx/>
              <a:buNone/>
            </a:pPr>
            <a:r>
              <a:rPr lang="es-MX" sz="1200" b="0" dirty="0" smtClean="0">
                <a:solidFill>
                  <a:schemeClr val="bg2">
                    <a:lumMod val="75000"/>
                  </a:schemeClr>
                </a:solidFill>
                <a:cs typeface="Arial" pitchFamily="34" charset="0"/>
              </a:rPr>
              <a:t>garantizar la independencia e imparcialidad para el otorgamiento de certificados, así como el cumplimiento de </a:t>
            </a:r>
          </a:p>
          <a:p>
            <a:pPr fontAlgn="base">
              <a:spcBef>
                <a:spcPct val="0"/>
              </a:spcBef>
              <a:spcAft>
                <a:spcPct val="0"/>
              </a:spcAft>
              <a:buFontTx/>
              <a:buNone/>
            </a:pPr>
            <a:r>
              <a:rPr lang="es-MX" sz="1200" b="0" dirty="0" smtClean="0">
                <a:solidFill>
                  <a:schemeClr val="bg2">
                    <a:lumMod val="75000"/>
                  </a:schemeClr>
                </a:solidFill>
                <a:cs typeface="Arial" pitchFamily="34" charset="0"/>
              </a:rPr>
              <a:t>los requisitos y criterios que se establezcan en los parámetros en mención.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Parámetros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85. Los parámetros de autorregulación a los que se refiere el artículo 43, fracción V de la Ley </a:t>
            </a:r>
          </a:p>
          <a:p>
            <a:pPr fontAlgn="base">
              <a:spcBef>
                <a:spcPct val="0"/>
              </a:spcBef>
              <a:spcAft>
                <a:spcPct val="0"/>
              </a:spcAft>
              <a:buFontTx/>
              <a:buNone/>
            </a:pPr>
            <a:r>
              <a:rPr lang="es-MX" sz="1200" b="0" dirty="0" smtClean="0">
                <a:solidFill>
                  <a:schemeClr val="bg2">
                    <a:lumMod val="75000"/>
                  </a:schemeClr>
                </a:solidFill>
                <a:cs typeface="Arial" pitchFamily="34" charset="0"/>
              </a:rPr>
              <a:t>contendrán los mecanismos para acreditar y revocar a las personas físicas o morales certificadoras, así como </a:t>
            </a:r>
          </a:p>
          <a:p>
            <a:pPr fontAlgn="base">
              <a:spcBef>
                <a:spcPct val="0"/>
              </a:spcBef>
              <a:spcAft>
                <a:spcPct val="0"/>
              </a:spcAft>
              <a:buFontTx/>
              <a:buNone/>
            </a:pPr>
            <a:r>
              <a:rPr lang="es-MX" sz="1200" b="0" dirty="0" smtClean="0">
                <a:solidFill>
                  <a:schemeClr val="bg2">
                    <a:lumMod val="75000"/>
                  </a:schemeClr>
                </a:solidFill>
                <a:cs typeface="Arial" pitchFamily="34" charset="0"/>
              </a:rPr>
              <a:t>sus funciones; los criterios generales para otorgar los certificados en materia de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y el procedimiento de notificación de los esquemas de autorregulación vinculante.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Registro de esquemas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86. Los esquemas de autorregulación notificados en términos del último párrafo del artículo 44 de </a:t>
            </a:r>
          </a:p>
          <a:p>
            <a:pPr fontAlgn="base">
              <a:spcBef>
                <a:spcPct val="0"/>
              </a:spcBef>
              <a:spcAft>
                <a:spcPct val="0"/>
              </a:spcAft>
              <a:buFontTx/>
              <a:buNone/>
            </a:pPr>
            <a:r>
              <a:rPr lang="es-MX" sz="1200" b="0" dirty="0" smtClean="0">
                <a:solidFill>
                  <a:schemeClr val="bg2">
                    <a:lumMod val="75000"/>
                  </a:schemeClr>
                </a:solidFill>
                <a:cs typeface="Arial" pitchFamily="34" charset="0"/>
              </a:rPr>
              <a:t>la Ley formarán parte de un registro, que será administrado por el Instituto y en el que se incluirán aquéllos </a:t>
            </a:r>
          </a:p>
          <a:p>
            <a:pPr fontAlgn="base">
              <a:spcBef>
                <a:spcPct val="0"/>
              </a:spcBef>
              <a:spcAft>
                <a:spcPct val="0"/>
              </a:spcAft>
              <a:buFontTx/>
              <a:buNone/>
            </a:pPr>
            <a:r>
              <a:rPr lang="es-MX" sz="1200" b="0" dirty="0" smtClean="0">
                <a:solidFill>
                  <a:schemeClr val="bg2">
                    <a:lumMod val="75000"/>
                  </a:schemeClr>
                </a:solidFill>
                <a:cs typeface="Arial" pitchFamily="34" charset="0"/>
              </a:rPr>
              <a:t>que cumplan con los requisitos que establezcan los parámetros previstos en el artículo 43, fracción V de la </a:t>
            </a:r>
          </a:p>
          <a:p>
            <a:pPr fontAlgn="base">
              <a:spcBef>
                <a:spcPct val="0"/>
              </a:spcBef>
              <a:spcAft>
                <a:spcPct val="0"/>
              </a:spcAft>
              <a:buFontTx/>
              <a:buNone/>
            </a:pPr>
            <a:r>
              <a:rPr lang="es-MX" sz="1200" b="0" dirty="0" smtClean="0">
                <a:solidFill>
                  <a:schemeClr val="bg2">
                    <a:lumMod val="75000"/>
                  </a:schemeClr>
                </a:solidFill>
                <a:cs typeface="Arial" pitchFamily="34" charset="0"/>
              </a:rPr>
              <a:t>Ley.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endParaRPr lang="en-US" b="0" dirty="0" smtClean="0"/>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35</a:t>
            </a:fld>
            <a:endParaRPr lang="es-MX"/>
          </a:p>
        </p:txBody>
      </p:sp>
    </p:spTree>
    <p:extLst>
      <p:ext uri="{BB962C8B-B14F-4D97-AF65-F5344CB8AC3E}">
        <p14:creationId xmlns:p14="http://schemas.microsoft.com/office/powerpoint/2010/main" val="233613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dirty="0" smtClean="0"/>
              <a:t>El individuo tiene la facultad de decidir quién, cómo y para qué usa su</a:t>
            </a:r>
            <a:r>
              <a:rPr lang="es-MX" baseline="0" dirty="0" smtClean="0"/>
              <a:t> información personal.</a:t>
            </a:r>
          </a:p>
          <a:p>
            <a:r>
              <a:rPr lang="es-MX" baseline="0" dirty="0" smtClean="0"/>
              <a:t> </a:t>
            </a:r>
            <a:endParaRPr lang="es-MX" dirty="0" smtClean="0"/>
          </a:p>
          <a:p>
            <a:r>
              <a:rPr lang="es-MX" dirty="0" smtClean="0"/>
              <a:t>Derechos reconocidos en la</a:t>
            </a:r>
            <a:r>
              <a:rPr lang="es-MX" baseline="0" dirty="0" smtClean="0"/>
              <a:t> reforma al art. 16 del 2009. Dándole así el carácter de fundamental y autónomo al derecho de protección de datos personales. </a:t>
            </a:r>
            <a:endParaRPr lang="es-MX" dirty="0" smtClean="0"/>
          </a:p>
          <a:p>
            <a:endParaRPr lang="es-MX" dirty="0" smtClean="0"/>
          </a:p>
          <a:p>
            <a:r>
              <a:rPr lang="es-MX" dirty="0" smtClean="0"/>
              <a:t>Se tiene el poder de disposición y de control sobre los datos personales que faculta</a:t>
            </a:r>
            <a:r>
              <a:rPr lang="es-MX" baseline="0" dirty="0" smtClean="0"/>
              <a:t> a la persona para decidir cuáles de esos datos proporcionar a un tercero, o cuales puede recabar, y que también permite al individuo saber quién posee esos datos personales y para que´, pudiendo oponerse a esa posesión o uso. </a:t>
            </a:r>
          </a:p>
          <a:p>
            <a:endParaRPr lang="es-MX" baseline="0" dirty="0" smtClean="0"/>
          </a:p>
          <a:p>
            <a:r>
              <a:rPr lang="es-MX" baseline="0" dirty="0" smtClean="0"/>
              <a:t>Este control de los derechos ARCO constituyen parte del contenido del Derecho fundamental a la protección de datos, los cuales se concretan jurídicamente en la facultad de consentir la recolección, acceso, almacenamiento y tratamiento.</a:t>
            </a:r>
          </a:p>
          <a:p>
            <a:endParaRPr lang="es-MX" baseline="0" dirty="0" smtClean="0"/>
          </a:p>
          <a:p>
            <a:r>
              <a:rPr lang="es-MX" baseline="0" dirty="0" smtClean="0"/>
              <a:t>………………………………………………………………………………</a:t>
            </a:r>
          </a:p>
          <a:p>
            <a:r>
              <a:rPr lang="es-MX" b="1" baseline="0" dirty="0" smtClean="0"/>
              <a:t>Del reglamento</a:t>
            </a:r>
          </a:p>
          <a:p>
            <a:r>
              <a:rPr lang="es-MX" b="1" dirty="0" smtClean="0"/>
              <a:t>el Derecho de Acceso y su Ejercicio </a:t>
            </a:r>
          </a:p>
          <a:p>
            <a:r>
              <a:rPr lang="es-MX" b="1" dirty="0" smtClean="0"/>
              <a:t>Derecho de acceso </a:t>
            </a:r>
          </a:p>
          <a:p>
            <a:endParaRPr lang="es-MX" dirty="0" smtClean="0"/>
          </a:p>
          <a:p>
            <a:r>
              <a:rPr lang="es-MX" dirty="0" smtClean="0"/>
              <a:t>Artículo 101. El titular, en términos de lo dispuesto por el artículo 23 de la Ley, tiene derecho a obtener del </a:t>
            </a:r>
          </a:p>
          <a:p>
            <a:endParaRPr lang="es-MX" dirty="0" smtClean="0"/>
          </a:p>
          <a:p>
            <a:r>
              <a:rPr lang="es-MX" dirty="0" smtClean="0"/>
              <a:t>responsable sus datos personales, así como información relativa a las condiciones y generalidades del </a:t>
            </a:r>
          </a:p>
          <a:p>
            <a:r>
              <a:rPr lang="es-MX" dirty="0" smtClean="0"/>
              <a:t>tratamiento. </a:t>
            </a:r>
          </a:p>
          <a:p>
            <a:endParaRPr lang="es-MX" dirty="0" smtClean="0"/>
          </a:p>
          <a:p>
            <a:r>
              <a:rPr lang="es-MX" b="1" dirty="0" smtClean="0"/>
              <a:t>Medios para el cumplimiento del derecho de Acceso </a:t>
            </a:r>
          </a:p>
          <a:p>
            <a:endParaRPr lang="es-MX" dirty="0" smtClean="0"/>
          </a:p>
          <a:p>
            <a:r>
              <a:rPr lang="es-MX" dirty="0" smtClean="0"/>
              <a:t>Artículo 102. La obligación de acceso se dará por cumplida cuando el responsable ponga a disposición </a:t>
            </a:r>
          </a:p>
          <a:p>
            <a:r>
              <a:rPr lang="es-MX" dirty="0" smtClean="0"/>
              <a:t>del titular los datos personales en sitio, respetando el periodo señalado en el artículo 99 del presente </a:t>
            </a:r>
          </a:p>
          <a:p>
            <a:r>
              <a:rPr lang="es-MX" dirty="0" smtClean="0"/>
              <a:t>Reglamento, o bien, mediante la expedición de copias simples, medios magnéticos, ópticos, sonoros, visuales </a:t>
            </a:r>
          </a:p>
          <a:p>
            <a:r>
              <a:rPr lang="es-MX" dirty="0" smtClean="0"/>
              <a:t>u holográficos, o utilizando otras tecnologías de la información que se hayan previsto en el aviso de </a:t>
            </a:r>
          </a:p>
          <a:p>
            <a:r>
              <a:rPr lang="es-MX" dirty="0" smtClean="0"/>
              <a:t>privacidad. En todos los casos, el acceso deberá ser en formatos legibles o comprensibles para el titular. </a:t>
            </a:r>
          </a:p>
          <a:p>
            <a:endParaRPr lang="es-MX" dirty="0" smtClean="0"/>
          </a:p>
          <a:p>
            <a:r>
              <a:rPr lang="es-MX" dirty="0" smtClean="0"/>
              <a:t>Cuando el responsable así lo considere conveniente, podrá acordar con el titular medios de reproducción </a:t>
            </a:r>
          </a:p>
          <a:p>
            <a:r>
              <a:rPr lang="es-MX" dirty="0" smtClean="0"/>
              <a:t>de la información distintos a los informados en el aviso de privacidad. </a:t>
            </a:r>
          </a:p>
          <a:p>
            <a:endParaRPr lang="es-MX" b="1" dirty="0" smtClean="0"/>
          </a:p>
          <a:p>
            <a:r>
              <a:rPr lang="es-MX" b="1" dirty="0" smtClean="0"/>
              <a:t>Sección III </a:t>
            </a:r>
          </a:p>
          <a:p>
            <a:endParaRPr lang="es-MX" b="1" dirty="0" smtClean="0"/>
          </a:p>
          <a:p>
            <a:r>
              <a:rPr lang="es-MX" b="1" dirty="0" smtClean="0"/>
              <a:t>Del Derecho de Rectificación y su Ejercicio </a:t>
            </a:r>
          </a:p>
          <a:p>
            <a:r>
              <a:rPr lang="es-MX" b="1" dirty="0" smtClean="0"/>
              <a:t>Derecho de rectificación </a:t>
            </a:r>
          </a:p>
          <a:p>
            <a:r>
              <a:rPr lang="es-MX" dirty="0" smtClean="0"/>
              <a:t>Artículo 103. De conformidad con lo dispuesto por el artículo 24 de la Ley, el titular podrá solicitar en todo </a:t>
            </a:r>
          </a:p>
          <a:p>
            <a:endParaRPr lang="es-MX" dirty="0" smtClean="0"/>
          </a:p>
          <a:p>
            <a:r>
              <a:rPr lang="es-MX" dirty="0" smtClean="0"/>
              <a:t>momento al responsable que rectifique sus datos personales que resulten ser inexactos o incompletos. </a:t>
            </a:r>
          </a:p>
          <a:p>
            <a:endParaRPr lang="es-MX" dirty="0" smtClean="0"/>
          </a:p>
          <a:p>
            <a:r>
              <a:rPr lang="es-MX" b="1" dirty="0" smtClean="0"/>
              <a:t>Requisitos para el ejercicio del derecho de rectificación </a:t>
            </a:r>
          </a:p>
          <a:p>
            <a:endParaRPr lang="es-MX" dirty="0" smtClean="0"/>
          </a:p>
          <a:p>
            <a:r>
              <a:rPr lang="es-MX" dirty="0" smtClean="0"/>
              <a:t>Artículo 104. La solicitud de rectificación deberá indicar a qué datos personales se refiere, así como la </a:t>
            </a:r>
          </a:p>
          <a:p>
            <a:r>
              <a:rPr lang="es-MX" dirty="0" smtClean="0"/>
              <a:t>corrección que haya de realizarse y deberá ir acompañada de la documentación que ampare la procedencia </a:t>
            </a:r>
          </a:p>
          <a:p>
            <a:r>
              <a:rPr lang="es-MX" dirty="0" smtClean="0"/>
              <a:t>de lo solicitado. El responsable podrá ofrecer mecanismos que faciliten el ejercicio de este derecho en </a:t>
            </a:r>
          </a:p>
          <a:p>
            <a:r>
              <a:rPr lang="es-MX" dirty="0" smtClean="0"/>
              <a:t>beneficio del titular.</a:t>
            </a:r>
          </a:p>
          <a:p>
            <a:endParaRPr lang="es-MX" dirty="0" smtClean="0"/>
          </a:p>
          <a:p>
            <a:r>
              <a:rPr lang="es-MX" b="1" dirty="0" smtClean="0"/>
              <a:t>Sección V </a:t>
            </a:r>
          </a:p>
          <a:p>
            <a:endParaRPr lang="es-MX" b="1" dirty="0" smtClean="0"/>
          </a:p>
          <a:p>
            <a:r>
              <a:rPr lang="es-MX" b="1" dirty="0" smtClean="0"/>
              <a:t>Del Derecho de Oposición y su Ejercicio </a:t>
            </a:r>
          </a:p>
          <a:p>
            <a:endParaRPr lang="es-MX" b="1" dirty="0" smtClean="0"/>
          </a:p>
          <a:p>
            <a:r>
              <a:rPr lang="es-MX" b="1" dirty="0" smtClean="0"/>
              <a:t>Derecho de oposición </a:t>
            </a:r>
          </a:p>
          <a:p>
            <a:endParaRPr lang="es-MX" dirty="0" smtClean="0"/>
          </a:p>
          <a:p>
            <a:r>
              <a:rPr lang="es-MX" dirty="0" smtClean="0"/>
              <a:t>Artículo 109. En términos del artículo 27 de la Ley, el titular podrá, en todo momento, oponerse al </a:t>
            </a:r>
          </a:p>
          <a:p>
            <a:r>
              <a:rPr lang="es-MX" dirty="0" smtClean="0"/>
              <a:t>tratamiento de sus datos personales o exigir que se cese en el mismo cuando: </a:t>
            </a:r>
          </a:p>
          <a:p>
            <a:endParaRPr lang="es-MX" dirty="0" smtClean="0"/>
          </a:p>
          <a:p>
            <a:r>
              <a:rPr lang="es-MX" dirty="0" smtClean="0"/>
              <a:t>I. Exista causa legítima y su situación específica así lo requiera, lo cual debe justificar que aun siendo lícito </a:t>
            </a:r>
          </a:p>
          <a:p>
            <a:r>
              <a:rPr lang="es-MX" dirty="0" smtClean="0"/>
              <a:t>el tratamiento, el mismo debe cesar para evitar que su persistencia cause un perjuicio al titular, o </a:t>
            </a:r>
          </a:p>
          <a:p>
            <a:r>
              <a:rPr lang="es-MX" dirty="0" smtClean="0"/>
              <a:t>II. Requiera manifestar su oposición para el tratamiento de sus datos personales a fin de que no se lleve a </a:t>
            </a:r>
          </a:p>
          <a:p>
            <a:r>
              <a:rPr lang="es-MX" dirty="0" smtClean="0"/>
              <a:t>cabo el tratamiento para fines específicos. </a:t>
            </a:r>
          </a:p>
          <a:p>
            <a:r>
              <a:rPr lang="es-MX" dirty="0" smtClean="0"/>
              <a:t>No procederá el ejercicio del derecho de oposición en aquellos casos en los que el tratamiento sea </a:t>
            </a:r>
          </a:p>
          <a:p>
            <a:r>
              <a:rPr lang="es-MX" dirty="0" smtClean="0"/>
              <a:t>necesario para el cumplimiento de una obligación legal impuesta al responsable. </a:t>
            </a:r>
          </a:p>
          <a:p>
            <a:endParaRPr lang="es-MX" dirty="0" smtClean="0"/>
          </a:p>
          <a:p>
            <a:r>
              <a:rPr lang="es-MX" b="1" dirty="0" smtClean="0"/>
              <a:t>Listados de exclusión </a:t>
            </a:r>
          </a:p>
          <a:p>
            <a:endParaRPr lang="es-MX" dirty="0" smtClean="0"/>
          </a:p>
          <a:p>
            <a:r>
              <a:rPr lang="es-MX" dirty="0" smtClean="0"/>
              <a:t>Artículo 110. Para el ejercicio del derecho de oposición, los responsables podrán gestionar listados de </a:t>
            </a:r>
          </a:p>
          <a:p>
            <a:r>
              <a:rPr lang="es-MX" dirty="0" smtClean="0"/>
              <a:t>exclusión propios en los que incluyan los datos de las personas que han manifestado su negativa para que </a:t>
            </a:r>
          </a:p>
          <a:p>
            <a:r>
              <a:rPr lang="es-MX" dirty="0" smtClean="0"/>
              <a:t>trate sus datos personales, ya sea para sus productos o de terceras personas. </a:t>
            </a:r>
          </a:p>
          <a:p>
            <a:endParaRPr lang="es-MX" dirty="0" smtClean="0"/>
          </a:p>
          <a:p>
            <a:r>
              <a:rPr lang="es-MX" dirty="0" smtClean="0"/>
              <a:t>Asimismo, los responsables podrán gestionar listados comunes de exclusión por sectores o generales. </a:t>
            </a:r>
          </a:p>
          <a:p>
            <a:endParaRPr lang="es-MX" dirty="0" smtClean="0"/>
          </a:p>
          <a:p>
            <a:r>
              <a:rPr lang="es-MX" dirty="0" smtClean="0"/>
              <a:t>En ambos casos, la inscripción del titular a dichos listados deberá ser gratuita y otorgar al titular una </a:t>
            </a:r>
          </a:p>
          <a:p>
            <a:r>
              <a:rPr lang="es-MX" dirty="0" smtClean="0"/>
              <a:t>constancia de su inscripción al mismo, a través de los mecanismos que el responsable determine. </a:t>
            </a:r>
          </a:p>
          <a:p>
            <a:endParaRPr lang="es-MX" dirty="0" smtClean="0"/>
          </a:p>
          <a:p>
            <a:r>
              <a:rPr lang="es-MX" b="1" dirty="0" smtClean="0"/>
              <a:t>Registro Público de Consumidores y Registro Público de Usuarios </a:t>
            </a:r>
          </a:p>
          <a:p>
            <a:endParaRPr lang="es-MX" dirty="0" smtClean="0"/>
          </a:p>
          <a:p>
            <a:r>
              <a:rPr lang="es-MX" dirty="0" smtClean="0"/>
              <a:t>Artículo 111. El Registro Público de Consumidores previsto en la Ley Federal de Protección al </a:t>
            </a:r>
          </a:p>
          <a:p>
            <a:r>
              <a:rPr lang="es-MX" dirty="0" smtClean="0"/>
              <a:t>Consumidor y el Registro Público de Usuarios previsto en la Ley de Protección y Defensa al Usuario de </a:t>
            </a:r>
          </a:p>
          <a:p>
            <a:r>
              <a:rPr lang="es-MX" dirty="0" smtClean="0"/>
              <a:t>Servicios Financieros, continuarán vigentes y se regirán de conformidad con lo que establezcan las leyes en </a:t>
            </a:r>
          </a:p>
          <a:p>
            <a:r>
              <a:rPr lang="es-MX" dirty="0" smtClean="0"/>
              <a:t>cita y las disposiciones aplicables que de ellas deriven. </a:t>
            </a:r>
          </a:p>
          <a:p>
            <a:endParaRPr lang="es-MX" dirty="0" smtClean="0"/>
          </a:p>
          <a:p>
            <a:r>
              <a:rPr lang="es-MX" b="1" dirty="0" smtClean="0"/>
              <a:t>Sección VI </a:t>
            </a:r>
          </a:p>
          <a:p>
            <a:endParaRPr lang="es-MX" b="1" dirty="0" smtClean="0"/>
          </a:p>
          <a:p>
            <a:r>
              <a:rPr lang="es-MX" b="1" dirty="0" smtClean="0"/>
              <a:t>De las decisiones sin intervención humana valorativa </a:t>
            </a:r>
          </a:p>
          <a:p>
            <a:endParaRPr lang="es-MX" dirty="0" smtClean="0"/>
          </a:p>
          <a:p>
            <a:r>
              <a:rPr lang="es-MX" dirty="0" smtClean="0"/>
              <a:t>Tratamiento de datos personales en decisiones sin intervención humana valorativa </a:t>
            </a:r>
          </a:p>
          <a:p>
            <a:endParaRPr lang="es-MX" dirty="0" smtClean="0"/>
          </a:p>
          <a:p>
            <a:r>
              <a:rPr lang="es-MX" dirty="0" smtClean="0"/>
              <a:t>Artículo 112. Cuando se traten datos personales como parte de un proceso de toma de decisiones sin </a:t>
            </a:r>
          </a:p>
          <a:p>
            <a:r>
              <a:rPr lang="es-MX" dirty="0" smtClean="0"/>
              <a:t>que intervenga la valoración de una persona física, el responsable deberá informar al titular que esta situación </a:t>
            </a:r>
          </a:p>
          <a:p>
            <a:r>
              <a:rPr lang="es-MX" dirty="0" smtClean="0"/>
              <a:t>ocurre. </a:t>
            </a:r>
          </a:p>
          <a:p>
            <a:endParaRPr lang="es-MX" dirty="0" smtClean="0"/>
          </a:p>
          <a:p>
            <a:r>
              <a:rPr lang="es-MX" dirty="0" smtClean="0"/>
              <a:t>Asimismo, el titular podrá ejercer su derecho de acceso, a fin de conocer los datos personales que se </a:t>
            </a:r>
          </a:p>
          <a:p>
            <a:r>
              <a:rPr lang="es-MX" dirty="0" smtClean="0"/>
              <a:t>utilizaron como parte de la toma de decisión correspondiente y, de ser el caso, el derecho de rectificación, </a:t>
            </a:r>
          </a:p>
          <a:p>
            <a:r>
              <a:rPr lang="es-MX" dirty="0" smtClean="0"/>
              <a:t>cuando considere que alguno de los datos personales utilizados sea inexacto o incompleto, para que, de </a:t>
            </a:r>
          </a:p>
          <a:p>
            <a:r>
              <a:rPr lang="es-MX" dirty="0" smtClean="0"/>
              <a:t>acuerdo con los mecanismos que el responsable tenga implementados para tal fin, esté en posibilidad de </a:t>
            </a:r>
          </a:p>
          <a:p>
            <a:r>
              <a:rPr lang="es-MX" dirty="0" smtClean="0"/>
              <a:t>solicitar la reconsideración de la decisión tomada.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37</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MX" b="1" dirty="0" smtClean="0"/>
              <a:t>Del reglamento</a:t>
            </a:r>
          </a:p>
          <a:p>
            <a:endParaRPr lang="es-MX" b="1" dirty="0" smtClean="0"/>
          </a:p>
          <a:p>
            <a:r>
              <a:rPr lang="es-MX" b="1" dirty="0" smtClean="0"/>
              <a:t>Sección IV </a:t>
            </a:r>
          </a:p>
          <a:p>
            <a:endParaRPr lang="es-MX" b="1" dirty="0" smtClean="0"/>
          </a:p>
          <a:p>
            <a:r>
              <a:rPr lang="es-MX" b="1" dirty="0" smtClean="0"/>
              <a:t>Del Derecho de Cancelación y su Ejercicio </a:t>
            </a:r>
          </a:p>
          <a:p>
            <a:r>
              <a:rPr lang="es-MX" b="1" dirty="0" smtClean="0"/>
              <a:t>Derecho de cancelación </a:t>
            </a:r>
          </a:p>
          <a:p>
            <a:r>
              <a:rPr lang="es-MX" dirty="0" smtClean="0"/>
              <a:t>Artículo 105. En términos del artículo 25 de la Ley, la cancelación implica el cese en el tratamiento por </a:t>
            </a:r>
          </a:p>
          <a:p>
            <a:endParaRPr lang="es-MX" dirty="0" smtClean="0"/>
          </a:p>
          <a:p>
            <a:r>
              <a:rPr lang="es-MX" dirty="0" smtClean="0"/>
              <a:t>parte del responsable, a partir de un bloqueo de los mismos y su posterior supresión. </a:t>
            </a:r>
          </a:p>
          <a:p>
            <a:endParaRPr lang="es-MX" dirty="0" smtClean="0"/>
          </a:p>
          <a:p>
            <a:r>
              <a:rPr lang="es-MX" b="1" dirty="0" smtClean="0"/>
              <a:t>Ejercicio del derecho de cancelación </a:t>
            </a:r>
          </a:p>
          <a:p>
            <a:endParaRPr lang="es-MX" dirty="0" smtClean="0"/>
          </a:p>
          <a:p>
            <a:r>
              <a:rPr lang="es-MX" dirty="0" smtClean="0"/>
              <a:t>Artículo 106. El titular podrá solicitar en todo momento al responsable la cancelación de los datos </a:t>
            </a:r>
          </a:p>
          <a:p>
            <a:r>
              <a:rPr lang="es-MX" dirty="0" smtClean="0"/>
              <a:t>personales cuando considere que los mismos no están siendo tratados conforme a los principios y deberes </a:t>
            </a:r>
          </a:p>
          <a:p>
            <a:r>
              <a:rPr lang="es-MX" dirty="0" smtClean="0"/>
              <a:t>que establece la Ley y el presente Reglamento. </a:t>
            </a:r>
          </a:p>
          <a:p>
            <a:endParaRPr lang="es-MX" dirty="0" smtClean="0"/>
          </a:p>
          <a:p>
            <a:r>
              <a:rPr lang="es-MX" dirty="0" smtClean="0"/>
              <a:t>La cancelación procederá respecto de la totalidad de los datos personales del titular contenidos en una </a:t>
            </a:r>
          </a:p>
          <a:p>
            <a:r>
              <a:rPr lang="es-MX" dirty="0" smtClean="0"/>
              <a:t>base de datos, o sólo parte de ellos, según lo haya solicitado. </a:t>
            </a:r>
          </a:p>
          <a:p>
            <a:endParaRPr lang="es-MX" dirty="0" smtClean="0"/>
          </a:p>
          <a:p>
            <a:r>
              <a:rPr lang="es-MX" b="1" dirty="0" smtClean="0"/>
              <a:t>Bloqueo </a:t>
            </a:r>
          </a:p>
          <a:p>
            <a:endParaRPr lang="es-MX" dirty="0" smtClean="0"/>
          </a:p>
          <a:p>
            <a:r>
              <a:rPr lang="es-MX" dirty="0" smtClean="0"/>
              <a:t>Artículo 107. De resultar procedente la cancelación, y sin perjuicio de lo establecido en el artículo 32 de la </a:t>
            </a:r>
          </a:p>
          <a:p>
            <a:r>
              <a:rPr lang="es-MX" dirty="0" smtClean="0"/>
              <a:t>Ley, el responsable deberá: </a:t>
            </a:r>
          </a:p>
          <a:p>
            <a:r>
              <a:rPr lang="es-MX" dirty="0" smtClean="0"/>
              <a:t>I. Establecer un periodo de bloqueo con el único propósito de determinar posibles responsabilidades en </a:t>
            </a:r>
          </a:p>
          <a:p>
            <a:r>
              <a:rPr lang="es-MX" dirty="0" smtClean="0"/>
              <a:t>relación con su tratamiento hasta el plazo de prescripción legal o contractual de éstas, y notificarlo al titular o a </a:t>
            </a:r>
          </a:p>
          <a:p>
            <a:r>
              <a:rPr lang="es-MX" dirty="0" smtClean="0"/>
              <a:t>su representante en la respuesta a la solicitud de cancelación, que se emita dentro del plazo de veinte días </a:t>
            </a:r>
          </a:p>
          <a:p>
            <a:r>
              <a:rPr lang="es-MX" dirty="0" smtClean="0"/>
              <a:t>que establece el artículo 32 de la Ley; </a:t>
            </a:r>
          </a:p>
          <a:p>
            <a:r>
              <a:rPr lang="es-MX" dirty="0" smtClean="0"/>
              <a:t>II. Atender las medidas de seguridad adecuadas para el bloqueo; </a:t>
            </a:r>
          </a:p>
          <a:p>
            <a:r>
              <a:rPr lang="es-MX" dirty="0" smtClean="0"/>
              <a:t>III. Llevar a cabo el bloqueo en el plazo de quince días que establece el artículo 32 de la Ley, y </a:t>
            </a:r>
          </a:p>
          <a:p>
            <a:r>
              <a:rPr lang="es-MX" dirty="0" smtClean="0"/>
              <a:t>IV. Transcurrido el periodo de bloqueo, llevar a cabo la supresión correspondiente, bajo las medidas de </a:t>
            </a:r>
          </a:p>
          <a:p>
            <a:r>
              <a:rPr lang="es-MX" dirty="0" smtClean="0"/>
              <a:t>seguridad previamente establecidas por el responsable. </a:t>
            </a:r>
          </a:p>
          <a:p>
            <a:endParaRPr lang="es-MX" dirty="0" smtClean="0"/>
          </a:p>
          <a:p>
            <a:r>
              <a:rPr lang="es-MX" b="1" dirty="0" smtClean="0"/>
              <a:t>Propósitos del bloqueo </a:t>
            </a:r>
          </a:p>
          <a:p>
            <a:endParaRPr lang="es-MX" dirty="0" smtClean="0"/>
          </a:p>
          <a:p>
            <a:r>
              <a:rPr lang="es-MX" dirty="0" smtClean="0"/>
              <a:t>Artículo 108. En términos del artículo 3, fracción III de la Ley, el bloqueo tiene como propósito impedir el </a:t>
            </a:r>
          </a:p>
          <a:p>
            <a:r>
              <a:rPr lang="es-MX" dirty="0" smtClean="0"/>
              <a:t>tratamiento, a excepción del almacenamiento, o posible acceso por persona alguna, salvo que alguna </a:t>
            </a:r>
          </a:p>
          <a:p>
            <a:r>
              <a:rPr lang="es-MX" dirty="0" smtClean="0"/>
              <a:t>disposición legal prevea lo contrario. </a:t>
            </a:r>
          </a:p>
          <a:p>
            <a:endParaRPr lang="es-MX" b="1" dirty="0" smtClean="0"/>
          </a:p>
          <a:p>
            <a:r>
              <a:rPr lang="es-MX" b="1" dirty="0" smtClean="0"/>
              <a:t>El periodo de bloqueo será hasta el plazo de prescripción legal o contractual correspondiente. </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38</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b="1" dirty="0" smtClean="0"/>
              <a:t>Del reglamento </a:t>
            </a:r>
          </a:p>
          <a:p>
            <a:endParaRPr lang="es-MX" b="1" dirty="0" smtClean="0"/>
          </a:p>
          <a:p>
            <a:r>
              <a:rPr lang="es-MX" b="1" dirty="0" smtClean="0"/>
              <a:t>De los Derechos de los Titulares de Datos Personales y su Ejercicio </a:t>
            </a:r>
          </a:p>
          <a:p>
            <a:endParaRPr lang="es-MX" b="1" dirty="0" smtClean="0"/>
          </a:p>
          <a:p>
            <a:r>
              <a:rPr lang="es-MX" b="1" dirty="0" smtClean="0"/>
              <a:t>Sección I </a:t>
            </a:r>
          </a:p>
          <a:p>
            <a:endParaRPr lang="es-MX" b="1" dirty="0" smtClean="0"/>
          </a:p>
          <a:p>
            <a:r>
              <a:rPr lang="es-MX" b="1" dirty="0" smtClean="0"/>
              <a:t>Disposiciones Generales </a:t>
            </a:r>
          </a:p>
          <a:p>
            <a:endParaRPr lang="es-MX" b="1" dirty="0" smtClean="0"/>
          </a:p>
          <a:p>
            <a:r>
              <a:rPr lang="es-MX" b="1" dirty="0" smtClean="0"/>
              <a:t>Ejercicio de los derechos </a:t>
            </a:r>
          </a:p>
          <a:p>
            <a:endParaRPr lang="es-MX" dirty="0" smtClean="0"/>
          </a:p>
          <a:p>
            <a:r>
              <a:rPr lang="es-MX" dirty="0" smtClean="0"/>
              <a:t>Artículo 87. El ejercicio de cualquiera de los derechos ARCO no excluye la posibilidad de ejercer alguno </a:t>
            </a:r>
          </a:p>
          <a:p>
            <a:r>
              <a:rPr lang="es-MX" dirty="0" smtClean="0"/>
              <a:t>de los otros, ni puede constituir requisito previo para el ejercicio de cualquiera de estos derechos. </a:t>
            </a:r>
          </a:p>
          <a:p>
            <a:endParaRPr lang="es-MX" dirty="0" smtClean="0"/>
          </a:p>
          <a:p>
            <a:r>
              <a:rPr lang="es-MX" b="1" dirty="0" smtClean="0"/>
              <a:t>Restricciones al ejercicio de los derechos </a:t>
            </a:r>
          </a:p>
          <a:p>
            <a:endParaRPr lang="es-MX" dirty="0" smtClean="0"/>
          </a:p>
          <a:p>
            <a:r>
              <a:rPr lang="es-MX" dirty="0" smtClean="0"/>
              <a:t>Artículo 88. El ejercicio de los derechos ARCO podrá restringirse por razones de seguridad nacional, </a:t>
            </a:r>
          </a:p>
          <a:p>
            <a:r>
              <a:rPr lang="es-MX" dirty="0" smtClean="0"/>
              <a:t>disposiciones de orden público, seguridad y salud públicas o para proteger los derechos de terceras personas, </a:t>
            </a:r>
          </a:p>
          <a:p>
            <a:r>
              <a:rPr lang="es-MX" dirty="0" smtClean="0"/>
              <a:t>en los casos y con los alcances previstos en las leyes aplicables en la materia, o bien mediante resolución de </a:t>
            </a:r>
          </a:p>
          <a:p>
            <a:r>
              <a:rPr lang="es-MX" dirty="0" smtClean="0"/>
              <a:t>la autoridad competente debidamente fundada y motivada. </a:t>
            </a:r>
          </a:p>
          <a:p>
            <a:endParaRPr lang="es-MX" dirty="0" smtClean="0"/>
          </a:p>
          <a:p>
            <a:r>
              <a:rPr lang="es-MX" b="1" dirty="0" smtClean="0"/>
              <a:t>Personas facultadas para el ejercicio de los derechos </a:t>
            </a:r>
          </a:p>
          <a:p>
            <a:endParaRPr lang="es-MX" dirty="0" smtClean="0"/>
          </a:p>
          <a:p>
            <a:r>
              <a:rPr lang="es-MX" b="1" dirty="0" smtClean="0"/>
              <a:t>Artículo 89. Los derechos ARCO se ejercerán: </a:t>
            </a:r>
          </a:p>
          <a:p>
            <a:endParaRPr lang="es-MX" dirty="0" smtClean="0"/>
          </a:p>
          <a:p>
            <a:r>
              <a:rPr lang="es-MX" dirty="0" smtClean="0"/>
              <a:t>I. Por el titular, previa acreditación de su identidad, a través de la presentación de copia de su documento </a:t>
            </a:r>
          </a:p>
          <a:p>
            <a:r>
              <a:rPr lang="es-MX" dirty="0" smtClean="0"/>
              <a:t>de identificación y habiendo exhibido el original para su cotejo. También podrán ser admisibles los </a:t>
            </a:r>
          </a:p>
          <a:p>
            <a:r>
              <a:rPr lang="es-MX" dirty="0" smtClean="0"/>
              <a:t>instrumentos electrónicos por medio de los cuales sea posible identificar fehacientemente al titular, u otros </a:t>
            </a:r>
          </a:p>
          <a:p>
            <a:r>
              <a:rPr lang="es-MX" dirty="0" smtClean="0"/>
              <a:t>mecanismos de autenticación permitidos por otras disposiciones legales o reglamentarias, o aquéllos </a:t>
            </a:r>
          </a:p>
          <a:p>
            <a:r>
              <a:rPr lang="es-MX" dirty="0" smtClean="0"/>
              <a:t>previamente establecidos por el responsable. La utilización de firma electrónica avanzada o del instrumento </a:t>
            </a:r>
          </a:p>
          <a:p>
            <a:r>
              <a:rPr lang="es-MX" dirty="0" smtClean="0"/>
              <a:t>electrónico que lo sustituya eximirá de la presentación de la copia del documento de identificación, y </a:t>
            </a:r>
          </a:p>
          <a:p>
            <a:r>
              <a:rPr lang="es-MX" dirty="0" smtClean="0"/>
              <a:t>II. Por el representante del titular, previa acreditación de: </a:t>
            </a:r>
          </a:p>
          <a:p>
            <a:r>
              <a:rPr lang="es-MX" dirty="0" smtClean="0"/>
              <a:t>a) La identidad del titular; </a:t>
            </a:r>
          </a:p>
          <a:p>
            <a:endParaRPr lang="es-MX" dirty="0" smtClean="0"/>
          </a:p>
          <a:p>
            <a:r>
              <a:rPr lang="es-MX" dirty="0" smtClean="0"/>
              <a:t>b) La identidad del representante, y </a:t>
            </a:r>
          </a:p>
          <a:p>
            <a:endParaRPr lang="es-MX" dirty="0" smtClean="0"/>
          </a:p>
          <a:p>
            <a:r>
              <a:rPr lang="es-MX" dirty="0" smtClean="0"/>
              <a:t>c) La existencia de la representación, mediante instrumento público o carta poder firmada ante dos </a:t>
            </a:r>
          </a:p>
          <a:p>
            <a:r>
              <a:rPr lang="es-MX" dirty="0" smtClean="0"/>
              <a:t>testigos, o declaración en comparecencia personal del titular. </a:t>
            </a:r>
          </a:p>
          <a:p>
            <a:endParaRPr lang="es-MX" dirty="0" smtClean="0"/>
          </a:p>
          <a:p>
            <a:r>
              <a:rPr lang="es-MX" dirty="0" smtClean="0"/>
              <a:t>Para el ejercicio de los derechos ARCO de datos personales de menores de edad o de personas que se </a:t>
            </a:r>
          </a:p>
          <a:p>
            <a:r>
              <a:rPr lang="es-MX" dirty="0" smtClean="0"/>
              <a:t>encuentren en estado de interdicción o incapacidad establecida por ley, se estará a las reglas de </a:t>
            </a:r>
          </a:p>
          <a:p>
            <a:r>
              <a:rPr lang="es-MX" dirty="0" smtClean="0"/>
              <a:t>representación dispuestas en el Código Civil Federal. </a:t>
            </a:r>
          </a:p>
          <a:p>
            <a:endParaRPr lang="es-MX" dirty="0" smtClean="0"/>
          </a:p>
          <a:p>
            <a:r>
              <a:rPr lang="es-MX" b="1" dirty="0" smtClean="0"/>
              <a:t>Medios para el ejercicio de los derechos </a:t>
            </a:r>
          </a:p>
          <a:p>
            <a:endParaRPr lang="es-MX" dirty="0" smtClean="0"/>
          </a:p>
          <a:p>
            <a:r>
              <a:rPr lang="es-MX" dirty="0" smtClean="0"/>
              <a:t>Artículo 90. El titular, para el ejercicio de los derechos ARCO, podrá presentar, por sí mismo o a través de </a:t>
            </a:r>
          </a:p>
          <a:p>
            <a:r>
              <a:rPr lang="es-MX" dirty="0" smtClean="0"/>
              <a:t>su representante, la solicitud ante el responsable conforme a los medios establecidos en el aviso de </a:t>
            </a:r>
          </a:p>
          <a:p>
            <a:r>
              <a:rPr lang="es-MX" dirty="0" smtClean="0"/>
              <a:t>privacidad. Para tal fin, el responsable pondrá a disposición del titular, medios remotos o locales de </a:t>
            </a:r>
          </a:p>
          <a:p>
            <a:r>
              <a:rPr lang="es-MX" dirty="0" smtClean="0"/>
              <a:t>comunicación electrónica u otros que considere pertinentes. </a:t>
            </a:r>
          </a:p>
          <a:p>
            <a:endParaRPr lang="es-MX" dirty="0" smtClean="0"/>
          </a:p>
          <a:p>
            <a:r>
              <a:rPr lang="es-MX" dirty="0" smtClean="0"/>
              <a:t>Asimismo, el responsable podrá establecer formularios, sistemas y otros métodos simplificados para </a:t>
            </a:r>
          </a:p>
          <a:p>
            <a:r>
              <a:rPr lang="es-MX" dirty="0" smtClean="0"/>
              <a:t>facilitar a los titulares el ejercicio de los derechos ARCO, lo cual deberá informarse en el aviso de privacidad. </a:t>
            </a:r>
          </a:p>
          <a:p>
            <a:endParaRPr lang="es-MX" dirty="0" smtClean="0"/>
          </a:p>
          <a:p>
            <a:r>
              <a:rPr lang="es-MX" b="1" dirty="0" smtClean="0"/>
              <a:t>Servicios de atención al público </a:t>
            </a:r>
          </a:p>
          <a:p>
            <a:endParaRPr lang="es-MX" dirty="0" smtClean="0"/>
          </a:p>
          <a:p>
            <a:r>
              <a:rPr lang="es-MX" dirty="0" smtClean="0"/>
              <a:t>Artículo 91. Cuando el responsable disponga de servicios de cualquier índole para la atención a su </a:t>
            </a:r>
          </a:p>
          <a:p>
            <a:r>
              <a:rPr lang="es-MX" dirty="0" smtClean="0"/>
              <a:t>público o el ejercicio de reclamaciones relacionadas con el servicio prestado o los productos ofertados, podrá </a:t>
            </a:r>
          </a:p>
          <a:p>
            <a:r>
              <a:rPr lang="es-MX" dirty="0" smtClean="0"/>
              <a:t>atender las solicitudes para el ejercicio de los derechos ARCO a través de dichos servicios, siempre y cuando </a:t>
            </a:r>
          </a:p>
          <a:p>
            <a:r>
              <a:rPr lang="es-MX" dirty="0" smtClean="0"/>
              <a:t>los plazos no contravengan los establecidos en el artículo 32 de la Ley. En tal caso, la identidad del titular se </a:t>
            </a:r>
          </a:p>
          <a:p>
            <a:r>
              <a:rPr lang="es-MX" dirty="0" smtClean="0"/>
              <a:t>considerará acreditada por los medios establecidos por el responsable para la identificación de los titulares en </a:t>
            </a:r>
          </a:p>
          <a:p>
            <a:r>
              <a:rPr lang="es-MX" dirty="0" smtClean="0"/>
              <a:t>la prestación de sus servicios o contratación de sus productos, siempre que a través de dichos medios se </a:t>
            </a:r>
          </a:p>
          <a:p>
            <a:r>
              <a:rPr lang="es-MX" dirty="0" smtClean="0"/>
              <a:t>garantice la identidad del titular. </a:t>
            </a:r>
          </a:p>
          <a:p>
            <a:endParaRPr lang="es-MX" dirty="0" smtClean="0"/>
          </a:p>
          <a:p>
            <a:r>
              <a:rPr lang="es-MX" b="1" dirty="0" smtClean="0"/>
              <a:t>Procedimientos específicos para el ejercicio de los derechos ARCO </a:t>
            </a:r>
          </a:p>
          <a:p>
            <a:endParaRPr lang="es-MX" dirty="0" smtClean="0"/>
          </a:p>
          <a:p>
            <a:r>
              <a:rPr lang="es-MX" dirty="0" smtClean="0"/>
              <a:t>Artículo 92. Cuando las disposiciones aplicables a determinadas bases de datos o tratamientos </a:t>
            </a:r>
          </a:p>
          <a:p>
            <a:r>
              <a:rPr lang="es-MX" dirty="0" smtClean="0"/>
              <a:t>establezcan un procedimiento específico para solicitar el ejercicio de los derechos ARCO, se estará a lo </a:t>
            </a:r>
          </a:p>
          <a:p>
            <a:r>
              <a:rPr lang="es-MX" dirty="0" smtClean="0"/>
              <a:t>dispuesto en aquéllas que ofrezcan mayores garantías al titular, y no contravengan las disposiciones previstas </a:t>
            </a:r>
          </a:p>
          <a:p>
            <a:r>
              <a:rPr lang="es-MX" dirty="0" smtClean="0"/>
              <a:t>en la Ley. </a:t>
            </a:r>
          </a:p>
          <a:p>
            <a:endParaRPr lang="es-MX" dirty="0" smtClean="0"/>
          </a:p>
          <a:p>
            <a:r>
              <a:rPr lang="es-MX" b="1" dirty="0" smtClean="0"/>
              <a:t>Domicilio del titular </a:t>
            </a:r>
          </a:p>
          <a:p>
            <a:endParaRPr lang="es-MX" dirty="0" smtClean="0"/>
          </a:p>
          <a:p>
            <a:r>
              <a:rPr lang="es-MX" dirty="0" smtClean="0"/>
              <a:t>Artículo 94. En la solicitud de acceso, para los efectos del artículo 29, fracción I de la Ley, se deberá </a:t>
            </a:r>
          </a:p>
          <a:p>
            <a:r>
              <a:rPr lang="es-MX" dirty="0" smtClean="0"/>
              <a:t>indicar el domicilio o cualquier otro medio para que sea notificada la respuesta. En caso de no cumplir con </a:t>
            </a:r>
          </a:p>
          <a:p>
            <a:r>
              <a:rPr lang="es-MX" dirty="0" smtClean="0"/>
              <a:t>este requisito, el responsable tendrá por no presentada la solicitud, dejando constancia de ello. </a:t>
            </a:r>
          </a:p>
          <a:p>
            <a:endParaRPr lang="es-MX" dirty="0" smtClean="0"/>
          </a:p>
          <a:p>
            <a:r>
              <a:rPr lang="es-MX" b="1" dirty="0" smtClean="0"/>
              <a:t>Registro de solicitudes </a:t>
            </a:r>
          </a:p>
          <a:p>
            <a:endParaRPr lang="es-MX" dirty="0" smtClean="0"/>
          </a:p>
          <a:p>
            <a:r>
              <a:rPr lang="es-MX" dirty="0" smtClean="0"/>
              <a:t>Artículo 95. El responsable deberá dar trámite a toda solicitud para el ejercicio de los derechos ARCO. El </a:t>
            </a:r>
          </a:p>
          <a:p>
            <a:r>
              <a:rPr lang="es-MX" dirty="0" smtClean="0"/>
              <a:t>plazo para que se atienda la solicitud empezará a computarse a partir del día en que la misma haya sido </a:t>
            </a:r>
          </a:p>
          <a:p>
            <a:r>
              <a:rPr lang="es-MX" dirty="0" smtClean="0"/>
              <a:t>recibida por el responsable, en cuyo caso éste anotará en el acuse de recibo que entregue al titular la </a:t>
            </a:r>
          </a:p>
          <a:p>
            <a:r>
              <a:rPr lang="es-MX" dirty="0" smtClean="0"/>
              <a:t>correspondiente fecha de recepción. </a:t>
            </a:r>
          </a:p>
          <a:p>
            <a:endParaRPr lang="es-MX" dirty="0" smtClean="0"/>
          </a:p>
          <a:p>
            <a:r>
              <a:rPr lang="es-MX" dirty="0" smtClean="0"/>
              <a:t>El plazo señalado se interrumpirá en caso de que el responsable requiera información al titular, en </a:t>
            </a:r>
          </a:p>
          <a:p>
            <a:r>
              <a:rPr lang="es-MX" dirty="0" smtClean="0"/>
              <a:t>términos de lo dispuesto por el artículo siguiente. </a:t>
            </a:r>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39</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b="1" dirty="0" smtClean="0"/>
              <a:t>Del reglamento</a:t>
            </a:r>
          </a:p>
          <a:p>
            <a:endParaRPr lang="es-MX" b="1" dirty="0" smtClean="0"/>
          </a:p>
          <a:p>
            <a:r>
              <a:rPr lang="es-MX" b="1" dirty="0" smtClean="0"/>
              <a:t>Requerimiento de información adicional </a:t>
            </a:r>
          </a:p>
          <a:p>
            <a:endParaRPr lang="es-MX" b="1" dirty="0" smtClean="0"/>
          </a:p>
          <a:p>
            <a:r>
              <a:rPr lang="es-MX" dirty="0" smtClean="0"/>
              <a:t>Artículo 96. En el caso de que la información proporcionada en la solicitud sea insuficiente o errónea para </a:t>
            </a:r>
          </a:p>
          <a:p>
            <a:r>
              <a:rPr lang="es-MX" dirty="0" smtClean="0"/>
              <a:t>atenderla, o bien, no se acompañen los documentos a que hacen referencia los artículos 29, fracción II y 31 </a:t>
            </a:r>
          </a:p>
          <a:p>
            <a:r>
              <a:rPr lang="es-MX" dirty="0" smtClean="0"/>
              <a:t>de la Ley, el responsable podrá requerir al titular, por una vez y dentro de los cinco días siguientes a la </a:t>
            </a:r>
          </a:p>
          <a:p>
            <a:r>
              <a:rPr lang="es-MX" dirty="0" smtClean="0"/>
              <a:t>recepción de la solicitud, que aporte los elementos o documentos necesarios para dar trámite a la misma. El </a:t>
            </a:r>
          </a:p>
          <a:p>
            <a:r>
              <a:rPr lang="es-MX" dirty="0" smtClean="0"/>
              <a:t>titular contará con diez días para atender el requerimiento, contados a partir del día siguiente en que lo haya </a:t>
            </a:r>
          </a:p>
          <a:p>
            <a:r>
              <a:rPr lang="es-MX" dirty="0" smtClean="0"/>
              <a:t>recibido. De no dar respuesta en dicho plazo, se tendrá por no presentada la solicitud correspondiente. </a:t>
            </a:r>
          </a:p>
          <a:p>
            <a:endParaRPr lang="es-MX" dirty="0" smtClean="0"/>
          </a:p>
          <a:p>
            <a:r>
              <a:rPr lang="es-MX" dirty="0" smtClean="0"/>
              <a:t>En caso de que el titular atienda el requerimiento de información, el plazo para que el responsable dé </a:t>
            </a:r>
          </a:p>
          <a:p>
            <a:r>
              <a:rPr lang="es-MX" dirty="0" smtClean="0"/>
              <a:t>respuesta a la solicitud empezará a correr al día siguiente de que el titular haya atendido el requerimiento. </a:t>
            </a:r>
          </a:p>
          <a:p>
            <a:endParaRPr lang="es-MX" dirty="0" smtClean="0"/>
          </a:p>
          <a:p>
            <a:r>
              <a:rPr lang="es-MX" dirty="0" smtClean="0"/>
              <a:t>En caso de que el responsable no requiera al titular documentación adicional para la acreditación de su </a:t>
            </a:r>
          </a:p>
          <a:p>
            <a:r>
              <a:rPr lang="es-MX" dirty="0" smtClean="0"/>
              <a:t>identidad o de la personalidad de su representante, se entenderá por acreditada la misma con la </a:t>
            </a:r>
          </a:p>
          <a:p>
            <a:r>
              <a:rPr lang="es-MX" dirty="0" smtClean="0"/>
              <a:t>documentación aportada por el titular desde la presentación de su solicitud.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40</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b="1" dirty="0" smtClean="0"/>
              <a:t>Del reglamento</a:t>
            </a:r>
          </a:p>
          <a:p>
            <a:r>
              <a:rPr lang="es-MX" b="1" dirty="0" smtClean="0"/>
              <a:t>Causales de procedencia </a:t>
            </a:r>
          </a:p>
          <a:p>
            <a:endParaRPr lang="es-MX" dirty="0" smtClean="0"/>
          </a:p>
          <a:p>
            <a:r>
              <a:rPr lang="es-MX" dirty="0" smtClean="0"/>
              <a:t>Artículo 115. El procedimiento de protección de derechos procederá cuando exista una inconformidad por </a:t>
            </a:r>
          </a:p>
          <a:p>
            <a:r>
              <a:rPr lang="es-MX" dirty="0" smtClean="0"/>
              <a:t>parte del titular, derivada de acciones u omisiones del responsable con motivo del ejercicio de los derechos </a:t>
            </a:r>
          </a:p>
          <a:p>
            <a:r>
              <a:rPr lang="es-MX" dirty="0" smtClean="0"/>
              <a:t>ARCO cuando: </a:t>
            </a:r>
          </a:p>
          <a:p>
            <a:endParaRPr lang="es-MX" dirty="0" smtClean="0"/>
          </a:p>
          <a:p>
            <a:r>
              <a:rPr lang="es-MX" dirty="0" smtClean="0"/>
              <a:t>I. El titular no haya recibido respuesta por parte del responsable; </a:t>
            </a:r>
          </a:p>
          <a:p>
            <a:r>
              <a:rPr lang="es-MX" dirty="0" smtClean="0"/>
              <a:t>II. El responsable no otorgue acceso a los datos personales solicitados o lo haga en un formato </a:t>
            </a:r>
          </a:p>
          <a:p>
            <a:r>
              <a:rPr lang="es-MX" dirty="0" smtClean="0"/>
              <a:t>incomprensible; </a:t>
            </a:r>
          </a:p>
          <a:p>
            <a:r>
              <a:rPr lang="es-MX" dirty="0" smtClean="0"/>
              <a:t>III. El responsable se niegue a efectuar las rectificaciones a los datos personales; </a:t>
            </a:r>
          </a:p>
          <a:p>
            <a:r>
              <a:rPr lang="es-MX" dirty="0" smtClean="0"/>
              <a:t>IV. El titular no esté conforme con la información entregada por considerar que es incompleta o no </a:t>
            </a:r>
          </a:p>
          <a:p>
            <a:r>
              <a:rPr lang="es-MX" dirty="0" smtClean="0"/>
              <a:t>corresponde a la solicitada, o bien, con el costo o modalidad de la reproducción; </a:t>
            </a:r>
          </a:p>
          <a:p>
            <a:r>
              <a:rPr lang="es-MX" dirty="0" smtClean="0"/>
              <a:t>V. El responsable se niegue a cancelar los datos personales; </a:t>
            </a:r>
          </a:p>
          <a:p>
            <a:r>
              <a:rPr lang="es-MX" dirty="0" smtClean="0"/>
              <a:t>VI. El responsable persista en el tratamiento a pesar de haber procedido la solicitud de oposición, o bien, </a:t>
            </a:r>
          </a:p>
          <a:p>
            <a:r>
              <a:rPr lang="es-MX" dirty="0" smtClean="0"/>
              <a:t>se niegue a atender la solicitud de oposición, y </a:t>
            </a:r>
          </a:p>
          <a:p>
            <a:r>
              <a:rPr lang="es-MX" dirty="0" smtClean="0"/>
              <a:t>VII. Por otras causas que a juicio del Instituto sean procedentes conforme a la Ley o al presente </a:t>
            </a:r>
          </a:p>
          <a:p>
            <a:r>
              <a:rPr lang="es-MX" dirty="0" smtClean="0"/>
              <a:t>Reglamento.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44</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b="1" dirty="0" smtClean="0"/>
              <a:t>Del reglamento</a:t>
            </a:r>
          </a:p>
          <a:p>
            <a:r>
              <a:rPr lang="es-MX" b="1" dirty="0" smtClean="0"/>
              <a:t>Capítulo VIII </a:t>
            </a:r>
          </a:p>
          <a:p>
            <a:endParaRPr lang="es-MX" dirty="0" smtClean="0"/>
          </a:p>
          <a:p>
            <a:r>
              <a:rPr lang="es-MX" b="1" dirty="0" smtClean="0"/>
              <a:t>Del Procedimiento de Protección de Derechos </a:t>
            </a:r>
          </a:p>
          <a:p>
            <a:endParaRPr lang="es-MX" dirty="0" smtClean="0"/>
          </a:p>
          <a:p>
            <a:r>
              <a:rPr lang="es-MX" dirty="0" smtClean="0"/>
              <a:t>Inicio </a:t>
            </a:r>
          </a:p>
          <a:p>
            <a:endParaRPr lang="es-MX" dirty="0" smtClean="0"/>
          </a:p>
          <a:p>
            <a:r>
              <a:rPr lang="es-MX" dirty="0" smtClean="0"/>
              <a:t>Artículo 113. La solicitud para iniciar el procedimiento de protección de derechos deberá presentarse por </a:t>
            </a:r>
          </a:p>
          <a:p>
            <a:r>
              <a:rPr lang="es-MX" dirty="0" smtClean="0"/>
              <a:t>el titular o su representante; ya sea mediante escrito libre, en los formatos que para tal efecto determine el </a:t>
            </a:r>
          </a:p>
          <a:p>
            <a:r>
              <a:rPr lang="es-MX" dirty="0" smtClean="0"/>
              <a:t>Instituto o a través del sistema que éste establezca, en el plazo previsto en el artículo 45 de la Ley. </a:t>
            </a:r>
          </a:p>
          <a:p>
            <a:endParaRPr lang="es-MX" dirty="0" smtClean="0"/>
          </a:p>
          <a:p>
            <a:r>
              <a:rPr lang="es-MX" dirty="0" smtClean="0"/>
              <a:t>Tanto el formato como el sistema deberán ser puestos a disposición por el Instituto en su sitio de Internet y </a:t>
            </a:r>
          </a:p>
          <a:p>
            <a:r>
              <a:rPr lang="es-MX" dirty="0" smtClean="0"/>
              <a:t>en cada una de las oficinas habilitadas que éste determine. </a:t>
            </a:r>
          </a:p>
          <a:p>
            <a:endParaRPr lang="es-MX" dirty="0" smtClean="0"/>
          </a:p>
          <a:p>
            <a:r>
              <a:rPr lang="es-MX" dirty="0" smtClean="0"/>
              <a:t>Al promover una solicitud de protección de derechos, el titular o su representante deberán acreditar su </a:t>
            </a:r>
          </a:p>
          <a:p>
            <a:r>
              <a:rPr lang="es-MX" dirty="0" smtClean="0"/>
              <a:t>identidad o personalidad respectivamente, en los términos establecidos en el artículo 89 del presente </a:t>
            </a:r>
          </a:p>
          <a:p>
            <a:r>
              <a:rPr lang="es-MX" dirty="0" smtClean="0"/>
              <a:t>Reglamento. En el caso del titular, éste también podrá acreditar su identidad a través de medios electrónicos u </a:t>
            </a:r>
          </a:p>
          <a:p>
            <a:r>
              <a:rPr lang="es-MX" dirty="0" smtClean="0"/>
              <a:t>otros, en términos de lo que prevean las disposiciones legales o reglamentarias aplicables. </a:t>
            </a:r>
          </a:p>
          <a:p>
            <a:endParaRPr lang="es-MX" dirty="0" smtClean="0"/>
          </a:p>
          <a:p>
            <a:r>
              <a:rPr lang="es-MX" dirty="0" smtClean="0"/>
              <a:t>El Instituto podrá tener por reconocida la identidad del titular o la personalidad del representante cuando la </a:t>
            </a:r>
          </a:p>
          <a:p>
            <a:r>
              <a:rPr lang="es-MX" dirty="0" smtClean="0"/>
              <a:t>misma ya hubiere sido acreditada ante el responsable al ejercer su derecho ARCO. </a:t>
            </a:r>
          </a:p>
          <a:p>
            <a:endParaRPr lang="es-MX" dirty="0" smtClean="0"/>
          </a:p>
          <a:p>
            <a:r>
              <a:rPr lang="es-MX" b="1" dirty="0" smtClean="0"/>
              <a:t>Medios para presentar la solicitud de protección de derechos </a:t>
            </a:r>
          </a:p>
          <a:p>
            <a:endParaRPr lang="es-MX" dirty="0" smtClean="0"/>
          </a:p>
          <a:p>
            <a:r>
              <a:rPr lang="es-MX" dirty="0" smtClean="0"/>
              <a:t>Artículo 114. La solicitud de protección de derechos podrá presentarse en el domicilio del Instituto, en sus </a:t>
            </a:r>
          </a:p>
          <a:p>
            <a:r>
              <a:rPr lang="es-MX" dirty="0" smtClean="0"/>
              <a:t>oficinas habilitadas, por correo certificado con acuse de recibo o en el sistema al que refiere el artículo </a:t>
            </a:r>
          </a:p>
          <a:p>
            <a:r>
              <a:rPr lang="es-MX" dirty="0" smtClean="0"/>
              <a:t>anterior, en este último caso, siempre que el particular cuente con la certificación del medio de identificación </a:t>
            </a:r>
          </a:p>
          <a:p>
            <a:r>
              <a:rPr lang="es-MX" dirty="0" smtClean="0"/>
              <a:t>electrónica a que se refiere el artículo 69-C de la Ley Federal de Procedimiento Administrativo u otras </a:t>
            </a:r>
          </a:p>
          <a:p>
            <a:r>
              <a:rPr lang="es-MX" dirty="0" smtClean="0"/>
              <a:t>disposiciones legales aplicables. En todo caso, se entregará al promovente un acuse de recibo en el cual </a:t>
            </a:r>
          </a:p>
          <a:p>
            <a:r>
              <a:rPr lang="es-MX" dirty="0" smtClean="0"/>
              <a:t>conste de manera fehaciente la fecha de la presentación de la solicitud. </a:t>
            </a:r>
          </a:p>
          <a:p>
            <a:endParaRPr lang="es-MX" dirty="0" smtClean="0"/>
          </a:p>
          <a:p>
            <a:r>
              <a:rPr lang="es-MX" dirty="0" smtClean="0"/>
              <a:t>Cuando el promovente presente su solicitud por medios electrónicos a través del sistema que establezca </a:t>
            </a:r>
          </a:p>
          <a:p>
            <a:r>
              <a:rPr lang="es-MX" dirty="0" smtClean="0"/>
              <a:t>el Instituto, se entenderá que acepta que las notificaciones le sean efectuadas por dicho sistema o a través de </a:t>
            </a:r>
          </a:p>
          <a:p>
            <a:r>
              <a:rPr lang="es-MX" dirty="0" smtClean="0"/>
              <a:t>otros medios electrónicos generados por éste, salvo que señale un medio distinto para efectos de las </a:t>
            </a:r>
          </a:p>
          <a:p>
            <a:r>
              <a:rPr lang="es-MX" dirty="0" smtClean="0"/>
              <a:t>notificaciones. </a:t>
            </a:r>
          </a:p>
          <a:p>
            <a:endParaRPr lang="es-MX" dirty="0" smtClean="0"/>
          </a:p>
          <a:p>
            <a:r>
              <a:rPr lang="es-MX" dirty="0" smtClean="0"/>
              <a:t>Cuando la solicitud sea presentada por el titular o su representante en la oficina habilitada por el Instituto, </a:t>
            </a:r>
          </a:p>
          <a:p>
            <a:r>
              <a:rPr lang="es-MX" dirty="0" smtClean="0"/>
              <a:t>ésta hará constar la acreditación de la identidad o, en su caso, de la personalidad del representante, y podrá </a:t>
            </a:r>
          </a:p>
          <a:p>
            <a:r>
              <a:rPr lang="es-MX" dirty="0" smtClean="0"/>
              <a:t>enviar o registrar por medios electrónicos, tanto la solicitud, como los documentos exhibidos. En este caso, la </a:t>
            </a:r>
          </a:p>
          <a:p>
            <a:r>
              <a:rPr lang="es-MX" dirty="0" smtClean="0"/>
              <a:t>solicitud se tendrá por recibida, para efectos del plazo a que se refiere el artículo 47 de la Ley, cuando el </a:t>
            </a:r>
          </a:p>
          <a:p>
            <a:r>
              <a:rPr lang="es-MX" dirty="0" smtClean="0"/>
              <a:t>Instituto, a través de ese mismo medio, genere el acuse de recibo correspondiente. </a:t>
            </a:r>
          </a:p>
          <a:p>
            <a:endParaRPr lang="es-MX" dirty="0" smtClean="0"/>
          </a:p>
          <a:p>
            <a:r>
              <a:rPr lang="es-MX" dirty="0" smtClean="0"/>
              <a:t>Lo anterior, sin perjuicio de que la oficina habilitada remita al Instituto por correo certificado, la constancia </a:t>
            </a:r>
          </a:p>
          <a:p>
            <a:r>
              <a:rPr lang="es-MX" dirty="0" smtClean="0"/>
              <a:t>de identidad del titular o el documento de acreditación de la personalidad del representante, así como la </a:t>
            </a:r>
          </a:p>
          <a:p>
            <a:r>
              <a:rPr lang="es-MX" dirty="0" smtClean="0"/>
              <a:t>solicitud y los documentos anexos, para su integración al expediente respectivo. </a:t>
            </a:r>
          </a:p>
          <a:p>
            <a:endParaRPr lang="es-MX" dirty="0" smtClean="0"/>
          </a:p>
          <a:p>
            <a:r>
              <a:rPr lang="es-MX" dirty="0" smtClean="0"/>
              <a:t>En el caso de que el titular envíe la solicitud y sus anexos por correo certificado, el plazo a que se refiere </a:t>
            </a:r>
          </a:p>
          <a:p>
            <a:r>
              <a:rPr lang="es-MX" dirty="0" smtClean="0"/>
              <a:t>el artículo 47 de la Ley empezará a contar a partir de la fecha que conste en el sello de recepción del Instituto.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desarrollo de las TIC,</a:t>
            </a:r>
            <a:r>
              <a:rPr lang="es-MX" baseline="0" dirty="0" smtClean="0"/>
              <a:t> tiene como todo efectos positivos y negativos en el desarrollo de la sociedad. Bien es cierto que hoy en día hay muchas actividades cotidianas que podemos llevar a cabo en cuestión de minutos y sin necesidad de trasladarnos a algún sitio en específico, acción que no hace más de dos décadas era impensable sin la utilización de las nuevas tecnologías. Ejemplos: desde la simple intercomunicación con personas en diferentes partes del mundo, operaciones bancarias y grandes transacciones internacionales llevadas a cabo por consorcios importantes que a través de estos medios se ven beneficiados en sus utilidades. Sin embargo, desde el lado opuesto, se corre el riesgo de la invasión a la intimidad, el aislamiento social, robo de identidad, fraudes electrónicos, etc.</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MX" b="1" dirty="0" smtClean="0"/>
              <a:t>Del reglamento</a:t>
            </a:r>
          </a:p>
          <a:p>
            <a:endParaRPr lang="es-MX" b="1" dirty="0" smtClean="0"/>
          </a:p>
          <a:p>
            <a:r>
              <a:rPr lang="es-MX" b="1" dirty="0" smtClean="0"/>
              <a:t>Requisitos de la solicitud de protección de derechos </a:t>
            </a:r>
          </a:p>
          <a:p>
            <a:endParaRPr lang="es-MX" dirty="0" smtClean="0"/>
          </a:p>
          <a:p>
            <a:r>
              <a:rPr lang="es-MX" dirty="0" smtClean="0"/>
              <a:t>Artículo 116. El promovente, en términos del artículo 46 de la Ley, deberá adjuntar a su solicitud de </a:t>
            </a:r>
          </a:p>
          <a:p>
            <a:r>
              <a:rPr lang="es-MX" dirty="0" smtClean="0"/>
              <a:t>protección de derechos la información y documentos siguientes: </a:t>
            </a:r>
          </a:p>
          <a:p>
            <a:endParaRPr lang="es-MX" dirty="0" smtClean="0"/>
          </a:p>
          <a:p>
            <a:r>
              <a:rPr lang="es-MX" dirty="0" smtClean="0"/>
              <a:t>I. Copia de la solicitud del ejercicio de derechos que corresponda, así como copia de los documentos </a:t>
            </a:r>
          </a:p>
          <a:p>
            <a:r>
              <a:rPr lang="es-MX" dirty="0" smtClean="0"/>
              <a:t>anexos para cada una de las partes, de ser el caso; </a:t>
            </a:r>
          </a:p>
          <a:p>
            <a:r>
              <a:rPr lang="es-MX" dirty="0" smtClean="0"/>
              <a:t>II. El documento que acredite que actúa por su propio derecho o en representación del titular; </a:t>
            </a:r>
          </a:p>
          <a:p>
            <a:r>
              <a:rPr lang="es-MX" dirty="0" smtClean="0"/>
              <a:t>III. El documento en que conste la respuesta del responsable, de ser el caso; </a:t>
            </a:r>
          </a:p>
          <a:p>
            <a:r>
              <a:rPr lang="es-MX" dirty="0" smtClean="0"/>
              <a:t>IV. En el supuesto en que impugne la falta de respuesta del responsable, deberá acompañar una copia en </a:t>
            </a:r>
          </a:p>
          <a:p>
            <a:r>
              <a:rPr lang="es-MX" dirty="0" smtClean="0"/>
              <a:t>la que obre el acuse o constancia de recepción de la solicitud del ejercicio de derechos por parte del </a:t>
            </a:r>
          </a:p>
          <a:p>
            <a:r>
              <a:rPr lang="es-MX" dirty="0" smtClean="0"/>
              <a:t>responsable; </a:t>
            </a:r>
          </a:p>
          <a:p>
            <a:r>
              <a:rPr lang="es-MX" dirty="0" smtClean="0"/>
              <a:t>V. Las pruebas documentales que ofrece para demostrar sus afirmaciones; </a:t>
            </a:r>
          </a:p>
          <a:p>
            <a:r>
              <a:rPr lang="es-MX" dirty="0" smtClean="0"/>
              <a:t>VI. El documento en el que señale las demás pruebas que ofrezca, en términos del artículo 119 del </a:t>
            </a:r>
          </a:p>
          <a:p>
            <a:r>
              <a:rPr lang="es-MX" dirty="0" smtClean="0"/>
              <a:t>presente Reglamento, y </a:t>
            </a:r>
          </a:p>
          <a:p>
            <a:r>
              <a:rPr lang="es-MX" dirty="0" smtClean="0"/>
              <a:t>VII. Cualquier otro documento que considere procedente someter a juicio del Instituto. </a:t>
            </a:r>
          </a:p>
          <a:p>
            <a:r>
              <a:rPr lang="es-MX" dirty="0" smtClean="0"/>
              <a:t>Si el titular no pudiera acreditar que acudió con el responsable, ya sea porque éste se hubiere negado a </a:t>
            </a:r>
          </a:p>
          <a:p>
            <a:r>
              <a:rPr lang="es-MX" dirty="0" smtClean="0"/>
              <a:t>recibir la solicitud de ejercicio de derechos ARCO o a emitir el acuse de recibido, lo hará del conocimiento del </a:t>
            </a:r>
          </a:p>
          <a:p>
            <a:r>
              <a:rPr lang="es-MX" dirty="0" smtClean="0"/>
              <a:t>Instituto mediante escrito, y éste le dará vista al responsable para que manifieste lo que a su derecho </a:t>
            </a:r>
          </a:p>
          <a:p>
            <a:r>
              <a:rPr lang="es-MX" dirty="0" smtClean="0"/>
              <a:t>convenga, a fin de garantizar al titular el ejercicio de sus derechos ARCO.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46</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dirty="0" err="1" smtClean="0"/>
              <a:t>Supletoriedad</a:t>
            </a:r>
            <a:r>
              <a:rPr lang="es-MX" dirty="0" smtClean="0"/>
              <a:t>,</a:t>
            </a:r>
            <a:r>
              <a:rPr lang="es-MX" baseline="0" dirty="0" smtClean="0"/>
              <a:t> se observarán las disposiciones contenidas en la Ley Federal de Procedimiento Administrativo</a:t>
            </a:r>
          </a:p>
          <a:p>
            <a:endParaRPr lang="es-MX" dirty="0" smtClean="0"/>
          </a:p>
          <a:p>
            <a:r>
              <a:rPr lang="es-MX" b="1" dirty="0" smtClean="0"/>
              <a:t>Del reglamento</a:t>
            </a:r>
          </a:p>
          <a:p>
            <a:r>
              <a:rPr lang="es-MX" b="1" dirty="0" smtClean="0"/>
              <a:t>Acuerdo de admisión </a:t>
            </a:r>
          </a:p>
          <a:p>
            <a:endParaRPr lang="es-MX" dirty="0" smtClean="0"/>
          </a:p>
          <a:p>
            <a:r>
              <a:rPr lang="es-MX" dirty="0" smtClean="0"/>
              <a:t>Artículo 117. En su caso, el Instituto deberá acordar la admisión de la solicitud de protección de derechos </a:t>
            </a:r>
          </a:p>
          <a:p>
            <a:r>
              <a:rPr lang="es-MX" dirty="0" smtClean="0"/>
              <a:t>en un plazo no mayor a diez días a partir de su recepción. </a:t>
            </a:r>
          </a:p>
          <a:p>
            <a:endParaRPr lang="es-MX" dirty="0" smtClean="0"/>
          </a:p>
          <a:p>
            <a:r>
              <a:rPr lang="es-MX" dirty="0" smtClean="0"/>
              <a:t>Acordada la admisión, el Instituto notificará la misma al promovente y correrá traslado al responsable, en </a:t>
            </a:r>
          </a:p>
          <a:p>
            <a:r>
              <a:rPr lang="es-MX" dirty="0" smtClean="0"/>
              <a:t>un plazo no mayor a diez días, anexando copia de todos los documentos que el titular hubiere aportado, a </a:t>
            </a:r>
          </a:p>
          <a:p>
            <a:r>
              <a:rPr lang="es-MX" dirty="0" smtClean="0"/>
              <a:t>efecto de que manifieste lo que a su derecho convenga en un plazo de quince días a partir de la notificación, </a:t>
            </a:r>
          </a:p>
          <a:p>
            <a:r>
              <a:rPr lang="es-MX" dirty="0" smtClean="0"/>
              <a:t>debiendo ofrecer las pruebas que considere pertinentes. </a:t>
            </a:r>
          </a:p>
          <a:p>
            <a:endParaRPr lang="es-MX" dirty="0" smtClean="0"/>
          </a:p>
          <a:p>
            <a:r>
              <a:rPr lang="es-MX" b="1" dirty="0" smtClean="0"/>
              <a:t>Admisión o </a:t>
            </a:r>
            <a:r>
              <a:rPr lang="es-MX" b="1" dirty="0" err="1" smtClean="0"/>
              <a:t>desechamiento</a:t>
            </a:r>
            <a:r>
              <a:rPr lang="es-MX" b="1" dirty="0" smtClean="0"/>
              <a:t> de las pruebas </a:t>
            </a:r>
          </a:p>
          <a:p>
            <a:endParaRPr lang="es-MX" dirty="0" smtClean="0"/>
          </a:p>
          <a:p>
            <a:r>
              <a:rPr lang="es-MX" dirty="0" smtClean="0"/>
              <a:t>Artículo 118. El Instituto dictará un acuerdo de admisión o </a:t>
            </a:r>
            <a:r>
              <a:rPr lang="es-MX" dirty="0" err="1" smtClean="0"/>
              <a:t>desechamiento</a:t>
            </a:r>
            <a:r>
              <a:rPr lang="es-MX" dirty="0" smtClean="0"/>
              <a:t> de las pruebas, y de ser </a:t>
            </a:r>
          </a:p>
          <a:p>
            <a:r>
              <a:rPr lang="es-MX" dirty="0" smtClean="0"/>
              <a:t>necesario éstas serán desahogadas en una audiencia, de la cual se notificará el lugar o medio, la fecha y hora </a:t>
            </a:r>
          </a:p>
          <a:p>
            <a:r>
              <a:rPr lang="es-MX" dirty="0" smtClean="0"/>
              <a:t>a las partes. </a:t>
            </a:r>
          </a:p>
          <a:p>
            <a:endParaRPr lang="es-MX" dirty="0" smtClean="0"/>
          </a:p>
          <a:p>
            <a:r>
              <a:rPr lang="es-MX" b="1" dirty="0" smtClean="0"/>
              <a:t>Ofrecimiento de pruebas </a:t>
            </a:r>
          </a:p>
          <a:p>
            <a:endParaRPr lang="es-MX" dirty="0" smtClean="0"/>
          </a:p>
          <a:p>
            <a:r>
              <a:rPr lang="es-MX" dirty="0" smtClean="0"/>
              <a:t>Artículo 119. Los medios de prueba que podrán ofrecerse son los siguientes: </a:t>
            </a:r>
          </a:p>
          <a:p>
            <a:endParaRPr lang="es-MX" dirty="0" smtClean="0"/>
          </a:p>
          <a:p>
            <a:r>
              <a:rPr lang="es-MX" dirty="0" smtClean="0"/>
              <a:t>I. La documental pública; </a:t>
            </a:r>
          </a:p>
          <a:p>
            <a:r>
              <a:rPr lang="es-MX" dirty="0" smtClean="0"/>
              <a:t>II. La documental privada; </a:t>
            </a:r>
          </a:p>
          <a:p>
            <a:r>
              <a:rPr lang="es-MX" dirty="0" smtClean="0"/>
              <a:t>III. La inspección, siempre y cuando se realice a través de la autoridad competente; </a:t>
            </a:r>
          </a:p>
          <a:p>
            <a:r>
              <a:rPr lang="es-MX" dirty="0" smtClean="0"/>
              <a:t>IV. La </a:t>
            </a:r>
            <a:r>
              <a:rPr lang="es-MX" dirty="0" err="1" smtClean="0"/>
              <a:t>presuncional</a:t>
            </a:r>
            <a:r>
              <a:rPr lang="es-MX" dirty="0" smtClean="0"/>
              <a:t>, en su doble aspecto, legal y humana; </a:t>
            </a:r>
          </a:p>
          <a:p>
            <a:r>
              <a:rPr lang="es-MX" dirty="0" smtClean="0"/>
              <a:t>V. La pericial; </a:t>
            </a:r>
          </a:p>
          <a:p>
            <a:r>
              <a:rPr lang="es-MX" dirty="0" smtClean="0"/>
              <a:t>VI. La testimonial, y </a:t>
            </a:r>
          </a:p>
          <a:p>
            <a:r>
              <a:rPr lang="es-MX" dirty="0" smtClean="0"/>
              <a:t>VII. Las fotografías, páginas electrónicas, escritos y demás elementos aportados por la ciencia y </a:t>
            </a:r>
          </a:p>
          <a:p>
            <a:r>
              <a:rPr lang="es-MX" dirty="0" smtClean="0"/>
              <a:t>tecnología. </a:t>
            </a:r>
          </a:p>
          <a:p>
            <a:endParaRPr lang="es-MX" dirty="0" smtClean="0"/>
          </a:p>
          <a:p>
            <a:r>
              <a:rPr lang="es-MX" dirty="0" smtClean="0"/>
              <a:t>En caso de que se ofrezca prueba pericial o testimonial, se precisarán los hechos sobre los que deban </a:t>
            </a:r>
          </a:p>
          <a:p>
            <a:r>
              <a:rPr lang="es-MX" dirty="0" smtClean="0"/>
              <a:t>versar y se señalarán los nombres y domicilios del perito o de los testigos, exhibiéndose el cuestionario o el </a:t>
            </a:r>
          </a:p>
          <a:p>
            <a:r>
              <a:rPr lang="es-MX" dirty="0" smtClean="0"/>
              <a:t>interrogatorio respectivo en preparación de las mismas. Sin estos señalamientos se tendrán por no ofrecidas </a:t>
            </a:r>
          </a:p>
          <a:p>
            <a:r>
              <a:rPr lang="es-MX" dirty="0" smtClean="0"/>
              <a:t>dichas pruebas.</a:t>
            </a:r>
          </a:p>
          <a:p>
            <a:endParaRPr lang="es-MX" dirty="0" smtClean="0"/>
          </a:p>
          <a:p>
            <a:r>
              <a:rPr lang="es-MX" b="1" dirty="0" smtClean="0"/>
              <a:t>Audiencia </a:t>
            </a:r>
          </a:p>
          <a:p>
            <a:endParaRPr lang="es-MX" dirty="0" smtClean="0"/>
          </a:p>
          <a:p>
            <a:r>
              <a:rPr lang="es-MX" dirty="0" smtClean="0"/>
              <a:t>Artículo 121. Para los efectos del penúltimo párrafo del artículo 45 de la Ley, el Instituto determinará, en </a:t>
            </a:r>
          </a:p>
          <a:p>
            <a:r>
              <a:rPr lang="es-MX" dirty="0" smtClean="0"/>
              <a:t>su caso, el lugar o medio, fecha y hora para la celebración de la audiencia, la cual podrá posponerse sólo por </a:t>
            </a:r>
          </a:p>
          <a:p>
            <a:r>
              <a:rPr lang="es-MX" dirty="0" smtClean="0"/>
              <a:t>causa justificada. En dicha audiencia se desahogarán las pruebas que por su naturaleza así lo requieran y se </a:t>
            </a:r>
          </a:p>
          <a:p>
            <a:r>
              <a:rPr lang="es-MX" dirty="0" smtClean="0"/>
              <a:t>levantará el acta correspondiente. </a:t>
            </a:r>
          </a:p>
          <a:p>
            <a:endParaRPr lang="es-MX" dirty="0" smtClean="0"/>
          </a:p>
          <a:p>
            <a:r>
              <a:rPr lang="es-MX" b="1" dirty="0" smtClean="0"/>
              <a:t>Presentación de alegatos </a:t>
            </a:r>
          </a:p>
          <a:p>
            <a:endParaRPr lang="es-MX" dirty="0" smtClean="0"/>
          </a:p>
          <a:p>
            <a:r>
              <a:rPr lang="es-MX" dirty="0" smtClean="0"/>
              <a:t>Artículo 122. Dictado el acuerdo que tenga por desahogadas todas las pruebas, se pondrán las </a:t>
            </a:r>
          </a:p>
          <a:p>
            <a:r>
              <a:rPr lang="es-MX" dirty="0" smtClean="0"/>
              <a:t>actuaciones a disposición de las partes, para que éstos, en caso de quererlo, formulen alegatos en un plazo </a:t>
            </a:r>
          </a:p>
          <a:p>
            <a:r>
              <a:rPr lang="es-MX" dirty="0" smtClean="0"/>
              <a:t>de cinco días, contados a partir de la notificación del acuerdo a que se refiere este artículo. Al término de </a:t>
            </a:r>
          </a:p>
          <a:p>
            <a:r>
              <a:rPr lang="es-MX" dirty="0" smtClean="0"/>
              <a:t>dicho plazo, se cerrará la instrucción y el Instituto emitirá su resolución en el plazo establecido en el artículo </a:t>
            </a:r>
          </a:p>
          <a:p>
            <a:r>
              <a:rPr lang="es-MX" dirty="0" smtClean="0"/>
              <a:t>47 de la Ley.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47</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b="1" dirty="0" smtClean="0"/>
              <a:t>Del reglamento</a:t>
            </a:r>
          </a:p>
          <a:p>
            <a:r>
              <a:rPr lang="es-MX" b="1" dirty="0" smtClean="0"/>
              <a:t>Conciliación </a:t>
            </a:r>
          </a:p>
          <a:p>
            <a:endParaRPr lang="es-MX" dirty="0" smtClean="0"/>
          </a:p>
          <a:p>
            <a:r>
              <a:rPr lang="es-MX" dirty="0" smtClean="0"/>
              <a:t>Artículo 120. Admitida la solicitud y sin perjuicio de lo dispuesto por el artículo 54 de la Ley, el Instituto </a:t>
            </a:r>
          </a:p>
          <a:p>
            <a:r>
              <a:rPr lang="es-MX" dirty="0" smtClean="0"/>
              <a:t>promoverá la conciliación entre las partes, de conformidad con el siguiente procedimiento: </a:t>
            </a:r>
          </a:p>
          <a:p>
            <a:endParaRPr lang="es-MX" dirty="0" smtClean="0"/>
          </a:p>
          <a:p>
            <a:r>
              <a:rPr lang="es-MX" dirty="0" smtClean="0"/>
              <a:t>I. En el acuerdo de admisión de la solicitud de protección de derechos, el Instituto requerirá a las partes </a:t>
            </a:r>
          </a:p>
          <a:p>
            <a:r>
              <a:rPr lang="es-MX" dirty="0" smtClean="0"/>
              <a:t>que manifiesten, por cualquier medio, su voluntad de conciliar, en un plazo no mayor a diez días, contados a </a:t>
            </a:r>
          </a:p>
          <a:p>
            <a:r>
              <a:rPr lang="es-MX" dirty="0" smtClean="0"/>
              <a:t>partir de la notificación de dicho acuerdo, mismo que contendrá un resumen de la solicitud de protección de </a:t>
            </a:r>
          </a:p>
          <a:p>
            <a:r>
              <a:rPr lang="es-MX" dirty="0" smtClean="0"/>
              <a:t>datos personales y de la respuesta del responsable si la hubiere, señalando los elementos comunes y los </a:t>
            </a:r>
          </a:p>
          <a:p>
            <a:r>
              <a:rPr lang="es-MX" dirty="0" smtClean="0"/>
              <a:t>puntos de controversia. </a:t>
            </a:r>
          </a:p>
          <a:p>
            <a:r>
              <a:rPr lang="es-MX" dirty="0" smtClean="0"/>
              <a:t>La conciliación podrá celebrarse presencialmente, por medios remotos o locales de comunicación </a:t>
            </a:r>
          </a:p>
          <a:p>
            <a:r>
              <a:rPr lang="es-MX" dirty="0" smtClean="0"/>
              <a:t>electrónica o por cualquier otro medio que determine el Instituto. En cualquier caso, la conciliación habrá de </a:t>
            </a:r>
          </a:p>
          <a:p>
            <a:r>
              <a:rPr lang="es-MX" dirty="0" smtClean="0"/>
              <a:t>hacerse constar por el medio que permita acreditar su existencia. </a:t>
            </a:r>
          </a:p>
          <a:p>
            <a:endParaRPr lang="es-MX" dirty="0" smtClean="0"/>
          </a:p>
          <a:p>
            <a:r>
              <a:rPr lang="es-MX" dirty="0" smtClean="0"/>
              <a:t>Queda exceptuado de la etapa de conciliación, cuando el titular sea menor de edad y se haya vulnerado </a:t>
            </a:r>
          </a:p>
          <a:p>
            <a:r>
              <a:rPr lang="es-MX" dirty="0" smtClean="0"/>
              <a:t>alguno de los derechos contemplados en la Ley para la Protección de los Derechos de Niñas, Niños y </a:t>
            </a:r>
          </a:p>
          <a:p>
            <a:r>
              <a:rPr lang="es-MX" dirty="0" smtClean="0"/>
              <a:t>Adolescentes, vinculados con la Ley y el presente Reglamento, salvo que cuente con representación legal </a:t>
            </a:r>
          </a:p>
          <a:p>
            <a:r>
              <a:rPr lang="es-MX" dirty="0" smtClean="0"/>
              <a:t>debidamente acreditada; </a:t>
            </a:r>
          </a:p>
          <a:p>
            <a:endParaRPr lang="es-MX" dirty="0" smtClean="0"/>
          </a:p>
          <a:p>
            <a:r>
              <a:rPr lang="es-MX" dirty="0" smtClean="0"/>
              <a:t>II. Aceptada la posibilidad de conciliar por las partes, el Instituto señalará el lugar o medio, día y hora para </a:t>
            </a:r>
          </a:p>
          <a:p>
            <a:r>
              <a:rPr lang="es-MX" dirty="0" smtClean="0"/>
              <a:t>la celebración de una audiencia de conciliación, la cual deberá realizarse dentro de los veinte días siguientes </a:t>
            </a:r>
          </a:p>
          <a:p>
            <a:r>
              <a:rPr lang="es-MX" dirty="0" smtClean="0"/>
              <a:t>en que el Instituto haya recibido la manifestación de la voluntad de conciliar de las partes, en la que se </a:t>
            </a:r>
          </a:p>
          <a:p>
            <a:r>
              <a:rPr lang="es-MX" dirty="0" smtClean="0"/>
              <a:t>procurará avenir los intereses entre el titular y el responsable. </a:t>
            </a:r>
          </a:p>
          <a:p>
            <a:r>
              <a:rPr lang="es-MX" dirty="0" smtClean="0"/>
              <a:t>El conciliador podrá, en todo momento en la etapa de conciliación, requerir a las partes que presenten en </a:t>
            </a:r>
          </a:p>
          <a:p>
            <a:r>
              <a:rPr lang="es-MX" dirty="0" smtClean="0"/>
              <a:t>un plazo máximo de cinco días, los elementos de convicción que estime necesarios para la conciliación. </a:t>
            </a:r>
          </a:p>
          <a:p>
            <a:endParaRPr lang="es-MX" dirty="0" smtClean="0"/>
          </a:p>
          <a:p>
            <a:r>
              <a:rPr lang="es-MX" dirty="0" smtClean="0"/>
              <a:t>El conciliador podrá suspender cuando lo estime pertinente o a instancia de ambas partes la audiencia de </a:t>
            </a:r>
          </a:p>
          <a:p>
            <a:r>
              <a:rPr lang="es-MX" dirty="0" smtClean="0"/>
              <a:t>conciliación hasta en dos ocasiones. En caso de que se suspenda la audiencia, el conciliador señalará día y </a:t>
            </a:r>
          </a:p>
          <a:p>
            <a:r>
              <a:rPr lang="es-MX" dirty="0" smtClean="0"/>
              <a:t>hora para su reanudación. </a:t>
            </a:r>
          </a:p>
          <a:p>
            <a:endParaRPr lang="es-MX" dirty="0" smtClean="0"/>
          </a:p>
          <a:p>
            <a:r>
              <a:rPr lang="es-MX" dirty="0" smtClean="0"/>
              <a:t>De toda audiencia de conciliación se levantará el acta respectiva, en la que conste el resultado de la </a:t>
            </a:r>
          </a:p>
          <a:p>
            <a:r>
              <a:rPr lang="es-MX" dirty="0" smtClean="0"/>
              <a:t>misma. En caso de que el responsable o el titular o sus respectivos representantes no firmen el acta, ello no </a:t>
            </a:r>
          </a:p>
          <a:p>
            <a:r>
              <a:rPr lang="es-MX" dirty="0" smtClean="0"/>
              <a:t>afectará su validez, debiéndose hacer constar dicha negativa; </a:t>
            </a:r>
          </a:p>
          <a:p>
            <a:endParaRPr lang="es-MX" dirty="0" smtClean="0"/>
          </a:p>
          <a:p>
            <a:r>
              <a:rPr lang="es-MX" dirty="0" smtClean="0"/>
              <a:t>III. Si alguna de las partes no acude a la audiencia de conciliación y justifica su ausencia en un plazo de </a:t>
            </a:r>
          </a:p>
          <a:p>
            <a:r>
              <a:rPr lang="es-MX" dirty="0" smtClean="0"/>
              <a:t>tres días, será convocado a una segunda audiencia de conciliación; en caso de que no acuda a esta última, se </a:t>
            </a:r>
          </a:p>
          <a:p>
            <a:r>
              <a:rPr lang="es-MX" dirty="0" smtClean="0"/>
              <a:t>continuará con el procedimiento de protección de derechos. Cuando alguna de las partes no acuda a la </a:t>
            </a:r>
          </a:p>
          <a:p>
            <a:r>
              <a:rPr lang="es-MX" dirty="0" smtClean="0"/>
              <a:t>audiencia de conciliación sin justificación alguna, se continuará con el procedimiento; </a:t>
            </a:r>
          </a:p>
          <a:p>
            <a:r>
              <a:rPr lang="es-MX" dirty="0" smtClean="0"/>
              <a:t>IV. De no existir acuerdo en la audiencia de conciliación, se continuará con el procedimiento de protección </a:t>
            </a:r>
          </a:p>
          <a:p>
            <a:r>
              <a:rPr lang="es-MX" dirty="0" smtClean="0"/>
              <a:t>de derechos; </a:t>
            </a:r>
          </a:p>
          <a:p>
            <a:r>
              <a:rPr lang="es-MX" dirty="0" smtClean="0"/>
              <a:t>V. En caso de que en la audiencia se logre la conciliación, el acuerdo deberá constar por escrito y tendrá </a:t>
            </a:r>
          </a:p>
          <a:p>
            <a:r>
              <a:rPr lang="es-MX" dirty="0" smtClean="0"/>
              <a:t>efectos vinculantes y señalará, en su caso, el plazo de su cumplimiento, y </a:t>
            </a:r>
          </a:p>
          <a:p>
            <a:r>
              <a:rPr lang="es-MX" dirty="0" smtClean="0"/>
              <a:t>VI. El cumplimiento del acuerdo dará por concluido el procedimiento de protección de derechos, en caso </a:t>
            </a:r>
          </a:p>
          <a:p>
            <a:r>
              <a:rPr lang="es-MX" dirty="0" smtClean="0"/>
              <a:t>contrario, el Instituto reanudará el procedimiento. </a:t>
            </a:r>
          </a:p>
          <a:p>
            <a:r>
              <a:rPr lang="es-MX" dirty="0" smtClean="0"/>
              <a:t>El plazo al que se refiere el artículo 47 de la Ley será suspendido durante el periodo de cumplimiento del </a:t>
            </a:r>
          </a:p>
          <a:p>
            <a:r>
              <a:rPr lang="es-MX" dirty="0" smtClean="0"/>
              <a:t>acuerdo de conciliación. </a:t>
            </a:r>
          </a:p>
          <a:p>
            <a:endParaRPr lang="es-MX" dirty="0" smtClean="0"/>
          </a:p>
          <a:p>
            <a:r>
              <a:rPr lang="es-MX" dirty="0" smtClean="0"/>
              <a:t>El procedimiento establecido en el presente artículo no obsta para que, en términos del artículo 54 de la </a:t>
            </a:r>
          </a:p>
          <a:p>
            <a:r>
              <a:rPr lang="es-MX" dirty="0" smtClean="0"/>
              <a:t>Ley, el Instituto pueda buscar la conciliación en cualquier momento del procedimiento de protección de </a:t>
            </a:r>
          </a:p>
          <a:p>
            <a:r>
              <a:rPr lang="es-MX" dirty="0" smtClean="0"/>
              <a:t>derechos.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48</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b="1" dirty="0" smtClean="0"/>
              <a:t>Del Reglamento</a:t>
            </a:r>
          </a:p>
          <a:p>
            <a:r>
              <a:rPr lang="es-MX" b="1" dirty="0" smtClean="0"/>
              <a:t>Falta de respuesta </a:t>
            </a:r>
          </a:p>
          <a:p>
            <a:endParaRPr lang="es-MX" dirty="0" smtClean="0"/>
          </a:p>
          <a:p>
            <a:r>
              <a:rPr lang="es-MX" dirty="0" smtClean="0"/>
              <a:t>Artículo 124. En caso de que el procedimiento se inicie por falta de respuesta del responsable a una </a:t>
            </a:r>
          </a:p>
          <a:p>
            <a:r>
              <a:rPr lang="es-MX" dirty="0" smtClean="0"/>
              <a:t>solicitud de ejercicio de los derechos ARCO, el Instituto correrá traslado al responsable para que, en su caso, </a:t>
            </a:r>
          </a:p>
          <a:p>
            <a:r>
              <a:rPr lang="es-MX" dirty="0" smtClean="0"/>
              <a:t>acredite haber dado respuesta a la misma, o bien, a falta de ésta, emita la respuesta correspondiente y la </a:t>
            </a:r>
          </a:p>
          <a:p>
            <a:r>
              <a:rPr lang="es-MX" dirty="0" smtClean="0"/>
              <a:t>notifique al titular con copia al Instituto, en un plazo de diez días contados a partir de la notificación. </a:t>
            </a:r>
          </a:p>
          <a:p>
            <a:endParaRPr lang="es-MX" dirty="0" smtClean="0"/>
          </a:p>
          <a:p>
            <a:r>
              <a:rPr lang="es-MX" dirty="0" smtClean="0"/>
              <a:t>En caso de que el responsable acredite haber dado respuesta a la solicitud de ejercicio de derechos en </a:t>
            </a:r>
          </a:p>
          <a:p>
            <a:r>
              <a:rPr lang="es-MX" dirty="0" smtClean="0"/>
              <a:t>tiempo y forma, y haberla notificado al titular o su representante, el procedimiento de protección de derechos </a:t>
            </a:r>
          </a:p>
          <a:p>
            <a:r>
              <a:rPr lang="es-MX" dirty="0" smtClean="0"/>
              <a:t>será sobreseído por quedar sin materia, de conformidad con lo previsto en el artículo 53, fracción IV de la Ley. </a:t>
            </a:r>
          </a:p>
          <a:p>
            <a:endParaRPr lang="es-MX" dirty="0" smtClean="0"/>
          </a:p>
          <a:p>
            <a:r>
              <a:rPr lang="es-MX" dirty="0" smtClean="0"/>
              <a:t>Cuando el responsable acredite haber dado respuesta a la solicitud de ejercicio de derechos en tiempo y </a:t>
            </a:r>
          </a:p>
          <a:p>
            <a:r>
              <a:rPr lang="es-MX" dirty="0" smtClean="0"/>
              <a:t>forma, y la solicitud de protección de derechos no haya sido presentada por el titular en el plazo que establece </a:t>
            </a:r>
          </a:p>
          <a:p>
            <a:r>
              <a:rPr lang="es-MX" dirty="0" smtClean="0"/>
              <a:t>la Ley y el presente Reglamento, el procedimiento de protección de derechos se sobreseerá por </a:t>
            </a:r>
          </a:p>
          <a:p>
            <a:r>
              <a:rPr lang="es-MX" dirty="0" smtClean="0"/>
              <a:t>extemporáneo, de conformidad con lo previsto en el artículo 53, fracción III de la Ley, en relación con el </a:t>
            </a:r>
          </a:p>
          <a:p>
            <a:r>
              <a:rPr lang="es-MX" dirty="0" smtClean="0"/>
              <a:t>artículo 52, fracción V del mismo ordenamiento. </a:t>
            </a:r>
          </a:p>
          <a:p>
            <a:endParaRPr lang="es-MX" dirty="0" smtClean="0"/>
          </a:p>
          <a:p>
            <a:r>
              <a:rPr lang="es-MX" dirty="0" smtClean="0"/>
              <a:t>En caso de que la respuesta sea emitida por el responsable durante el procedimiento de protección de </a:t>
            </a:r>
          </a:p>
          <a:p>
            <a:r>
              <a:rPr lang="es-MX" dirty="0" smtClean="0"/>
              <a:t>derechos o hubiere sido emitida fuera del plazo establecido por el artículo 32 de la Ley, el responsable </a:t>
            </a:r>
          </a:p>
          <a:p>
            <a:r>
              <a:rPr lang="es-MX" dirty="0" smtClean="0"/>
              <a:t>notificará dicha respuesta al Instituto y al titular, para que este último, en un plazo de quince días contados a </a:t>
            </a:r>
          </a:p>
          <a:p>
            <a:r>
              <a:rPr lang="es-MX" dirty="0" smtClean="0"/>
              <a:t>partir de la notificación, manifieste lo que a su derecho convenga, a efecto de continuar el curso del </a:t>
            </a:r>
          </a:p>
          <a:p>
            <a:r>
              <a:rPr lang="es-MX" dirty="0" smtClean="0"/>
              <a:t>procedimiento. Si el titular manifiesta su conformidad con la respuesta, el procedimiento será sobreseído por </a:t>
            </a:r>
          </a:p>
          <a:p>
            <a:r>
              <a:rPr lang="es-MX" dirty="0" smtClean="0"/>
              <a:t>quedar sin materia. </a:t>
            </a:r>
          </a:p>
          <a:p>
            <a:endParaRPr lang="es-MX" dirty="0" smtClean="0"/>
          </a:p>
          <a:p>
            <a:r>
              <a:rPr lang="es-MX" dirty="0" smtClean="0"/>
              <a:t>Cuando el responsable no atienda el requerimiento al que refiere el primer párrafo del presente artículo, el </a:t>
            </a:r>
          </a:p>
          <a:p>
            <a:r>
              <a:rPr lang="es-MX" dirty="0" smtClean="0"/>
              <a:t>Instituto resolverá conforme a los elementos que consten en el expediente.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49</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Antes de aceptar la solicitud</a:t>
            </a:r>
            <a:r>
              <a:rPr lang="es-MX" baseline="0" dirty="0" smtClean="0"/>
              <a:t> de protección de derechos.</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50</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Se dan después de haber aceptado la SPD, es decir, se actualizan</a:t>
            </a:r>
            <a:r>
              <a:rPr lang="es-MX" baseline="0" dirty="0" smtClean="0"/>
              <a:t> los supuestos para desechar la solicitud</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51</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b="1" dirty="0" smtClean="0"/>
              <a:t>DEL REGLAMENTO</a:t>
            </a:r>
          </a:p>
          <a:p>
            <a:endParaRPr lang="es-MX" b="1" dirty="0" smtClean="0"/>
          </a:p>
          <a:p>
            <a:r>
              <a:rPr lang="es-MX" b="1" dirty="0" smtClean="0"/>
              <a:t>Resoluciones</a:t>
            </a:r>
            <a:r>
              <a:rPr lang="es-MX" dirty="0" smtClean="0"/>
              <a:t> </a:t>
            </a:r>
          </a:p>
          <a:p>
            <a:endParaRPr lang="es-MX" dirty="0" smtClean="0"/>
          </a:p>
          <a:p>
            <a:r>
              <a:rPr lang="es-MX" dirty="0" smtClean="0"/>
              <a:t>Artículo 125. Las resoluciones del Instituto deberán cumplirse en el plazo y términos que las mismas </a:t>
            </a:r>
          </a:p>
          <a:p>
            <a:r>
              <a:rPr lang="es-MX" dirty="0" smtClean="0"/>
              <a:t>señalen, y podrán instruir el inicio de otros procedimientos previstos en la Ley. </a:t>
            </a:r>
          </a:p>
          <a:p>
            <a:endParaRPr lang="es-MX" dirty="0" smtClean="0"/>
          </a:p>
          <a:p>
            <a:r>
              <a:rPr lang="es-MX" b="1" dirty="0" smtClean="0"/>
              <a:t>Medios de impugnación </a:t>
            </a:r>
          </a:p>
          <a:p>
            <a:endParaRPr lang="es-MX" dirty="0" smtClean="0"/>
          </a:p>
          <a:p>
            <a:r>
              <a:rPr lang="es-MX" dirty="0" smtClean="0"/>
              <a:t>Artículo 126. Contra la resolución al procedimiento de protección de derechos procede el juicio de nulidad </a:t>
            </a:r>
          </a:p>
          <a:p>
            <a:r>
              <a:rPr lang="es-MX" dirty="0" smtClean="0"/>
              <a:t>ante el Tribunal Federal de Justicia Fiscal y Administrativa. </a:t>
            </a:r>
          </a:p>
          <a:p>
            <a:endParaRPr lang="es-MX" dirty="0" smtClean="0"/>
          </a:p>
          <a:p>
            <a:r>
              <a:rPr lang="es-MX" b="1" dirty="0" smtClean="0"/>
              <a:t>Reconducción del procedimiento </a:t>
            </a:r>
          </a:p>
          <a:p>
            <a:endParaRPr lang="es-MX" dirty="0" smtClean="0"/>
          </a:p>
          <a:p>
            <a:r>
              <a:rPr lang="es-MX" dirty="0" smtClean="0"/>
              <a:t>Artículo 127. En caso de que la solicitud de protección de derechos no actualice alguna de las causales </a:t>
            </a:r>
          </a:p>
          <a:p>
            <a:r>
              <a:rPr lang="es-MX" dirty="0" smtClean="0"/>
              <a:t>de procedencia previstas en el artículo 115 del presente Reglamento, sino que refiera al procedimiento de </a:t>
            </a:r>
          </a:p>
          <a:p>
            <a:r>
              <a:rPr lang="es-MX" dirty="0" smtClean="0"/>
              <a:t>verificación contenido en el Capítulo IX de este Reglamento, ésta se turnará a la unidad administrativa </a:t>
            </a:r>
          </a:p>
          <a:p>
            <a:r>
              <a:rPr lang="es-MX" dirty="0" smtClean="0"/>
              <a:t>competente, en un plazo no mayor a diez días, contados a partir del día en que se recibió la solicitud.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52</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b="1" dirty="0" smtClean="0"/>
              <a:t>Capítulo IX </a:t>
            </a:r>
          </a:p>
          <a:p>
            <a:endParaRPr lang="es-MX" b="1" dirty="0" smtClean="0"/>
          </a:p>
          <a:p>
            <a:r>
              <a:rPr lang="es-MX" b="1" dirty="0" smtClean="0"/>
              <a:t>Del Procedimiento de Verificación </a:t>
            </a:r>
          </a:p>
          <a:p>
            <a:endParaRPr lang="es-MX" b="1" dirty="0" smtClean="0"/>
          </a:p>
          <a:p>
            <a:r>
              <a:rPr lang="es-MX" b="1" dirty="0" smtClean="0"/>
              <a:t>Inicio </a:t>
            </a:r>
          </a:p>
          <a:p>
            <a:endParaRPr lang="es-MX" dirty="0" smtClean="0"/>
          </a:p>
          <a:p>
            <a:r>
              <a:rPr lang="es-MX" dirty="0" smtClean="0"/>
              <a:t>Artículo 128. El Instituto, con el objeto de comprobar el cumplimiento de las disposiciones previstas en la </a:t>
            </a:r>
          </a:p>
          <a:p>
            <a:r>
              <a:rPr lang="es-MX" dirty="0" smtClean="0"/>
              <a:t>Ley o en la regulación que de ella derive, podrá iniciar el procedimiento de verificación, requiriendo al </a:t>
            </a:r>
          </a:p>
          <a:p>
            <a:r>
              <a:rPr lang="es-MX" dirty="0" smtClean="0"/>
              <a:t>responsable la documentación necesaria o realizando las visitas en el establecimiento en donde se </a:t>
            </a:r>
          </a:p>
          <a:p>
            <a:r>
              <a:rPr lang="es-MX" dirty="0" smtClean="0"/>
              <a:t>encuentren las bases de datos respectivas. </a:t>
            </a:r>
          </a:p>
          <a:p>
            <a:endParaRPr lang="es-MX" dirty="0" smtClean="0"/>
          </a:p>
          <a:p>
            <a:r>
              <a:rPr lang="es-MX" b="1" dirty="0" smtClean="0"/>
              <a:t>Causales de procedencia </a:t>
            </a:r>
          </a:p>
          <a:p>
            <a:endParaRPr lang="es-MX" dirty="0" smtClean="0"/>
          </a:p>
          <a:p>
            <a:r>
              <a:rPr lang="es-MX" dirty="0" smtClean="0"/>
              <a:t>Artículo 129. El procedimiento de verificación se iniciará de oficio o a petición de parte, por instrucción del </a:t>
            </a:r>
          </a:p>
          <a:p>
            <a:r>
              <a:rPr lang="es-MX" dirty="0" smtClean="0"/>
              <a:t>Pleno del Instituto. </a:t>
            </a:r>
          </a:p>
          <a:p>
            <a:endParaRPr lang="es-MX" dirty="0" smtClean="0"/>
          </a:p>
          <a:p>
            <a:r>
              <a:rPr lang="es-MX" dirty="0" smtClean="0"/>
              <a:t>Cualquier persona podrá denunciar ante el Instituto las presuntas violaciones a las disposiciones previstas </a:t>
            </a:r>
          </a:p>
          <a:p>
            <a:r>
              <a:rPr lang="es-MX" dirty="0" smtClean="0"/>
              <a:t>en la Ley y demás ordenamientos aplicables, siempre que no se ubiquen en los supuestos de procedencia del </a:t>
            </a:r>
          </a:p>
          <a:p>
            <a:r>
              <a:rPr lang="es-MX" dirty="0" smtClean="0"/>
              <a:t>procedimiento de protección de derechos. En este caso, el Pleno determinará, de manera fundada y motivada, </a:t>
            </a:r>
          </a:p>
          <a:p>
            <a:r>
              <a:rPr lang="es-MX" dirty="0" smtClean="0"/>
              <a:t>la procedencia de iniciar la verificación correspondiente. </a:t>
            </a:r>
          </a:p>
          <a:p>
            <a:endParaRPr lang="es-MX" dirty="0" smtClean="0"/>
          </a:p>
          <a:p>
            <a:r>
              <a:rPr lang="es-MX" b="1" dirty="0" smtClean="0"/>
              <a:t>Fe pública </a:t>
            </a:r>
          </a:p>
          <a:p>
            <a:endParaRPr lang="es-MX" dirty="0" smtClean="0"/>
          </a:p>
          <a:p>
            <a:r>
              <a:rPr lang="es-MX" dirty="0" smtClean="0"/>
              <a:t>Artículo 130. En el ejercicio de las funciones de verificación, el personal del Instituto estará dotado de fe </a:t>
            </a:r>
          </a:p>
          <a:p>
            <a:r>
              <a:rPr lang="es-MX" dirty="0" smtClean="0"/>
              <a:t>pública para constatar la veracidad de los hechos en relación con los trámites a su cargo. </a:t>
            </a:r>
          </a:p>
          <a:p>
            <a:endParaRPr lang="es-MX" dirty="0" smtClean="0"/>
          </a:p>
          <a:p>
            <a:r>
              <a:rPr lang="es-MX" b="1" dirty="0" smtClean="0"/>
              <a:t>Requisitos de la denuncia </a:t>
            </a:r>
          </a:p>
          <a:p>
            <a:endParaRPr lang="es-MX" dirty="0" smtClean="0"/>
          </a:p>
          <a:p>
            <a:r>
              <a:rPr lang="es-MX" dirty="0" smtClean="0"/>
              <a:t>Artículo 131. La denuncia deberá indicar lo siguiente: </a:t>
            </a:r>
          </a:p>
          <a:p>
            <a:endParaRPr lang="es-MX" dirty="0" smtClean="0"/>
          </a:p>
          <a:p>
            <a:r>
              <a:rPr lang="es-MX" dirty="0" smtClean="0"/>
              <a:t>I. Nombre del denunciante y el domicilio o el medio para recibir notificaciones, en su caso; </a:t>
            </a:r>
          </a:p>
          <a:p>
            <a:r>
              <a:rPr lang="es-MX" dirty="0" smtClean="0"/>
              <a:t>II. Relación de los hechos en los que basa su denuncia y los elementos con los que cuente para probar su </a:t>
            </a:r>
          </a:p>
          <a:p>
            <a:r>
              <a:rPr lang="es-MX" dirty="0" smtClean="0"/>
              <a:t>dicho, y </a:t>
            </a:r>
          </a:p>
          <a:p>
            <a:r>
              <a:rPr lang="es-MX" dirty="0" smtClean="0"/>
              <a:t>III. Nombre y domicilio del denunciado o, en su caso, datos para su ubicación. </a:t>
            </a:r>
          </a:p>
          <a:p>
            <a:r>
              <a:rPr lang="es-MX" dirty="0" smtClean="0"/>
              <a:t>La denuncia podrá presentarse en los mismos medios establecidos para el procedimiento de protección de </a:t>
            </a:r>
          </a:p>
          <a:p>
            <a:r>
              <a:rPr lang="es-MX" dirty="0" smtClean="0"/>
              <a:t>derechos. </a:t>
            </a:r>
          </a:p>
          <a:p>
            <a:endParaRPr lang="es-MX" dirty="0" smtClean="0"/>
          </a:p>
          <a:p>
            <a:r>
              <a:rPr lang="es-MX" dirty="0" smtClean="0"/>
              <a:t>Cuando la denuncia se presente por medios electrónicos a través del sistema que establezca el Instituto, </a:t>
            </a:r>
          </a:p>
          <a:p>
            <a:r>
              <a:rPr lang="es-MX" dirty="0" smtClean="0"/>
              <a:t>se entenderá que se acepta que las notificaciones sean efectuadas por dicho sistema o a través de otros </a:t>
            </a:r>
          </a:p>
          <a:p>
            <a:r>
              <a:rPr lang="es-MX" dirty="0" smtClean="0"/>
              <a:t>medios electrónicos generados por éste, salvo que se señale un medio distinto para efectos de las mismas. </a:t>
            </a:r>
          </a:p>
          <a:p>
            <a:endParaRPr lang="es-MX" dirty="0" smtClean="0"/>
          </a:p>
          <a:p>
            <a:r>
              <a:rPr lang="es-MX" dirty="0" smtClean="0"/>
              <a:t>Cuando las actuaciones se lleven a cabo como consecuencia de una denuncia, el Instituto acusará recibo </a:t>
            </a:r>
          </a:p>
          <a:p>
            <a:r>
              <a:rPr lang="es-MX" dirty="0" smtClean="0"/>
              <a:t>de la misma, pudiendo solicitar la documentación que estime oportuna para el desarrollo del procedimiento. </a:t>
            </a:r>
          </a:p>
          <a:p>
            <a:endParaRPr lang="es-MX" dirty="0" smtClean="0"/>
          </a:p>
          <a:p>
            <a:r>
              <a:rPr lang="es-MX" b="1" dirty="0" smtClean="0"/>
              <a:t>Desarrollo de la verificación </a:t>
            </a:r>
          </a:p>
          <a:p>
            <a:endParaRPr lang="es-MX" dirty="0" smtClean="0"/>
          </a:p>
          <a:p>
            <a:r>
              <a:rPr lang="es-MX" dirty="0" smtClean="0"/>
              <a:t>Artículo 132. El procedimiento de verificación tendrá una duración máxima de ciento ochenta días, este </a:t>
            </a:r>
          </a:p>
          <a:p>
            <a:r>
              <a:rPr lang="es-MX" dirty="0" smtClean="0"/>
              <a:t>plazo comenzará a contar a partir de la fecha en que el Pleno hubiera dictado el acuerdo de inicio y concluirá </a:t>
            </a:r>
          </a:p>
          <a:p>
            <a:r>
              <a:rPr lang="es-MX" dirty="0" smtClean="0"/>
              <a:t>con la determinación del mismo, el cual no excederá de ciento ochenta días. El Pleno del Instituto podrá </a:t>
            </a:r>
          </a:p>
          <a:p>
            <a:r>
              <a:rPr lang="es-MX" dirty="0" smtClean="0"/>
              <a:t>ampliar por una vez y hasta por un periodo igual este plazo. </a:t>
            </a:r>
          </a:p>
          <a:p>
            <a:endParaRPr lang="es-MX" dirty="0" smtClean="0"/>
          </a:p>
          <a:p>
            <a:r>
              <a:rPr lang="es-MX" dirty="0" smtClean="0"/>
              <a:t>El Instituto podrá realizar diversas visitas de verificaciones para allegarse de los elementos de convicción </a:t>
            </a:r>
          </a:p>
          <a:p>
            <a:r>
              <a:rPr lang="es-MX" dirty="0" smtClean="0"/>
              <a:t>necesarios, las cuales se desarrollarán en un plazo máximo de diez días cada una. Este plazo deberá ser </a:t>
            </a:r>
          </a:p>
          <a:p>
            <a:r>
              <a:rPr lang="es-MX" dirty="0" smtClean="0"/>
              <a:t>notificado al responsable o encargado y, en su caso, al denunciante. </a:t>
            </a:r>
          </a:p>
          <a:p>
            <a:endParaRPr lang="es-MX" dirty="0" smtClean="0"/>
          </a:p>
          <a:p>
            <a:r>
              <a:rPr lang="es-MX" b="1" dirty="0" smtClean="0"/>
              <a:t>Visitas de verificación </a:t>
            </a:r>
          </a:p>
          <a:p>
            <a:endParaRPr lang="es-MX" dirty="0" smtClean="0"/>
          </a:p>
          <a:p>
            <a:r>
              <a:rPr lang="es-MX" dirty="0" smtClean="0"/>
              <a:t>Artículo 133. El personal del Instituto que lleve a cabo las visitas de verificación deberá estar provisto de </a:t>
            </a:r>
          </a:p>
          <a:p>
            <a:r>
              <a:rPr lang="es-MX" dirty="0" smtClean="0"/>
              <a:t>orden escrita fundada y motivada con firma autógrafa de la autoridad competente del Instituto, en la que </a:t>
            </a:r>
          </a:p>
          <a:p>
            <a:r>
              <a:rPr lang="es-MX" dirty="0" smtClean="0"/>
              <a:t>deberá precisarse el lugar en donde se encuentra el establecimiento del responsable, o bien en donde se </a:t>
            </a:r>
          </a:p>
          <a:p>
            <a:r>
              <a:rPr lang="es-MX" dirty="0" smtClean="0"/>
              <a:t>encuentren las bases de datos objeto de la verificación, el objeto de la visita, el alcance que deba tener la </a:t>
            </a:r>
          </a:p>
          <a:p>
            <a:r>
              <a:rPr lang="es-MX" dirty="0" smtClean="0"/>
              <a:t>misma y las disposiciones legales que lo fundamenten. </a:t>
            </a:r>
          </a:p>
          <a:p>
            <a:endParaRPr lang="es-MX" dirty="0" smtClean="0"/>
          </a:p>
          <a:p>
            <a:r>
              <a:rPr lang="es-MX" b="1" dirty="0" smtClean="0"/>
              <a:t>Identificación del personal verificador </a:t>
            </a:r>
          </a:p>
          <a:p>
            <a:endParaRPr lang="es-MX" dirty="0" smtClean="0"/>
          </a:p>
          <a:p>
            <a:r>
              <a:rPr lang="es-MX" dirty="0" smtClean="0"/>
              <a:t>Artículo 134. Al iniciar la visita, el personal verificador deberá exhibir credencial vigente con fotografía, </a:t>
            </a:r>
          </a:p>
          <a:p>
            <a:r>
              <a:rPr lang="es-MX" dirty="0" smtClean="0"/>
              <a:t>expedida por el Instituto que lo acredite para desempeñar dicha función, así como la orden escrita fundada y </a:t>
            </a:r>
          </a:p>
          <a:p>
            <a:r>
              <a:rPr lang="es-MX" dirty="0" smtClean="0"/>
              <a:t>motivada a la que se refiere el artículo anterior, de la que deberá dejar copia con quien se entendió la visita. </a:t>
            </a:r>
          </a:p>
          <a:p>
            <a:endParaRPr lang="es-MX" dirty="0" smtClean="0"/>
          </a:p>
          <a:p>
            <a:r>
              <a:rPr lang="es-MX" b="1" dirty="0" smtClean="0"/>
              <a:t>Acta de verificación </a:t>
            </a:r>
          </a:p>
          <a:p>
            <a:endParaRPr lang="es-MX" dirty="0" smtClean="0"/>
          </a:p>
          <a:p>
            <a:r>
              <a:rPr lang="es-MX" dirty="0" smtClean="0"/>
              <a:t>Artículo 135. Las visitas de verificación concluirán con el levantamiento del acta correspondiente, en la </a:t>
            </a:r>
          </a:p>
          <a:p>
            <a:r>
              <a:rPr lang="es-MX" dirty="0" smtClean="0"/>
              <a:t>que quedará constancia de las actuaciones practicadas durante la visita o visitas de verificación. Dicha acta se </a:t>
            </a:r>
          </a:p>
          <a:p>
            <a:r>
              <a:rPr lang="es-MX" dirty="0" smtClean="0"/>
              <a:t>levantará en presencia de dos testigos propuestos por la persona con quien se hubiera entendido la diligencia </a:t>
            </a:r>
          </a:p>
          <a:p>
            <a:endParaRPr lang="es-MX" dirty="0" smtClean="0"/>
          </a:p>
          <a:p>
            <a:r>
              <a:rPr lang="es-MX" dirty="0" smtClean="0"/>
              <a:t>o por quien la practique si aquélla se hubiera negado a proponerlos. </a:t>
            </a:r>
          </a:p>
          <a:p>
            <a:r>
              <a:rPr lang="es-MX" dirty="0" smtClean="0"/>
              <a:t>El acta que se emita por duplicado será firmada por el personal verificador actuante y por el responsable, </a:t>
            </a:r>
          </a:p>
          <a:p>
            <a:r>
              <a:rPr lang="es-MX" dirty="0" smtClean="0"/>
              <a:t>encargado o con quien se haya entendido la actuación, quien podrá manifestar lo que a su derecho convenga. </a:t>
            </a:r>
          </a:p>
          <a:p>
            <a:endParaRPr lang="es-MX" dirty="0" smtClean="0"/>
          </a:p>
          <a:p>
            <a:r>
              <a:rPr lang="es-MX" dirty="0" smtClean="0"/>
              <a:t>En caso de que el verificado se niegue a firmar el acta, se hará constar expresamente esta circunstancia </a:t>
            </a:r>
          </a:p>
          <a:p>
            <a:r>
              <a:rPr lang="es-MX" dirty="0" smtClean="0"/>
              <a:t>en la misma. Dicha negativa no afectará la validez de las actuaciones o de la propia acta. La firma del </a:t>
            </a:r>
          </a:p>
          <a:p>
            <a:r>
              <a:rPr lang="es-MX" dirty="0" smtClean="0"/>
              <a:t>verificado no supondrá su conformidad, sino tan sólo la recepción de la misma. </a:t>
            </a:r>
          </a:p>
          <a:p>
            <a:endParaRPr lang="es-MX" dirty="0" smtClean="0"/>
          </a:p>
          <a:p>
            <a:r>
              <a:rPr lang="es-MX" dirty="0" smtClean="0"/>
              <a:t>Se entregará al verificado uno de los originales del acta de verificación, incorporándose el otro a las </a:t>
            </a:r>
          </a:p>
          <a:p>
            <a:r>
              <a:rPr lang="es-MX" dirty="0" smtClean="0"/>
              <a:t>actuaciones. </a:t>
            </a:r>
          </a:p>
          <a:p>
            <a:endParaRPr lang="es-MX" dirty="0" smtClean="0"/>
          </a:p>
          <a:p>
            <a:r>
              <a:rPr lang="es-MX" b="1" dirty="0" smtClean="0"/>
              <a:t>Contenido de las actas de verificación </a:t>
            </a:r>
          </a:p>
          <a:p>
            <a:endParaRPr lang="es-MX" dirty="0" smtClean="0"/>
          </a:p>
          <a:p>
            <a:r>
              <a:rPr lang="es-MX" dirty="0" smtClean="0"/>
              <a:t>Artículo 136. En las actas de verificación se hará constar: </a:t>
            </a:r>
          </a:p>
          <a:p>
            <a:endParaRPr lang="es-MX" dirty="0" smtClean="0"/>
          </a:p>
          <a:p>
            <a:r>
              <a:rPr lang="es-MX" dirty="0" smtClean="0"/>
              <a:t>I. Nombre, denominación o razón social del verificado; </a:t>
            </a:r>
          </a:p>
          <a:p>
            <a:r>
              <a:rPr lang="es-MX" dirty="0" smtClean="0"/>
              <a:t>II. Hora, día, mes y año en que se inicie y concluya la verificación; </a:t>
            </a:r>
          </a:p>
          <a:p>
            <a:r>
              <a:rPr lang="es-MX" dirty="0" smtClean="0"/>
              <a:t>III. Los datos que identifiquen plenamente el domicilio, tales como calle, número, población o colonia, </a:t>
            </a:r>
          </a:p>
          <a:p>
            <a:r>
              <a:rPr lang="es-MX" dirty="0" smtClean="0"/>
              <a:t>municipio o delegación, código postal y entidad federativa en que se encuentre ubicado el lugar en que se </a:t>
            </a:r>
          </a:p>
          <a:p>
            <a:r>
              <a:rPr lang="es-MX" dirty="0" smtClean="0"/>
              <a:t>practique la verificación, así como número telefónico u otra forma de comunicación disponible con el </a:t>
            </a:r>
          </a:p>
          <a:p>
            <a:r>
              <a:rPr lang="es-MX" dirty="0" smtClean="0"/>
              <a:t>verificado; </a:t>
            </a:r>
          </a:p>
          <a:p>
            <a:r>
              <a:rPr lang="es-MX" dirty="0" smtClean="0"/>
              <a:t>IV. Número y fecha del oficio de comisión que la motivó; </a:t>
            </a:r>
          </a:p>
          <a:p>
            <a:r>
              <a:rPr lang="es-MX" dirty="0" smtClean="0"/>
              <a:t>V. Nombre y cargo de la persona con quien se entendió la verificación; </a:t>
            </a:r>
          </a:p>
          <a:p>
            <a:r>
              <a:rPr lang="es-MX" dirty="0" smtClean="0"/>
              <a:t>VI. Nombre y domicilio de las personas que fungieron como testigos; </a:t>
            </a:r>
          </a:p>
          <a:p>
            <a:r>
              <a:rPr lang="es-MX" dirty="0" smtClean="0"/>
              <a:t>VII. Datos relativos a la actuación; </a:t>
            </a:r>
          </a:p>
          <a:p>
            <a:r>
              <a:rPr lang="es-MX" dirty="0" smtClean="0"/>
              <a:t>VIII. Declaración del verificado, si quisiera hacerla, y </a:t>
            </a:r>
          </a:p>
          <a:p>
            <a:r>
              <a:rPr lang="es-MX" dirty="0" smtClean="0"/>
              <a:t>IX. Nombre y firma de quienes intervinieron en la verificación, incluyendo los de quienes la hubieran </a:t>
            </a:r>
          </a:p>
          <a:p>
            <a:r>
              <a:rPr lang="es-MX" dirty="0" smtClean="0"/>
              <a:t>llevado a cabo. Si se negara a firmar el verificado, su representante legal o la persona con quien se entendió </a:t>
            </a:r>
          </a:p>
          <a:p>
            <a:r>
              <a:rPr lang="es-MX" dirty="0" smtClean="0"/>
              <a:t>la verificación, ello no afectará la validez del acta, debiendo el personal verificador asentar la razón relativa. </a:t>
            </a:r>
          </a:p>
          <a:p>
            <a:r>
              <a:rPr lang="es-MX" dirty="0" smtClean="0"/>
              <a:t>Los verificados a quienes se haya levantado acta de verificación, podrán formular observaciones en el acto </a:t>
            </a:r>
          </a:p>
          <a:p>
            <a:r>
              <a:rPr lang="es-MX" dirty="0" smtClean="0"/>
              <a:t>de la verificación y manifestar lo que a su derecho convenga en relación a los hechos contenidos en ella, o </a:t>
            </a:r>
          </a:p>
          <a:p>
            <a:r>
              <a:rPr lang="es-MX" dirty="0" smtClean="0"/>
              <a:t>bien, por escrito dentro del término de los cinco días siguientes a la fecha en que se hubiere levantado. </a:t>
            </a:r>
          </a:p>
          <a:p>
            <a:endParaRPr lang="es-MX" dirty="0" smtClean="0"/>
          </a:p>
          <a:p>
            <a:r>
              <a:rPr lang="es-MX" b="1" dirty="0" smtClean="0"/>
              <a:t>Resolución </a:t>
            </a:r>
          </a:p>
          <a:p>
            <a:endParaRPr lang="es-MX" dirty="0" smtClean="0"/>
          </a:p>
          <a:p>
            <a:r>
              <a:rPr lang="es-MX" dirty="0" smtClean="0"/>
              <a:t>Artículo 137. El procedimiento de verificación concluirá con la resolución que emita el Pleno del Instituto, </a:t>
            </a:r>
          </a:p>
          <a:p>
            <a:r>
              <a:rPr lang="es-MX" dirty="0" smtClean="0"/>
              <a:t>en la cual, en su caso, se establecerán las medidas que deberá adoptar el responsable en el plazo que la </a:t>
            </a:r>
          </a:p>
          <a:p>
            <a:r>
              <a:rPr lang="es-MX" dirty="0" smtClean="0"/>
              <a:t>misma establezca. </a:t>
            </a:r>
          </a:p>
          <a:p>
            <a:endParaRPr lang="es-MX" dirty="0" smtClean="0"/>
          </a:p>
          <a:p>
            <a:r>
              <a:rPr lang="es-MX" dirty="0" smtClean="0"/>
              <a:t>La resolución del Pleno podrá instruir el inicio del procedimiento de imposición de sanciones o establecer </a:t>
            </a:r>
          </a:p>
          <a:p>
            <a:r>
              <a:rPr lang="es-MX" dirty="0" smtClean="0"/>
              <a:t>un plazo para su inicio, el cual se llevará a cabo conforme a lo dispuesto por la Ley y el presente Reglamento. </a:t>
            </a:r>
          </a:p>
          <a:p>
            <a:endParaRPr lang="es-MX" dirty="0" smtClean="0"/>
          </a:p>
          <a:p>
            <a:r>
              <a:rPr lang="es-MX" dirty="0" smtClean="0"/>
              <a:t>La determinación del Pleno será notificada al verificado y al denunciante. </a:t>
            </a:r>
          </a:p>
          <a:p>
            <a:endParaRPr lang="es-MX" dirty="0" smtClean="0"/>
          </a:p>
          <a:p>
            <a:r>
              <a:rPr lang="es-MX" b="1" dirty="0" smtClean="0"/>
              <a:t>Medios de impugnación </a:t>
            </a:r>
          </a:p>
          <a:p>
            <a:endParaRPr lang="es-MX" dirty="0" smtClean="0"/>
          </a:p>
          <a:p>
            <a:r>
              <a:rPr lang="es-MX" dirty="0" smtClean="0"/>
              <a:t>Artículo 138. En contra de la resolución al procedimiento de verificación, se podrá interponer el juicio de </a:t>
            </a:r>
          </a:p>
          <a:p>
            <a:r>
              <a:rPr lang="es-MX" dirty="0" smtClean="0"/>
              <a:t>nulidad ante el Tribunal Federal de Justicia Fiscal y Administrativa. </a:t>
            </a:r>
          </a:p>
          <a:p>
            <a:endParaRPr lang="es-MX" dirty="0" smtClean="0"/>
          </a:p>
          <a:p>
            <a:r>
              <a:rPr lang="es-MX" b="1" dirty="0" smtClean="0"/>
              <a:t>Reconducción del procedimiento </a:t>
            </a:r>
          </a:p>
          <a:p>
            <a:endParaRPr lang="es-MX" dirty="0" smtClean="0"/>
          </a:p>
          <a:p>
            <a:r>
              <a:rPr lang="es-MX" dirty="0" smtClean="0"/>
              <a:t>Artículo 139. En caso de que la denuncia presentada no refiera al procedimiento previsto en el presente </a:t>
            </a:r>
          </a:p>
          <a:p>
            <a:r>
              <a:rPr lang="es-MX" dirty="0" smtClean="0"/>
              <a:t>capítulo, sino que actualice alguna de las causales de procedencia del procedimiento de protección de </a:t>
            </a:r>
          </a:p>
          <a:p>
            <a:r>
              <a:rPr lang="es-MX" dirty="0" smtClean="0"/>
              <a:t>derechos, contenidas en el artículo 115 del presente Reglamento, ésta se turnará a la unidad administrativa </a:t>
            </a:r>
          </a:p>
          <a:p>
            <a:r>
              <a:rPr lang="es-MX" dirty="0" smtClean="0"/>
              <a:t>competente, en un plazo no mayor a diez días, contados a partir del día en que se recibió la solicitud.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54</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b="1" dirty="0" smtClean="0"/>
              <a:t>Del reglamento</a:t>
            </a:r>
          </a:p>
          <a:p>
            <a:r>
              <a:rPr lang="es-MX" b="1" dirty="0" smtClean="0"/>
              <a:t>Capítulo X </a:t>
            </a:r>
          </a:p>
          <a:p>
            <a:endParaRPr lang="es-MX" b="1" dirty="0" smtClean="0"/>
          </a:p>
          <a:p>
            <a:r>
              <a:rPr lang="es-MX" b="1" dirty="0" smtClean="0"/>
              <a:t>Del Procedimiento de Imposición de Sanciones </a:t>
            </a:r>
          </a:p>
          <a:p>
            <a:endParaRPr lang="es-MX" b="1" dirty="0" smtClean="0"/>
          </a:p>
          <a:p>
            <a:r>
              <a:rPr lang="es-MX" b="1" dirty="0" smtClean="0"/>
              <a:t>Inicio </a:t>
            </a:r>
          </a:p>
          <a:p>
            <a:endParaRPr lang="es-MX" dirty="0" smtClean="0"/>
          </a:p>
          <a:p>
            <a:r>
              <a:rPr lang="es-MX" dirty="0" smtClean="0"/>
              <a:t>Artículo 140. Para efectos del artículo 61 de la Ley, el Instituto iniciará el procedimiento de imposición de </a:t>
            </a:r>
          </a:p>
          <a:p>
            <a:r>
              <a:rPr lang="es-MX" dirty="0" smtClean="0"/>
              <a:t>sanciones cuando de los procedimientos de protección de derechos o de verificación, se determinen </a:t>
            </a:r>
          </a:p>
          <a:p>
            <a:r>
              <a:rPr lang="es-MX" dirty="0" smtClean="0"/>
              <a:t>presuntas infracciones a la Ley susceptibles de ser sancionadas conforme al artículo 64 de la misma. </a:t>
            </a:r>
          </a:p>
          <a:p>
            <a:r>
              <a:rPr lang="es-MX" dirty="0" smtClean="0"/>
              <a:t>Desahogado el procedimiento respectivo, se emitirá la resolución correspondiente. </a:t>
            </a:r>
          </a:p>
          <a:p>
            <a:endParaRPr lang="es-MX" dirty="0" smtClean="0"/>
          </a:p>
          <a:p>
            <a:r>
              <a:rPr lang="es-MX" dirty="0" smtClean="0"/>
              <a:t>El procedimiento iniciará con la notificación que se haga al presunto infractor, en el domicilio que el </a:t>
            </a:r>
          </a:p>
          <a:p>
            <a:r>
              <a:rPr lang="es-MX" dirty="0" smtClean="0"/>
              <a:t>Instituto tenga registrado, derivado de los procedimientos de protección de derechos o de verificación. </a:t>
            </a:r>
          </a:p>
          <a:p>
            <a:endParaRPr lang="es-MX" dirty="0" smtClean="0"/>
          </a:p>
          <a:p>
            <a:r>
              <a:rPr lang="es-MX" dirty="0" smtClean="0"/>
              <a:t>La notificación irá acompañada de un informe que describa los hechos constitutivos de la presunta </a:t>
            </a:r>
          </a:p>
          <a:p>
            <a:r>
              <a:rPr lang="es-MX" dirty="0" smtClean="0"/>
              <a:t>infracción, emplazando al presunto infractor para que en un término de quince días, contados a partir de que </a:t>
            </a:r>
          </a:p>
          <a:p>
            <a:r>
              <a:rPr lang="es-MX" dirty="0" smtClean="0"/>
              <a:t>surta efectos la notificación, manifieste lo que a su derecho convenga y rinda las pruebas que estime </a:t>
            </a:r>
          </a:p>
          <a:p>
            <a:r>
              <a:rPr lang="es-MX" dirty="0" smtClean="0"/>
              <a:t>convenientes. </a:t>
            </a:r>
          </a:p>
          <a:p>
            <a:endParaRPr lang="es-MX" dirty="0" smtClean="0"/>
          </a:p>
          <a:p>
            <a:r>
              <a:rPr lang="es-MX" b="1" dirty="0" smtClean="0"/>
              <a:t>Ofrecimiento y desahogo de pruebas </a:t>
            </a:r>
          </a:p>
          <a:p>
            <a:endParaRPr lang="es-MX" dirty="0" smtClean="0"/>
          </a:p>
          <a:p>
            <a:r>
              <a:rPr lang="es-MX" dirty="0" smtClean="0"/>
              <a:t>Artículo 141. El presunto infractor en su contestación se manifestará concretamente respecto de cada uno </a:t>
            </a:r>
          </a:p>
          <a:p>
            <a:r>
              <a:rPr lang="es-MX" dirty="0" smtClean="0"/>
              <a:t>de los hechos que se le imputen de manera expresa, afirmándolos, negándolos, señalando que los ignora por </a:t>
            </a:r>
          </a:p>
          <a:p>
            <a:r>
              <a:rPr lang="es-MX" dirty="0" smtClean="0"/>
              <a:t>no ser propios o exponiendo cómo ocurrieron, según sea el caso; y presentará los argumentos por medio de </a:t>
            </a:r>
          </a:p>
          <a:p>
            <a:r>
              <a:rPr lang="es-MX" dirty="0" smtClean="0"/>
              <a:t>los cuales desvirtúe la infracción que se presume y las pruebas correspondientes. </a:t>
            </a:r>
          </a:p>
          <a:p>
            <a:endParaRPr lang="es-MX" dirty="0" smtClean="0"/>
          </a:p>
          <a:p>
            <a:r>
              <a:rPr lang="es-MX" dirty="0" smtClean="0"/>
              <a:t>En caso de que se ofrezca prueba pericial o testimonial, se precisarán los hechos sobre los que deban </a:t>
            </a:r>
          </a:p>
          <a:p>
            <a:r>
              <a:rPr lang="es-MX" dirty="0" smtClean="0"/>
              <a:t>versar y se señalarán los nombres y domicilios del perito o de los testigos, exhibiéndose el cuestionario o el </a:t>
            </a:r>
          </a:p>
          <a:p>
            <a:r>
              <a:rPr lang="es-MX" dirty="0" smtClean="0"/>
              <a:t>interrogatorio respectivo en preparación de las mismas. Sin estos señalamientos se tendrán por no ofrecidas </a:t>
            </a:r>
          </a:p>
          <a:p>
            <a:r>
              <a:rPr lang="es-MX" dirty="0" smtClean="0"/>
              <a:t>dichas pruebas. </a:t>
            </a:r>
          </a:p>
          <a:p>
            <a:endParaRPr lang="es-MX" dirty="0" smtClean="0"/>
          </a:p>
          <a:p>
            <a:r>
              <a:rPr lang="es-MX" b="1" dirty="0" smtClean="0"/>
              <a:t>Admisión o </a:t>
            </a:r>
            <a:r>
              <a:rPr lang="es-MX" b="1" dirty="0" err="1" smtClean="0"/>
              <a:t>desechamiento</a:t>
            </a:r>
            <a:r>
              <a:rPr lang="es-MX" b="1" dirty="0" smtClean="0"/>
              <a:t> de las pruebas </a:t>
            </a:r>
          </a:p>
          <a:p>
            <a:endParaRPr lang="es-MX" dirty="0" smtClean="0"/>
          </a:p>
          <a:p>
            <a:r>
              <a:rPr lang="es-MX" dirty="0" smtClean="0"/>
              <a:t>Artículo 142. Al ofrecimiento de pruebas del presunto infractor, deberá recaer un acuerdo de admisión o </a:t>
            </a:r>
          </a:p>
          <a:p>
            <a:r>
              <a:rPr lang="es-MX" dirty="0" err="1" smtClean="0"/>
              <a:t>desechamiento</a:t>
            </a:r>
            <a:r>
              <a:rPr lang="es-MX" dirty="0" smtClean="0"/>
              <a:t> de las mismas, y se procederá a su desahogo. </a:t>
            </a:r>
          </a:p>
          <a:p>
            <a:endParaRPr lang="es-MX" dirty="0" smtClean="0"/>
          </a:p>
          <a:p>
            <a:r>
              <a:rPr lang="es-MX" dirty="0" smtClean="0"/>
              <a:t>De ser necesario, se determinará lugar, fecha y hora para el desahogo de pruebas, que por su naturaleza </a:t>
            </a:r>
          </a:p>
          <a:p>
            <a:r>
              <a:rPr lang="es-MX" dirty="0" smtClean="0"/>
              <a:t>así lo requieran. Se levantará un acta de la celebración de la audiencia y del desahogo de las pruebas. </a:t>
            </a:r>
          </a:p>
          <a:p>
            <a:endParaRPr lang="es-MX" dirty="0" smtClean="0"/>
          </a:p>
          <a:p>
            <a:r>
              <a:rPr lang="es-MX" b="1" dirty="0" smtClean="0"/>
              <a:t>Cierre de instrucción y resolución </a:t>
            </a:r>
          </a:p>
          <a:p>
            <a:endParaRPr lang="es-MX" dirty="0" smtClean="0"/>
          </a:p>
          <a:p>
            <a:r>
              <a:rPr lang="es-MX" dirty="0" smtClean="0"/>
              <a:t>Artículo 143. Desahogadas, en su caso, las pruebas, se notificará al presunto infractor que cuenta con </a:t>
            </a:r>
          </a:p>
          <a:p>
            <a:r>
              <a:rPr lang="es-MX" dirty="0" smtClean="0"/>
              <a:t>cinco días para presentar alegatos, contados a partir del día siguiente de que surta efectos la notificación. Al </a:t>
            </a:r>
          </a:p>
          <a:p>
            <a:r>
              <a:rPr lang="es-MX" dirty="0" smtClean="0"/>
              <a:t>término de dicho plazo se cerrará la instrucción y la resolución del Instituto deberá emitirse en un plazo no </a:t>
            </a:r>
          </a:p>
          <a:p>
            <a:r>
              <a:rPr lang="es-MX" dirty="0" smtClean="0"/>
              <a:t>mayor de cincuenta días, siguientes a los que inició el procedimiento. </a:t>
            </a:r>
          </a:p>
          <a:p>
            <a:endParaRPr lang="es-MX" dirty="0" smtClean="0"/>
          </a:p>
          <a:p>
            <a:r>
              <a:rPr lang="es-MX" dirty="0" smtClean="0"/>
              <a:t>Cuando haya causa justificada, el Pleno del Instituto podrá ampliar por una vez y hasta por un período </a:t>
            </a:r>
          </a:p>
          <a:p>
            <a:r>
              <a:rPr lang="es-MX" dirty="0" smtClean="0"/>
              <a:t>igual el plazo de cincuenta días al que refiere el párrafo anterior. </a:t>
            </a:r>
          </a:p>
          <a:p>
            <a:endParaRPr lang="es-MX" dirty="0" smtClean="0"/>
          </a:p>
          <a:p>
            <a:r>
              <a:rPr lang="es-MX" b="1" dirty="0" smtClean="0"/>
              <a:t>Medios de impugnación </a:t>
            </a:r>
          </a:p>
          <a:p>
            <a:endParaRPr lang="es-MX" dirty="0" smtClean="0"/>
          </a:p>
          <a:p>
            <a:r>
              <a:rPr lang="es-MX" dirty="0" smtClean="0"/>
              <a:t>Artículo 144. En contra de la resolución al procedimiento de imposición de sanciones procede el juicio de </a:t>
            </a:r>
          </a:p>
          <a:p>
            <a:r>
              <a:rPr lang="es-MX" dirty="0" smtClean="0"/>
              <a:t>nulidad ante el Tribunal Federal de Justicia Fiscal y Administrativa.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56</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t>La definición de privacidad es algo complejo de explicar, tal y como se expresa Piña Mañas, ex director de la Agencia Española de Protección de Datos en su art. ¿Existe privacidad? En el que cita diversos autores </a:t>
            </a:r>
            <a:r>
              <a:rPr lang="es-MX" baseline="0" dirty="0" err="1" smtClean="0"/>
              <a:t>yue</a:t>
            </a:r>
            <a:r>
              <a:rPr lang="es-MX" baseline="0" dirty="0" smtClean="0"/>
              <a:t> advierte que no hay definición posible al respecto.</a:t>
            </a:r>
            <a:endParaRPr lang="es-MX" dirty="0" smtClean="0"/>
          </a:p>
          <a:p>
            <a:endParaRPr lang="es-MX" dirty="0" smtClean="0"/>
          </a:p>
          <a:p>
            <a:r>
              <a:rPr lang="es-MX" b="1" baseline="0" dirty="0" smtClean="0"/>
              <a:t>Según </a:t>
            </a:r>
            <a:r>
              <a:rPr lang="es-MX" b="1" baseline="0" dirty="0" err="1" smtClean="0"/>
              <a:t>Piñar</a:t>
            </a:r>
            <a:r>
              <a:rPr lang="es-MX" b="1" baseline="0" dirty="0" smtClean="0"/>
              <a:t> Mañas:</a:t>
            </a:r>
          </a:p>
          <a:p>
            <a:r>
              <a:rPr lang="es-MX" baseline="0" dirty="0" smtClean="0"/>
              <a:t>Derecho a la intimidad – derecho a estar solo y evitar intromisiones</a:t>
            </a:r>
          </a:p>
          <a:p>
            <a:r>
              <a:rPr lang="es-MX" baseline="0" dirty="0" smtClean="0"/>
              <a:t>Derecho a la protección de </a:t>
            </a:r>
            <a:r>
              <a:rPr lang="es-MX" baseline="0" dirty="0" err="1" smtClean="0"/>
              <a:t>dp</a:t>
            </a:r>
            <a:r>
              <a:rPr lang="es-MX" baseline="0" dirty="0" smtClean="0"/>
              <a:t> – derecho a controlar sus datos sabiendo que estos van a ser tratados</a:t>
            </a:r>
          </a:p>
          <a:p>
            <a:endParaRPr lang="es-MX" dirty="0" smtClean="0"/>
          </a:p>
          <a:p>
            <a:r>
              <a:rPr lang="es-MX" dirty="0" err="1" smtClean="0"/>
              <a:t>Westin</a:t>
            </a:r>
            <a:r>
              <a:rPr lang="es-MX" dirty="0" smtClean="0"/>
              <a:t> es quien concibe la PRIVACIDAD en términos de AUTODETERMINACIÓN, reconociendo</a:t>
            </a:r>
            <a:r>
              <a:rPr lang="es-MX" baseline="0" dirty="0" smtClean="0"/>
              <a:t> la soledad, el aislamiento, la reserva, el anonimato y la intimidad (con la familia, con los amigos) es decir, estar solo con un grupo excluyendo a otros. </a:t>
            </a:r>
          </a:p>
          <a:p>
            <a:endParaRPr lang="es-MX" baseline="0" dirty="0" smtClean="0"/>
          </a:p>
          <a:p>
            <a:r>
              <a:rPr lang="es-MX" baseline="0" dirty="0" smtClean="0"/>
              <a:t>En este contexto, lo importante no es si la información es relevante o sensible, sino el hecho de que hayamos dado nuestro consentimiento o no para publicitarla. El dar NUESTRO CONSENTIMIENTO </a:t>
            </a:r>
            <a:r>
              <a:rPr lang="es-MX" b="1" baseline="0" dirty="0" smtClean="0"/>
              <a:t>NO </a:t>
            </a:r>
            <a:r>
              <a:rPr lang="es-MX" b="0" baseline="0" dirty="0" smtClean="0"/>
              <a:t>IMPLICA RENUNCIAR A LA PRIVACIDAD.</a:t>
            </a:r>
          </a:p>
          <a:p>
            <a:endParaRPr lang="es-MX" b="0" baseline="0" dirty="0" smtClean="0"/>
          </a:p>
          <a:p>
            <a:r>
              <a:rPr lang="es-MX" b="0" baseline="0" dirty="0" smtClean="0"/>
              <a:t>Esto se aplica aún en las personas con proyección pública, que bien no puede reproducirse su imagen cuando se encuentre en su propia casa “chismes de revista”</a:t>
            </a:r>
          </a:p>
          <a:p>
            <a:endParaRPr lang="es-MX" b="0" baseline="0" dirty="0" smtClean="0"/>
          </a:p>
          <a:p>
            <a:r>
              <a:rPr lang="es-MX" b="0" baseline="0" dirty="0" smtClean="0"/>
              <a:t>ERNESTO GARZÓN:</a:t>
            </a:r>
          </a:p>
          <a:p>
            <a:endParaRPr lang="es-MX" b="0" baseline="0" dirty="0" smtClean="0"/>
          </a:p>
          <a:p>
            <a:r>
              <a:rPr lang="es-MX" b="0" baseline="0" dirty="0" smtClean="0"/>
              <a:t>INTIMIDAD - OPACIDAD, los pensamientos, la formación de decisiones, de lo aún no expresado. No afectan a ningún tercero. (acciones fisiológicas) SOY LO QUE SOY. Es donde los individuos forjan su identidad, las ideas o planes de acción que luego podrán manifestar en privado o en público.</a:t>
            </a:r>
          </a:p>
          <a:p>
            <a:endParaRPr lang="es-MX" b="0" baseline="0" dirty="0" smtClean="0"/>
          </a:p>
          <a:p>
            <a:r>
              <a:rPr lang="es-MX" b="0" baseline="0" dirty="0" smtClean="0"/>
              <a:t>PRIVACIDAD – LIMITADO A UN RESERVADO SECTOR SOCIAL, es el ámbito reservado a un tipo de situaciones o relaciones interpersonales en donde la selección de los participantes depende de la libre decisión de cada individuo.</a:t>
            </a:r>
          </a:p>
          <a:p>
            <a:endParaRPr lang="es-MX" b="0" baseline="0" dirty="0" smtClean="0"/>
          </a:p>
          <a:p>
            <a:r>
              <a:rPr lang="es-MX" b="0" baseline="0" dirty="0" smtClean="0"/>
              <a:t>PÚBLICO - TRANSPARENCIA</a:t>
            </a:r>
          </a:p>
          <a:p>
            <a:endParaRPr lang="es-MX" dirty="0" smtClean="0"/>
          </a:p>
          <a:p>
            <a:r>
              <a:rPr lang="es-MX" dirty="0" smtClean="0"/>
              <a:t>AUTODETERMINACIÓN</a:t>
            </a:r>
            <a:r>
              <a:rPr lang="es-MX" baseline="0" dirty="0" smtClean="0"/>
              <a:t> INFORMATIVA, el titular, el dueño de los datos, la persona, es el único que tiene derecho a  decidir cómo, cuándo, donde y por quién se tratan sus datos. </a:t>
            </a:r>
          </a:p>
          <a:p>
            <a:endParaRPr lang="es-MX" dirty="0" smtClean="0"/>
          </a:p>
          <a:p>
            <a:r>
              <a:rPr lang="es-MX" dirty="0" smtClean="0"/>
              <a:t>Esta</a:t>
            </a:r>
            <a:r>
              <a:rPr lang="es-MX" baseline="0" dirty="0" smtClean="0"/>
              <a:t> es solo una postura, sin embargo, otros autores definen un ámbito distinto de cada término como el que tiene Isabel </a:t>
            </a:r>
            <a:r>
              <a:rPr lang="es-MX" baseline="0" dirty="0" err="1" smtClean="0"/>
              <a:t>Dávara</a:t>
            </a:r>
            <a:r>
              <a:rPr lang="es-MX" baseline="0" dirty="0" smtClean="0"/>
              <a:t>, la posición  norteamericana, etc. </a:t>
            </a:r>
          </a:p>
          <a:p>
            <a:endParaRPr lang="es-MX" baseline="0"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8</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9</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Art. 6</a:t>
            </a:r>
            <a:r>
              <a:rPr lang="es-MX" b="1" baseline="0" dirty="0" smtClean="0"/>
              <a:t> </a:t>
            </a:r>
            <a:r>
              <a:rPr lang="es-MX" baseline="0" dirty="0" smtClean="0"/>
              <a:t>constitucional, e</a:t>
            </a:r>
            <a:r>
              <a:rPr lang="es-MX" dirty="0" smtClean="0"/>
              <a:t>s únicamente</a:t>
            </a:r>
            <a:r>
              <a:rPr lang="es-MX" baseline="0" dirty="0" smtClean="0"/>
              <a:t> para el sector público. De los derechos ARCO, la LFTAIPG solo tutela los AR.</a:t>
            </a:r>
          </a:p>
          <a:p>
            <a:endParaRPr lang="es-MX" dirty="0" smtClean="0"/>
          </a:p>
          <a:p>
            <a:r>
              <a:rPr lang="es-MX" dirty="0" smtClean="0"/>
              <a:t>Después</a:t>
            </a:r>
            <a:r>
              <a:rPr lang="es-MX" baseline="0" dirty="0" smtClean="0"/>
              <a:t> de esta reforma en la que se reconoce el derecho a la protección de los derechos fundamentales de las personas, se hace necesario cambiar algunos otros artículos constitucionales. </a:t>
            </a:r>
            <a:endParaRPr lang="es-MX" dirty="0" smtClean="0"/>
          </a:p>
          <a:p>
            <a:endParaRPr lang="es-MX" dirty="0" smtClean="0"/>
          </a:p>
          <a:p>
            <a:r>
              <a:rPr lang="es-MX" dirty="0" smtClean="0"/>
              <a:t>-----</a:t>
            </a:r>
          </a:p>
          <a:p>
            <a:r>
              <a:rPr lang="es-MX" b="1" dirty="0" smtClean="0"/>
              <a:t>Art. 73</a:t>
            </a:r>
          </a:p>
          <a:p>
            <a:r>
              <a:rPr lang="es-MX" dirty="0" smtClean="0"/>
              <a:t>ADICIONADO MEDIANTE DECRETO PUBLICADO EN EL DIARIO OFICIAL DE LA FEDERACION EL </a:t>
            </a:r>
            <a:r>
              <a:rPr lang="es-MX" b="1" dirty="0" smtClean="0"/>
              <a:t>30 DE ABRIL DE 2009</a:t>
            </a:r>
          </a:p>
          <a:p>
            <a:r>
              <a:rPr lang="es-MX" dirty="0" smtClean="0"/>
              <a:t>----------</a:t>
            </a:r>
          </a:p>
          <a:p>
            <a:r>
              <a:rPr lang="es-MX" b="1" dirty="0" smtClean="0"/>
              <a:t>-------------</a:t>
            </a:r>
          </a:p>
          <a:p>
            <a:r>
              <a:rPr lang="es-MX" b="1" dirty="0" smtClean="0"/>
              <a:t>ART. 16</a:t>
            </a:r>
          </a:p>
          <a:p>
            <a:r>
              <a:rPr lang="es-MX" dirty="0" smtClean="0"/>
              <a:t>ADICIONADO MEDIANTE DECRETO PUBLICADO EN EL DIARIO OFICIAL DE LA FEDERACION EL </a:t>
            </a:r>
            <a:r>
              <a:rPr lang="es-MX" b="1" dirty="0" smtClean="0"/>
              <a:t>1 DE JUNIO DE 2009</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10</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No</a:t>
            </a:r>
            <a:r>
              <a:rPr lang="es-MX" baseline="0" dirty="0" smtClean="0"/>
              <a:t> se protege un dato por si solo, ya que éste como tal no necesita de ninguna protección, sin embargo, cuando éste se vincula a una persona, lo que se protege es al titular de los mismos. </a:t>
            </a:r>
          </a:p>
          <a:p>
            <a:endParaRPr lang="es-MX" baseline="0" dirty="0" smtClean="0"/>
          </a:p>
          <a:p>
            <a:r>
              <a:rPr lang="es-MX" baseline="0" dirty="0" smtClean="0"/>
              <a:t>DATO PERSONAL: cualquier información concerniente a una persona identificada o identificable, es decir, que puede ser identificada a través de medios razonables. </a:t>
            </a:r>
          </a:p>
          <a:p>
            <a:endParaRPr lang="es-MX" baseline="0" dirty="0" smtClean="0"/>
          </a:p>
          <a:p>
            <a:r>
              <a:rPr lang="es-MX" baseline="0" dirty="0" smtClean="0"/>
              <a:t>CONSENTIMIENTO: toda manifestación de voluntad libre (ausente de coacción), inequívoca (sin lugar a dudas), específica (no genérica), informada (se le dé a conocer al titular sobre el tratamiento que llevarán sus datos antes de que éste se realice). Datos mínimos de lo que se le debe informar a los titulares: finalidad para que se tratarán, el posible destinatario de los datos, la identidad y dirección del responsable del tratamiento. Si no hay tal información, amerita una sanción.</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15</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MEJORAR</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16</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MEJORAR</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229600" cy="4525963"/>
          </a:xfrm>
          <a:prstGeom prst="rect">
            <a:avLst/>
          </a:prstGeo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5" name="4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
        <p:nvSpPr>
          <p:cNvPr id="7" name="6 Título"/>
          <p:cNvSpPr>
            <a:spLocks noGrp="1"/>
          </p:cNvSpPr>
          <p:nvPr>
            <p:ph type="title"/>
          </p:nvPr>
        </p:nvSpPr>
        <p:spPr>
          <a:xfrm>
            <a:off x="457200" y="274638"/>
            <a:ext cx="8229600" cy="1143000"/>
          </a:xfrm>
          <a:prstGeom prst="rect">
            <a:avLst/>
          </a:prstGeom>
        </p:spPr>
        <p:txBody>
          <a:bodyPr rtlCol="0"/>
          <a:lstStyle/>
          <a:p>
            <a:r>
              <a:rPr kumimoji="0" lang="es-ES" smtClean="0"/>
              <a:t>Haga clic para modificar el estilo de título del patrón</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5" name="4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6" name="5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
        <p:nvSpPr>
          <p:cNvPr id="8" name="7 Título"/>
          <p:cNvSpPr>
            <a:spLocks noGrp="1"/>
          </p:cNvSpPr>
          <p:nvPr>
            <p:ph type="title"/>
          </p:nvPr>
        </p:nvSpPr>
        <p:spPr>
          <a:xfrm>
            <a:off x="457200" y="274638"/>
            <a:ext cx="8229600" cy="1143000"/>
          </a:xfrm>
          <a:prstGeom prst="rect">
            <a:avLst/>
          </a:prstGeom>
        </p:spPr>
        <p:txBody>
          <a:bodyPr rtlCol="0"/>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4" name="3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
        <p:nvSpPr>
          <p:cNvPr id="6" name="5 Título"/>
          <p:cNvSpPr>
            <a:spLocks noGrp="1"/>
          </p:cNvSpPr>
          <p:nvPr>
            <p:ph type="title"/>
          </p:nvPr>
        </p:nvSpPr>
        <p:spPr>
          <a:xfrm>
            <a:off x="457200" y="274638"/>
            <a:ext cx="8229600" cy="1143000"/>
          </a:xfrm>
          <a:prstGeom prst="rect">
            <a:avLst/>
          </a:prstGeom>
        </p:spPr>
        <p:txBody>
          <a:bodyPr rtlCol="0"/>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a:prstGeom prst="rect">
            <a:avLst/>
          </a:prstGeo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5" name="4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a:prstGeom prst="rect">
            <a:avLst/>
          </a:prstGeo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a:prstGeom prst="rect">
            <a:avLst/>
          </a:prstGeo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727032" y="6407944"/>
            <a:ext cx="1920240" cy="365760"/>
          </a:xfrm>
          <a:prstGeom prst="rect">
            <a:avLst/>
          </a:prstGeom>
        </p:spPr>
        <p:txBody>
          <a:bodyPr/>
          <a:lstStyle/>
          <a:p>
            <a:fld id="{3FFA4515-A5D5-4EB0-8468-06817EDFF082}" type="datetimeFigureOut">
              <a:rPr lang="es-MX" smtClean="0"/>
              <a:pPr/>
              <a:t>06/08/2018</a:t>
            </a:fld>
            <a:endParaRPr lang="es-MX"/>
          </a:p>
        </p:txBody>
      </p:sp>
      <p:sp>
        <p:nvSpPr>
          <p:cNvPr id="5" name="4 Marcador de pie de página"/>
          <p:cNvSpPr>
            <a:spLocks noGrp="1"/>
          </p:cNvSpPr>
          <p:nvPr>
            <p:ph type="ftr" sz="quarter" idx="11"/>
          </p:nvPr>
        </p:nvSpPr>
        <p:spPr>
          <a:xfrm>
            <a:off x="4380072" y="6407944"/>
            <a:ext cx="2350681"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8647272" y="6407944"/>
            <a:ext cx="365760" cy="365125"/>
          </a:xfrm>
          <a:prstGeom prst="rect">
            <a:avLst/>
          </a:prstGeom>
        </p:spPr>
        <p:txBody>
          <a:bodyPr/>
          <a:lstStyle/>
          <a:p>
            <a:fld id="{2A1A593F-5E57-405C-87D6-B6B97CA5C79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Rectángulo"/>
          <p:cNvSpPr/>
          <p:nvPr userDrawn="1"/>
        </p:nvSpPr>
        <p:spPr>
          <a:xfrm>
            <a:off x="0" y="0"/>
            <a:ext cx="9144000" cy="6858000"/>
          </a:xfrm>
          <a:prstGeom prst="rect">
            <a:avLst/>
          </a:prstGeom>
          <a:gradFill flip="none" rotWithShape="1">
            <a:gsLst>
              <a:gs pos="0">
                <a:schemeClr val="dk1">
                  <a:tint val="50000"/>
                  <a:satMod val="300000"/>
                </a:schemeClr>
              </a:gs>
              <a:gs pos="0">
                <a:schemeClr val="bg1">
                  <a:lumMod val="24000"/>
                  <a:lumOff val="76000"/>
                </a:schemeClr>
              </a:gs>
              <a:gs pos="100000">
                <a:schemeClr val="dk1">
                  <a:tint val="15000"/>
                  <a:satMod val="350000"/>
                </a:schemeClr>
              </a:gs>
            </a:gsLst>
            <a:path path="rect">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pic>
        <p:nvPicPr>
          <p:cNvPr id="17" name="16 Imagen"/>
          <p:cNvPicPr>
            <a:picLocks noChangeAspect="1"/>
          </p:cNvPicPr>
          <p:nvPr userDrawn="1"/>
        </p:nvPicPr>
        <p:blipFill rotWithShape="1">
          <a:blip r:embed="rId9">
            <a:extLst>
              <a:ext uri="{28A0092B-C50C-407E-A947-70E740481C1C}">
                <a14:useLocalDpi xmlns:a14="http://schemas.microsoft.com/office/drawing/2010/main" val="0"/>
              </a:ext>
            </a:extLst>
          </a:blip>
          <a:srcRect r="19078" b="6646"/>
          <a:stretch/>
        </p:blipFill>
        <p:spPr>
          <a:xfrm>
            <a:off x="5436097" y="455803"/>
            <a:ext cx="3707904" cy="6402197"/>
          </a:xfrm>
          <a:prstGeom prst="rect">
            <a:avLst/>
          </a:prstGeom>
        </p:spPr>
      </p:pic>
      <p:pic>
        <p:nvPicPr>
          <p:cNvPr id="19" name="18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512" y="-99392"/>
            <a:ext cx="1757320" cy="135792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70" r:id="rId6"/>
    <p:sldLayoutId id="2147483671" r:id="rId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openxmlformats.org/officeDocument/2006/relationships/image" Target="../media/image19.png"/><Relationship Id="rId5" Type="http://schemas.openxmlformats.org/officeDocument/2006/relationships/diagramColors" Target="../diagrams/colors3.xml"/><Relationship Id="rId10" Type="http://schemas.openxmlformats.org/officeDocument/2006/relationships/image" Target="../media/image18.png"/><Relationship Id="rId4" Type="http://schemas.openxmlformats.org/officeDocument/2006/relationships/diagramQuickStyle" Target="../diagrams/quickStyle3.xm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5.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1.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29.jpeg"/><Relationship Id="rId12"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jpeg"/><Relationship Id="rId11" Type="http://schemas.openxmlformats.org/officeDocument/2006/relationships/image" Target="../media/image36.png"/><Relationship Id="rId5" Type="http://schemas.openxmlformats.org/officeDocument/2006/relationships/image" Target="../media/image25.png"/><Relationship Id="rId15" Type="http://schemas.openxmlformats.org/officeDocument/2006/relationships/image" Target="../media/image39.png"/><Relationship Id="rId10" Type="http://schemas.openxmlformats.org/officeDocument/2006/relationships/image" Target="../media/image22.jpeg"/><Relationship Id="rId4" Type="http://schemas.openxmlformats.org/officeDocument/2006/relationships/image" Target="../media/image34.jpeg"/><Relationship Id="rId9" Type="http://schemas.openxmlformats.org/officeDocument/2006/relationships/image" Target="../media/image27.jpeg"/><Relationship Id="rId14" Type="http://schemas.openxmlformats.org/officeDocument/2006/relationships/hyperlink" Target="http://2.bp.blogspot.com/_5A0xZHU_yds/TRPrgUqR4lI/AAAAAAAACmo/b4gX6ASfVFY/s1600/1293151081_Movies.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3.png"/><Relationship Id="rId7" Type="http://schemas.openxmlformats.org/officeDocument/2006/relationships/diagramQuickStyle" Target="../diagrams/quickStyle5.xml"/><Relationship Id="rId12"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Layout" Target="../diagrams/layout5.xml"/><Relationship Id="rId11" Type="http://schemas.openxmlformats.org/officeDocument/2006/relationships/image" Target="../media/image30.png"/><Relationship Id="rId5" Type="http://schemas.openxmlformats.org/officeDocument/2006/relationships/diagramData" Target="../diagrams/data5.xml"/><Relationship Id="rId10" Type="http://schemas.openxmlformats.org/officeDocument/2006/relationships/image" Target="../media/image14.png"/><Relationship Id="rId4" Type="http://schemas.openxmlformats.org/officeDocument/2006/relationships/image" Target="../media/image64.jpeg"/><Relationship Id="rId9" Type="http://schemas.microsoft.com/office/2007/relationships/diagramDrawing" Target="../diagrams/drawin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2.bp.blogspot.com/_5A0xZHU_yds/TRPrgUqR4lI/AAAAAAAACmo/b4gX6ASfVFY/s1600/1293151081_Movies.p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0.png"/><Relationship Id="rId7" Type="http://schemas.openxmlformats.org/officeDocument/2006/relationships/diagramQuickStyle" Target="../diagrams/quickStyle7.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Layout" Target="../diagrams/layout7.xml"/><Relationship Id="rId11" Type="http://schemas.openxmlformats.org/officeDocument/2006/relationships/image" Target="../media/image73.png"/><Relationship Id="rId5" Type="http://schemas.openxmlformats.org/officeDocument/2006/relationships/diagramData" Target="../diagrams/data7.xml"/><Relationship Id="rId10" Type="http://schemas.openxmlformats.org/officeDocument/2006/relationships/image" Target="../media/image72.jpeg"/><Relationship Id="rId4" Type="http://schemas.openxmlformats.org/officeDocument/2006/relationships/image" Target="../media/image71.png"/><Relationship Id="rId9" Type="http://schemas.microsoft.com/office/2007/relationships/diagramDrawing" Target="../diagrams/drawing7.xml"/></Relationships>
</file>

<file path=ppt/slides/_rels/slide4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14.png"/><Relationship Id="rId9" Type="http://schemas.openxmlformats.org/officeDocument/2006/relationships/image" Target="../media/image79.jpe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30.png"/><Relationship Id="rId9"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85.jpeg"/><Relationship Id="rId5" Type="http://schemas.openxmlformats.org/officeDocument/2006/relationships/image" Target="../media/image86.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0.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89.jpeg"/><Relationship Id="rId4" Type="http://schemas.openxmlformats.org/officeDocument/2006/relationships/image" Target="../media/image92.jpe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99.png"/><Relationship Id="rId5" Type="http://schemas.openxmlformats.org/officeDocument/2006/relationships/image" Target="../media/image77.jpe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0.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101.jpeg"/><Relationship Id="rId1" Type="http://schemas.openxmlformats.org/officeDocument/2006/relationships/slideLayout" Target="../slideLayouts/slideLayout5.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png"/></Relationships>
</file>

<file path=ppt/slides/_rels/slide5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1043608" y="1166842"/>
            <a:ext cx="6840760" cy="4524315"/>
          </a:xfrm>
          <a:prstGeom prst="rect">
            <a:avLst/>
          </a:prstGeom>
          <a:noFill/>
          <a:effectLst>
            <a:glow rad="139700">
              <a:schemeClr val="accent4">
                <a:satMod val="175000"/>
                <a:alpha val="40000"/>
              </a:schemeClr>
            </a:glow>
          </a:effectLst>
        </p:spPr>
        <p:txBody>
          <a:bodyPr wrap="square" rtlCol="0">
            <a:spAutoFit/>
          </a:bodyPr>
          <a:lstStyle/>
          <a:p>
            <a:pPr algn="r"/>
            <a:r>
              <a:rPr lang="es-MX" sz="4800" b="1" dirty="0" smtClean="0">
                <a:effectLst>
                  <a:glow rad="228600">
                    <a:schemeClr val="accent5">
                      <a:satMod val="175000"/>
                      <a:alpha val="40000"/>
                    </a:schemeClr>
                  </a:glow>
                </a:effectLst>
              </a:rPr>
              <a:t>Introducción a la </a:t>
            </a:r>
          </a:p>
          <a:p>
            <a:pPr algn="r"/>
            <a:r>
              <a:rPr lang="es-MX" sz="4800" b="1" dirty="0" smtClean="0">
                <a:effectLst>
                  <a:glow rad="228600">
                    <a:schemeClr val="accent5">
                      <a:satMod val="175000"/>
                      <a:alpha val="40000"/>
                    </a:schemeClr>
                  </a:glow>
                </a:effectLst>
              </a:rPr>
              <a:t>Ley Federal de Protección de Datos Personales en Posesión de los Particulares</a:t>
            </a:r>
            <a:endParaRPr lang="es-MX" sz="4800" b="1" dirty="0">
              <a:effectLst>
                <a:glow rad="228600">
                  <a:schemeClr val="accent5">
                    <a:satMod val="175000"/>
                    <a:alpha val="40000"/>
                  </a:schemeClr>
                </a:glow>
              </a:effectLst>
            </a:endParaRPr>
          </a:p>
        </p:txBody>
      </p:sp>
    </p:spTree>
    <p:extLst>
      <p:ext uri="{BB962C8B-B14F-4D97-AF65-F5344CB8AC3E}">
        <p14:creationId xmlns:p14="http://schemas.microsoft.com/office/powerpoint/2010/main" val="35986490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70637"/>
            <a:ext cx="7358114"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b="1" cap="all" dirty="0">
                <a:ln w="0"/>
                <a:effectLst>
                  <a:glow rad="228600">
                    <a:schemeClr val="accent5">
                      <a:satMod val="175000"/>
                      <a:alpha val="40000"/>
                    </a:schemeClr>
                  </a:glow>
                </a:effectLst>
              </a:rPr>
              <a:t>El derecho a la protección </a:t>
            </a:r>
          </a:p>
          <a:p>
            <a:pPr algn="r"/>
            <a:r>
              <a:rPr lang="es-MX" sz="2800" b="1" cap="all" dirty="0">
                <a:ln w="0"/>
                <a:effectLst>
                  <a:glow rad="228600">
                    <a:schemeClr val="accent5">
                      <a:satMod val="175000"/>
                      <a:alpha val="40000"/>
                    </a:schemeClr>
                  </a:glow>
                </a:effectLst>
              </a:rPr>
              <a:t>de datos personales en MÉXICO</a:t>
            </a:r>
          </a:p>
        </p:txBody>
      </p:sp>
      <p:graphicFrame>
        <p:nvGraphicFramePr>
          <p:cNvPr id="3" name="2 Diagrama"/>
          <p:cNvGraphicFramePr/>
          <p:nvPr>
            <p:extLst>
              <p:ext uri="{D42A27DB-BD31-4B8C-83A1-F6EECF244321}">
                <p14:modId xmlns:p14="http://schemas.microsoft.com/office/powerpoint/2010/main" val="807017765"/>
              </p:ext>
            </p:extLst>
          </p:nvPr>
        </p:nvGraphicFramePr>
        <p:xfrm>
          <a:off x="361511" y="982537"/>
          <a:ext cx="8325293" cy="551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903766" y="5754687"/>
            <a:ext cx="1360967" cy="442674"/>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6</a:t>
            </a:r>
          </a:p>
        </p:txBody>
      </p:sp>
      <p:sp>
        <p:nvSpPr>
          <p:cNvPr id="5" name="4 Rectángulo redondeado"/>
          <p:cNvSpPr/>
          <p:nvPr/>
        </p:nvSpPr>
        <p:spPr>
          <a:xfrm>
            <a:off x="3778101" y="5768864"/>
            <a:ext cx="1580708" cy="442674"/>
          </a:xfrm>
          <a:prstGeom prst="roundRect">
            <a:avLst/>
          </a:prstGeom>
          <a:solidFill>
            <a:srgbClr val="4478B6"/>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16</a:t>
            </a:r>
          </a:p>
        </p:txBody>
      </p:sp>
      <p:sp>
        <p:nvSpPr>
          <p:cNvPr id="6" name="5 Rectángulo redondeado"/>
          <p:cNvSpPr/>
          <p:nvPr/>
        </p:nvSpPr>
        <p:spPr>
          <a:xfrm>
            <a:off x="6811924" y="5772408"/>
            <a:ext cx="1360967" cy="442674"/>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73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5984" y="1249542"/>
            <a:ext cx="6174448" cy="1278474"/>
          </a:xfrm>
          <a:prstGeom prst="rect">
            <a:avLst/>
          </a:prstGeom>
        </p:spPr>
        <p:txBody>
          <a:bodyPr>
            <a:noAutofit/>
          </a:bodyPr>
          <a:lstStyle/>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chemeClr val="tx1"/>
                </a:solidFill>
                <a:effectLst/>
                <a:uLnTx/>
                <a:uFillTx/>
                <a:latin typeface="+mj-lt"/>
                <a:ea typeface="+mn-ea"/>
                <a:cs typeface="+mn-cs"/>
              </a:rPr>
              <a:t>Designación de una persona o departamento de datos personales.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chemeClr val="tx1"/>
                </a:solidFill>
                <a:effectLst/>
                <a:uLnTx/>
                <a:uFillTx/>
                <a:latin typeface="+mj-lt"/>
                <a:ea typeface="+mn-ea"/>
                <a:cs typeface="+mn-cs"/>
              </a:rPr>
              <a:t>Expedir avisos de privacidad.</a:t>
            </a:r>
          </a:p>
          <a:p>
            <a:pPr marL="365760" marR="0" lvl="0" indent="-283464"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s-MX" sz="24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mn-cs"/>
              </a:rPr>
              <a:t>	</a:t>
            </a:r>
            <a:endParaRPr kumimoji="0" lang="es-E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
        <p:nvSpPr>
          <p:cNvPr id="3" name="2 CuadroTexto"/>
          <p:cNvSpPr txBox="1"/>
          <p:nvPr/>
        </p:nvSpPr>
        <p:spPr>
          <a:xfrm>
            <a:off x="2247606" y="98629"/>
            <a:ext cx="6500858"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800" b="1" cap="all" dirty="0">
                <a:ln w="0"/>
                <a:effectLst>
                  <a:glow rad="228600">
                    <a:schemeClr val="accent5">
                      <a:satMod val="175000"/>
                      <a:alpha val="40000"/>
                    </a:schemeClr>
                  </a:glow>
                </a:effectLst>
              </a:rPr>
              <a:t>Periodos de implementación de la LFPDPPP</a:t>
            </a:r>
            <a:endParaRPr lang="es-MX" sz="2800" b="1" cap="all" dirty="0">
              <a:ln w="0"/>
              <a:effectLst>
                <a:glow rad="228600">
                  <a:schemeClr val="accent5">
                    <a:satMod val="175000"/>
                    <a:alpha val="40000"/>
                  </a:schemeClr>
                </a:glow>
              </a:effectLst>
            </a:endParaRPr>
          </a:p>
        </p:txBody>
      </p:sp>
      <p:grpSp>
        <p:nvGrpSpPr>
          <p:cNvPr id="4" name="3 Grupo"/>
          <p:cNvGrpSpPr/>
          <p:nvPr/>
        </p:nvGrpSpPr>
        <p:grpSpPr>
          <a:xfrm>
            <a:off x="1120504" y="1259858"/>
            <a:ext cx="1343864" cy="1315424"/>
            <a:chOff x="428596" y="1214422"/>
            <a:chExt cx="1732102" cy="1718245"/>
          </a:xfrm>
          <a:effectLst>
            <a:glow rad="228600">
              <a:schemeClr val="accent4">
                <a:satMod val="175000"/>
                <a:alpha val="40000"/>
              </a:schemeClr>
            </a:glow>
          </a:effectLst>
        </p:grpSpPr>
        <p:grpSp>
          <p:nvGrpSpPr>
            <p:cNvPr id="5" name="11 Grupo"/>
            <p:cNvGrpSpPr/>
            <p:nvPr/>
          </p:nvGrpSpPr>
          <p:grpSpPr>
            <a:xfrm>
              <a:off x="428596" y="1214422"/>
              <a:ext cx="1732102" cy="1718245"/>
              <a:chOff x="428596" y="1214422"/>
              <a:chExt cx="1732102" cy="1718245"/>
            </a:xfrm>
          </p:grpSpPr>
          <p:pic>
            <p:nvPicPr>
              <p:cNvPr id="7" name="6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8" name="7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5 CuadroTexto"/>
            <p:cNvSpPr txBox="1"/>
            <p:nvPr/>
          </p:nvSpPr>
          <p:spPr>
            <a:xfrm rot="20981661">
              <a:off x="862890" y="1789839"/>
              <a:ext cx="1059195" cy="984173"/>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6 de JULIO de 2011</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sp>
        <p:nvSpPr>
          <p:cNvPr id="9" name="Rectangle 3"/>
          <p:cNvSpPr txBox="1">
            <a:spLocks noChangeArrowheads="1"/>
          </p:cNvSpPr>
          <p:nvPr/>
        </p:nvSpPr>
        <p:spPr>
          <a:xfrm>
            <a:off x="2285984" y="3481299"/>
            <a:ext cx="6643734" cy="504626"/>
          </a:xfrm>
          <a:prstGeom prst="rect">
            <a:avLst/>
          </a:prstGeom>
        </p:spPr>
        <p:txBody>
          <a:bodyPr vert="horz" lIns="91440" tIns="45720" rIns="91440" bIns="45720" rtlCol="0">
            <a:normAutofit/>
          </a:bodyPr>
          <a:lstStyle/>
          <a:p>
            <a:pPr marL="742950" marR="0" lvl="1" indent="-285750" algn="just" fontAlgn="auto">
              <a:lnSpc>
                <a:spcPct val="80000"/>
              </a:lnSpc>
              <a:spcBef>
                <a:spcPct val="20000"/>
              </a:spcBef>
              <a:spcAft>
                <a:spcPts val="0"/>
              </a:spcAft>
              <a:buClrTx/>
              <a:buSzTx/>
              <a:buFont typeface="Arial" pitchFamily="34" charset="0"/>
              <a:buChar char="•"/>
              <a:tabLst/>
              <a:defRPr/>
            </a:pPr>
            <a:r>
              <a:rPr lang="es-MX" sz="2400" dirty="0" smtClean="0">
                <a:latin typeface="+mj-lt"/>
              </a:rPr>
              <a:t>Ejercicio de los derechos ARCO.</a:t>
            </a:r>
          </a:p>
        </p:txBody>
      </p:sp>
      <p:sp>
        <p:nvSpPr>
          <p:cNvPr id="10" name="9 Rectángulo"/>
          <p:cNvSpPr/>
          <p:nvPr/>
        </p:nvSpPr>
        <p:spPr>
          <a:xfrm>
            <a:off x="2331874" y="5343599"/>
            <a:ext cx="6786610" cy="461665"/>
          </a:xfrm>
          <a:prstGeom prst="rect">
            <a:avLst/>
          </a:prstGeom>
        </p:spPr>
        <p:txBody>
          <a:bodyPr wrap="square">
            <a:spAutoFit/>
          </a:bodyPr>
          <a:lstStyle/>
          <a:p>
            <a:pPr marL="640080" lvl="1" indent="-237744" algn="just">
              <a:spcBef>
                <a:spcPct val="20000"/>
              </a:spcBef>
              <a:buFont typeface="Arial" pitchFamily="34" charset="0"/>
              <a:buChar char="•"/>
              <a:defRPr/>
            </a:pPr>
            <a:r>
              <a:rPr lang="es-MX" sz="2400" dirty="0" smtClean="0">
                <a:latin typeface="+mj-lt"/>
              </a:rPr>
              <a:t>Interposición de quejas ante el </a:t>
            </a:r>
            <a:r>
              <a:rPr lang="es-MX" sz="2400" dirty="0" smtClean="0">
                <a:latin typeface="+mj-lt"/>
              </a:rPr>
              <a:t>INAI</a:t>
            </a:r>
            <a:r>
              <a:rPr lang="es-MX" sz="2400" dirty="0" smtClean="0">
                <a:latin typeface="+mj-lt"/>
              </a:rPr>
              <a:t>.</a:t>
            </a:r>
          </a:p>
        </p:txBody>
      </p:sp>
      <p:grpSp>
        <p:nvGrpSpPr>
          <p:cNvPr id="11" name="10 Grupo"/>
          <p:cNvGrpSpPr/>
          <p:nvPr/>
        </p:nvGrpSpPr>
        <p:grpSpPr>
          <a:xfrm>
            <a:off x="1243986" y="3330702"/>
            <a:ext cx="1343199" cy="1297776"/>
            <a:chOff x="428596" y="1214422"/>
            <a:chExt cx="1732102" cy="1718245"/>
          </a:xfrm>
          <a:effectLst>
            <a:glow rad="228600">
              <a:schemeClr val="accent4">
                <a:satMod val="175000"/>
                <a:alpha val="40000"/>
              </a:schemeClr>
            </a:glow>
          </a:effectLst>
        </p:grpSpPr>
        <p:grpSp>
          <p:nvGrpSpPr>
            <p:cNvPr id="12" name="11 Grupo"/>
            <p:cNvGrpSpPr/>
            <p:nvPr/>
          </p:nvGrpSpPr>
          <p:grpSpPr>
            <a:xfrm>
              <a:off x="428596" y="1214422"/>
              <a:ext cx="1732102" cy="1718245"/>
              <a:chOff x="428596" y="1214422"/>
              <a:chExt cx="1732102" cy="1718245"/>
            </a:xfrm>
          </p:grpSpPr>
          <p:pic>
            <p:nvPicPr>
              <p:cNvPr id="14" name="13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15" name="14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12 CuadroTexto"/>
            <p:cNvSpPr txBox="1"/>
            <p:nvPr/>
          </p:nvSpPr>
          <p:spPr>
            <a:xfrm rot="20981661">
              <a:off x="755759" y="1988496"/>
              <a:ext cx="1309324" cy="553596"/>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ENERO de 2012</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grpSp>
        <p:nvGrpSpPr>
          <p:cNvPr id="16" name="15 Grupo"/>
          <p:cNvGrpSpPr/>
          <p:nvPr/>
        </p:nvGrpSpPr>
        <p:grpSpPr>
          <a:xfrm>
            <a:off x="1250727" y="5417890"/>
            <a:ext cx="1521073" cy="1251470"/>
            <a:chOff x="428596" y="1214422"/>
            <a:chExt cx="1732102" cy="1718245"/>
          </a:xfrm>
          <a:effectLst>
            <a:glow rad="228600">
              <a:schemeClr val="accent4">
                <a:satMod val="175000"/>
                <a:alpha val="40000"/>
              </a:schemeClr>
            </a:glow>
          </a:effectLst>
        </p:grpSpPr>
        <p:grpSp>
          <p:nvGrpSpPr>
            <p:cNvPr id="17" name="11 Grupo"/>
            <p:cNvGrpSpPr/>
            <p:nvPr/>
          </p:nvGrpSpPr>
          <p:grpSpPr>
            <a:xfrm>
              <a:off x="428596" y="1214422"/>
              <a:ext cx="1732102" cy="1718245"/>
              <a:chOff x="428596" y="1214422"/>
              <a:chExt cx="1732102" cy="1718245"/>
            </a:xfrm>
          </p:grpSpPr>
          <p:pic>
            <p:nvPicPr>
              <p:cNvPr id="19" name="18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20" name="19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17 CuadroTexto"/>
            <p:cNvSpPr txBox="1"/>
            <p:nvPr/>
          </p:nvSpPr>
          <p:spPr>
            <a:xfrm rot="20981661">
              <a:off x="750488" y="1949115"/>
              <a:ext cx="1309324" cy="553597"/>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FEBRERO de 2012</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3.bp.blogspot.com/_54EMdpz8QM0/SZb46B1OmLI/AAAAAAAAAB4/YHg_2nHYPAA/s320/MBU110+Gente+sonriente.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2285984" y="4214819"/>
            <a:ext cx="1285884" cy="847880"/>
          </a:xfrm>
          <a:prstGeom prst="rect">
            <a:avLst/>
          </a:prstGeom>
          <a:ln>
            <a:noFill/>
          </a:ln>
          <a:effectLst>
            <a:glow rad="228600">
              <a:schemeClr val="accent4">
                <a:satMod val="175000"/>
                <a:alpha val="40000"/>
              </a:schemeClr>
            </a:glow>
            <a:softEdge rad="112500"/>
          </a:effectLst>
        </p:spPr>
      </p:pic>
      <p:pic>
        <p:nvPicPr>
          <p:cNvPr id="11" name="Picture 2" descr="http://rhnet-service.com/RHPay/aviso-de-privacidad.png"/>
          <p:cNvPicPr>
            <a:picLocks noChangeAspect="1" noChangeArrowheads="1"/>
          </p:cNvPicPr>
          <p:nvPr/>
        </p:nvPicPr>
        <p:blipFill>
          <a:blip r:embed="rId3" cstate="print">
            <a:grayscl/>
          </a:blip>
          <a:srcRect/>
          <a:stretch>
            <a:fillRect/>
          </a:stretch>
        </p:blipFill>
        <p:spPr bwMode="auto">
          <a:xfrm rot="2336643">
            <a:off x="3675029" y="3699143"/>
            <a:ext cx="1024114" cy="1324830"/>
          </a:xfrm>
          <a:prstGeom prst="rect">
            <a:avLst/>
          </a:prstGeom>
          <a:noFill/>
          <a:effectLst>
            <a:reflection blurRad="6350" stA="52000" endA="300" endPos="35000" dir="5400000" sy="-100000" algn="bl" rotWithShape="0"/>
          </a:effectLst>
        </p:spPr>
      </p:pic>
      <p:sp>
        <p:nvSpPr>
          <p:cNvPr id="6" name="5 CuadroTexto"/>
          <p:cNvSpPr txBox="1"/>
          <p:nvPr/>
        </p:nvSpPr>
        <p:spPr>
          <a:xfrm>
            <a:off x="2285984" y="4357695"/>
            <a:ext cx="6572264" cy="1446550"/>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DISPOSICIONES GENERALES</a:t>
            </a:r>
            <a:endParaRPr lang="es-MX" sz="4400" dirty="0">
              <a:effectLst>
                <a:glow rad="228600">
                  <a:schemeClr val="accent5">
                    <a:satMod val="175000"/>
                    <a:alpha val="40000"/>
                  </a:schemeClr>
                </a:glow>
              </a:effectLst>
            </a:endParaRPr>
          </a:p>
        </p:txBody>
      </p:sp>
      <p:grpSp>
        <p:nvGrpSpPr>
          <p:cNvPr id="7" name="6 Grupo"/>
          <p:cNvGrpSpPr/>
          <p:nvPr/>
        </p:nvGrpSpPr>
        <p:grpSpPr>
          <a:xfrm>
            <a:off x="2928926" y="4786323"/>
            <a:ext cx="1500198" cy="1219201"/>
            <a:chOff x="3500430" y="2786059"/>
            <a:chExt cx="1004886" cy="933449"/>
          </a:xfrm>
          <a:effectLst>
            <a:glow rad="228600">
              <a:schemeClr val="accent4">
                <a:satMod val="175000"/>
                <a:alpha val="40000"/>
              </a:schemeClr>
            </a:glow>
          </a:effectLst>
        </p:grpSpPr>
        <p:pic>
          <p:nvPicPr>
            <p:cNvPr id="8" name="Picture 5" descr="http://3.bp.blogspot.com/_f73GPuX6JOY/TQIB03vs62I/AAAAAAAAAAQ/-YqdRhLW4ss/s1600/icono-tuenti-web20.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3500430" y="2786059"/>
              <a:ext cx="647696" cy="647697"/>
            </a:xfrm>
            <a:prstGeom prst="rect">
              <a:avLst/>
            </a:prstGeom>
            <a:noFill/>
          </p:spPr>
        </p:pic>
        <p:pic>
          <p:nvPicPr>
            <p:cNvPr id="9" name="Picture 5" descr="http://3.bp.blogspot.com/_f73GPuX6JOY/TQIB03vs62I/AAAAAAAAAAQ/-YqdRhLW4ss/s1600/icono-tuenti-web20.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3857620" y="2786059"/>
              <a:ext cx="647696" cy="647697"/>
            </a:xfrm>
            <a:prstGeom prst="rect">
              <a:avLst/>
            </a:prstGeom>
            <a:noFill/>
          </p:spPr>
        </p:pic>
        <p:pic>
          <p:nvPicPr>
            <p:cNvPr id="10" name="Picture 5" descr="http://3.bp.blogspot.com/_f73GPuX6JOY/TQIB03vs62I/AAAAAAAAAAQ/-YqdRhLW4ss/s1600/icono-tuenti-web20.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3643306" y="3071811"/>
              <a:ext cx="647696" cy="647697"/>
            </a:xfrm>
            <a:prstGeom prst="rect">
              <a:avLst/>
            </a:prstGeom>
            <a:noFill/>
          </p:spPr>
        </p:pic>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p14="http://schemas.microsoft.com/office/powerpoint/2010/main" val="1250172672"/>
              </p:ext>
            </p:extLst>
          </p:nvPr>
        </p:nvGraphicFramePr>
        <p:xfrm>
          <a:off x="285720" y="1196752"/>
          <a:ext cx="8715436" cy="552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descr="http://static.wix.com/media/2542e10238a3cb023b0e98e893e8280f.wix_mp"/>
          <p:cNvPicPr>
            <a:picLocks noChangeAspect="1" noChangeArrowheads="1"/>
          </p:cNvPicPr>
          <p:nvPr/>
        </p:nvPicPr>
        <p:blipFill>
          <a:blip r:embed="rId7" cstate="print"/>
          <a:srcRect/>
          <a:stretch>
            <a:fillRect/>
          </a:stretch>
        </p:blipFill>
        <p:spPr bwMode="auto">
          <a:xfrm>
            <a:off x="3275856" y="1921392"/>
            <a:ext cx="571504" cy="571504"/>
          </a:xfrm>
          <a:prstGeom prst="rect">
            <a:avLst/>
          </a:prstGeom>
          <a:noFill/>
          <a:effectLst>
            <a:glow rad="228600">
              <a:schemeClr val="accent4">
                <a:satMod val="175000"/>
                <a:alpha val="40000"/>
              </a:schemeClr>
            </a:glow>
          </a:effectLst>
        </p:spPr>
      </p:pic>
      <p:pic>
        <p:nvPicPr>
          <p:cNvPr id="16" name="Picture 4" descr="http://t2.gstatic.com/images?q=tbn:ANd9GcRGURSu1SwtTbR_xFeuWiadOJrT0ocdPf-o0WAZZC2dn2ZvlY1M41jQr_lpVQ"/>
          <p:cNvPicPr>
            <a:picLocks noChangeAspect="1" noChangeArrowheads="1"/>
          </p:cNvPicPr>
          <p:nvPr/>
        </p:nvPicPr>
        <p:blipFill>
          <a:blip r:embed="rId8" cstate="print">
            <a:clrChange>
              <a:clrFrom>
                <a:srgbClr val="FFFEFF"/>
              </a:clrFrom>
              <a:clrTo>
                <a:srgbClr val="FFFEFF">
                  <a:alpha val="0"/>
                </a:srgbClr>
              </a:clrTo>
            </a:clrChange>
          </a:blip>
          <a:srcRect/>
          <a:stretch>
            <a:fillRect/>
          </a:stretch>
        </p:blipFill>
        <p:spPr bwMode="auto">
          <a:xfrm>
            <a:off x="3347864" y="4869160"/>
            <a:ext cx="554495" cy="392508"/>
          </a:xfrm>
          <a:prstGeom prst="rect">
            <a:avLst/>
          </a:prstGeom>
          <a:noFill/>
          <a:effectLst>
            <a:glow rad="228600">
              <a:schemeClr val="accent4">
                <a:satMod val="175000"/>
                <a:alpha val="40000"/>
              </a:schemeClr>
            </a:glow>
          </a:effectLst>
        </p:spPr>
      </p:pic>
      <p:sp>
        <p:nvSpPr>
          <p:cNvPr id="17" name="16 CuadroTexto"/>
          <p:cNvSpPr txBox="1"/>
          <p:nvPr/>
        </p:nvSpPr>
        <p:spPr>
          <a:xfrm>
            <a:off x="2834689" y="313492"/>
            <a:ext cx="3858749" cy="523220"/>
          </a:xfrm>
          <a:prstGeom prst="rect">
            <a:avLst/>
          </a:prstGeom>
          <a:noFill/>
        </p:spPr>
        <p:txBody>
          <a:bodyPr wrap="none" rtlCol="0">
            <a:spAutoFit/>
          </a:bodyPr>
          <a:lstStyle/>
          <a:p>
            <a:pPr algn="r"/>
            <a:r>
              <a:rPr lang="es-MX" sz="2800" dirty="0" smtClean="0">
                <a:effectLst>
                  <a:glow rad="228600">
                    <a:schemeClr val="accent5">
                      <a:satMod val="175000"/>
                      <a:alpha val="40000"/>
                    </a:schemeClr>
                  </a:glow>
                </a:effectLst>
              </a:rPr>
              <a:t>SUJETOS REGULADOS</a:t>
            </a:r>
            <a:endParaRPr lang="es-MX" sz="2800" dirty="0">
              <a:effectLst>
                <a:glow rad="228600">
                  <a:schemeClr val="accent5">
                    <a:satMod val="175000"/>
                    <a:alpha val="40000"/>
                  </a:schemeClr>
                </a:glow>
              </a:effectLst>
            </a:endParaRPr>
          </a:p>
        </p:txBody>
      </p:sp>
      <p:pic>
        <p:nvPicPr>
          <p:cNvPr id="18" name="Picture 2" descr="http://us.123rf.com/400wm/400/400/ika747/ika7471106/ika747110600069/9921818-icono-de-album-de-boda.jpg"/>
          <p:cNvPicPr>
            <a:picLocks noChangeAspect="1" noChangeArrowheads="1"/>
          </p:cNvPicPr>
          <p:nvPr/>
        </p:nvPicPr>
        <p:blipFill>
          <a:blip r:embed="rId9" cstate="print">
            <a:clrChange>
              <a:clrFrom>
                <a:srgbClr val="FEFEFE"/>
              </a:clrFrom>
              <a:clrTo>
                <a:srgbClr val="FEFEFE">
                  <a:alpha val="0"/>
                </a:srgbClr>
              </a:clrTo>
            </a:clrChange>
          </a:blip>
          <a:srcRect l="9552" t="10071" r="9936" b="15395"/>
          <a:stretch>
            <a:fillRect/>
          </a:stretch>
        </p:blipFill>
        <p:spPr bwMode="auto">
          <a:xfrm rot="1164951">
            <a:off x="7877538" y="5501153"/>
            <a:ext cx="1021900" cy="946032"/>
          </a:xfrm>
          <a:prstGeom prst="rect">
            <a:avLst/>
          </a:prstGeom>
          <a:ln>
            <a:noFill/>
          </a:ln>
          <a:effectLst>
            <a:outerShdw blurRad="292100" dist="139700" dir="2700000" algn="tl" rotWithShape="0">
              <a:srgbClr val="333333">
                <a:alpha val="65000"/>
              </a:srgbClr>
            </a:outerShdw>
          </a:effectLst>
        </p:spPr>
      </p:pic>
      <p:pic>
        <p:nvPicPr>
          <p:cNvPr id="19" name="Picture 4" descr="http://files.softicons.com/download/application-icons/vista-stock-icons-by-lokas-software/png/256/office-building.png"/>
          <p:cNvPicPr>
            <a:picLocks noChangeAspect="1" noChangeArrowheads="1"/>
          </p:cNvPicPr>
          <p:nvPr/>
        </p:nvPicPr>
        <p:blipFill>
          <a:blip r:embed="rId10" cstate="print"/>
          <a:srcRect/>
          <a:stretch>
            <a:fillRect/>
          </a:stretch>
        </p:blipFill>
        <p:spPr bwMode="auto">
          <a:xfrm>
            <a:off x="6958136" y="1278632"/>
            <a:ext cx="1646312" cy="1646312"/>
          </a:xfrm>
          <a:prstGeom prst="rect">
            <a:avLst/>
          </a:prstGeom>
          <a:noFill/>
        </p:spPr>
      </p:pic>
      <p:pic>
        <p:nvPicPr>
          <p:cNvPr id="20" name="19 Imagen" descr="titular.png"/>
          <p:cNvPicPr>
            <a:picLocks noChangeAspect="1"/>
          </p:cNvPicPr>
          <p:nvPr/>
        </p:nvPicPr>
        <p:blipFill>
          <a:blip r:embed="rId11" cstate="print"/>
          <a:srcRect l="18636" t="8159" r="20132" b="32687"/>
          <a:stretch>
            <a:fillRect/>
          </a:stretch>
        </p:blipFill>
        <p:spPr>
          <a:xfrm>
            <a:off x="6710163" y="1080912"/>
            <a:ext cx="720080" cy="907928"/>
          </a:xfrm>
          <a:prstGeom prst="rect">
            <a:avLst/>
          </a:prstGeom>
        </p:spPr>
      </p:pic>
    </p:spTree>
    <p:extLst>
      <p:ext uri="{BB962C8B-B14F-4D97-AF65-F5344CB8AC3E}">
        <p14:creationId xmlns:p14="http://schemas.microsoft.com/office/powerpoint/2010/main" val="333807318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35638" y="142851"/>
            <a:ext cx="6500858" cy="830997"/>
          </a:xfrm>
          <a:prstGeom prst="rect">
            <a:avLst/>
          </a:prstGeom>
          <a:noFill/>
          <a:effectLst>
            <a:glow rad="228600">
              <a:schemeClr val="accent1">
                <a:satMod val="175000"/>
                <a:alpha val="40000"/>
              </a:schemeClr>
            </a:glow>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dirty="0" smtClean="0">
                <a:effectLst>
                  <a:glow rad="228600">
                    <a:schemeClr val="accent5">
                      <a:satMod val="175000"/>
                      <a:alpha val="40000"/>
                    </a:schemeClr>
                  </a:glow>
                </a:effectLst>
              </a:rPr>
              <a:t>INFORMACIÓN A LA CUAL NO LE APLICAN LAS DISPOSICIONES DEL REGLAMENTO</a:t>
            </a:r>
            <a:endParaRPr lang="es-MX" sz="2400" dirty="0">
              <a:effectLst>
                <a:glow rad="228600">
                  <a:schemeClr val="accent5">
                    <a:satMod val="175000"/>
                    <a:alpha val="40000"/>
                  </a:schemeClr>
                </a:glow>
              </a:effectLst>
            </a:endParaRPr>
          </a:p>
        </p:txBody>
      </p:sp>
      <p:pic>
        <p:nvPicPr>
          <p:cNvPr id="3" name="2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41522" y="1484784"/>
            <a:ext cx="428628" cy="428628"/>
          </a:xfrm>
          <a:prstGeom prst="rect">
            <a:avLst/>
          </a:prstGeom>
          <a:effectLst>
            <a:glow rad="228600">
              <a:schemeClr val="accent4">
                <a:satMod val="175000"/>
                <a:alpha val="40000"/>
              </a:schemeClr>
            </a:glow>
          </a:effectLst>
        </p:spPr>
      </p:pic>
      <p:sp>
        <p:nvSpPr>
          <p:cNvPr id="4" name="3 CuadroTexto"/>
          <p:cNvSpPr txBox="1"/>
          <p:nvPr/>
        </p:nvSpPr>
        <p:spPr>
          <a:xfrm>
            <a:off x="1044656" y="1570528"/>
            <a:ext cx="3786214" cy="369332"/>
          </a:xfrm>
          <a:prstGeom prst="rect">
            <a:avLst/>
          </a:prstGeom>
          <a:noFill/>
        </p:spPr>
        <p:txBody>
          <a:bodyPr wrap="square" rtlCol="0">
            <a:spAutoFit/>
          </a:bodyPr>
          <a:lstStyle/>
          <a:p>
            <a:r>
              <a:rPr lang="es-MX" dirty="0" smtClean="0"/>
              <a:t>La relativa a personas morales.</a:t>
            </a:r>
            <a:endParaRPr lang="es-MX" dirty="0"/>
          </a:p>
        </p:txBody>
      </p:sp>
      <p:sp>
        <p:nvSpPr>
          <p:cNvPr id="6" name="5 CuadroTexto"/>
          <p:cNvSpPr txBox="1"/>
          <p:nvPr/>
        </p:nvSpPr>
        <p:spPr>
          <a:xfrm>
            <a:off x="1044656" y="2348880"/>
            <a:ext cx="4786346" cy="646331"/>
          </a:xfrm>
          <a:prstGeom prst="rect">
            <a:avLst/>
          </a:prstGeom>
          <a:noFill/>
        </p:spPr>
        <p:txBody>
          <a:bodyPr wrap="square" rtlCol="0">
            <a:spAutoFit/>
          </a:bodyPr>
          <a:lstStyle/>
          <a:p>
            <a:r>
              <a:rPr lang="es-MX" dirty="0" smtClean="0"/>
              <a:t>Aquella que refiera a personas físicas en su calidad de comerciantes y profesionistas.</a:t>
            </a:r>
            <a:endParaRPr lang="es-MX" dirty="0"/>
          </a:p>
        </p:txBody>
      </p:sp>
      <p:sp>
        <p:nvSpPr>
          <p:cNvPr id="7" name="6 CuadroTexto"/>
          <p:cNvSpPr txBox="1"/>
          <p:nvPr/>
        </p:nvSpPr>
        <p:spPr>
          <a:xfrm>
            <a:off x="1104677" y="3429000"/>
            <a:ext cx="6143668" cy="923330"/>
          </a:xfrm>
          <a:prstGeom prst="rect">
            <a:avLst/>
          </a:prstGeom>
          <a:noFill/>
        </p:spPr>
        <p:txBody>
          <a:bodyPr wrap="square" rtlCol="0">
            <a:spAutoFit/>
          </a:bodyPr>
          <a:lstStyle/>
          <a:p>
            <a:r>
              <a:rPr lang="es-MX" dirty="0" smtClean="0"/>
              <a:t>Personas físicas que presten sus servicios para alguna persona moral o persona física con actividades empresariales y/o prestación de servicios, consistente únicamente en:</a:t>
            </a:r>
            <a:endParaRPr lang="es-MX" dirty="0"/>
          </a:p>
        </p:txBody>
      </p:sp>
      <p:sp>
        <p:nvSpPr>
          <p:cNvPr id="9" name="8 CuadroTexto"/>
          <p:cNvSpPr txBox="1"/>
          <p:nvPr/>
        </p:nvSpPr>
        <p:spPr>
          <a:xfrm>
            <a:off x="1701854" y="4955684"/>
            <a:ext cx="2571768" cy="1569660"/>
          </a:xfrm>
          <a:prstGeom prst="rect">
            <a:avLst/>
          </a:prstGeom>
          <a:noFill/>
        </p:spPr>
        <p:txBody>
          <a:bodyPr wrap="square" rtlCol="0">
            <a:spAutoFit/>
          </a:bodyPr>
          <a:lstStyle/>
          <a:p>
            <a:pPr marL="177800" indent="-177800">
              <a:buFont typeface="Arial" pitchFamily="34" charset="0"/>
              <a:buChar char="•"/>
            </a:pPr>
            <a:r>
              <a:rPr lang="es-MX" sz="1600" dirty="0" smtClean="0"/>
              <a:t>Nombre y apellidos</a:t>
            </a:r>
          </a:p>
          <a:p>
            <a:pPr marL="177800" indent="-177800">
              <a:buFont typeface="Arial" pitchFamily="34" charset="0"/>
              <a:buChar char="•"/>
            </a:pPr>
            <a:r>
              <a:rPr lang="es-MX" sz="1600" dirty="0" smtClean="0"/>
              <a:t>Funciones o puestos desempeñados</a:t>
            </a:r>
          </a:p>
          <a:p>
            <a:pPr marL="177800" indent="-177800">
              <a:buFont typeface="Arial" pitchFamily="34" charset="0"/>
              <a:buChar char="•"/>
            </a:pPr>
            <a:r>
              <a:rPr lang="es-MX" sz="1600" dirty="0" smtClean="0"/>
              <a:t>Domicilio físico</a:t>
            </a:r>
          </a:p>
          <a:p>
            <a:pPr marL="177800" indent="-177800">
              <a:buFont typeface="Arial" pitchFamily="34" charset="0"/>
              <a:buChar char="•"/>
            </a:pPr>
            <a:r>
              <a:rPr lang="es-MX" sz="1600" dirty="0" smtClean="0"/>
              <a:t>Dirección electrónica, teléfono y fax</a:t>
            </a:r>
            <a:endParaRPr lang="es-MX" sz="1600" dirty="0"/>
          </a:p>
        </p:txBody>
      </p:sp>
      <p:pic>
        <p:nvPicPr>
          <p:cNvPr id="10" name="9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0034" y="2420888"/>
            <a:ext cx="428628" cy="428628"/>
          </a:xfrm>
          <a:prstGeom prst="rect">
            <a:avLst/>
          </a:prstGeom>
          <a:effectLst>
            <a:glow rad="228600">
              <a:schemeClr val="accent4">
                <a:satMod val="175000"/>
                <a:alpha val="40000"/>
              </a:schemeClr>
            </a:glow>
          </a:effectLst>
        </p:spPr>
      </p:pic>
      <p:pic>
        <p:nvPicPr>
          <p:cNvPr id="11" name="10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0034" y="3645024"/>
            <a:ext cx="428628" cy="468442"/>
          </a:xfrm>
          <a:prstGeom prst="rect">
            <a:avLst/>
          </a:prstGeom>
          <a:effectLst>
            <a:glow rad="228600">
              <a:schemeClr val="accent4">
                <a:satMod val="175000"/>
                <a:alpha val="40000"/>
              </a:schemeClr>
            </a:glow>
          </a:effectLst>
        </p:spPr>
      </p:pic>
      <p:sp>
        <p:nvSpPr>
          <p:cNvPr id="12" name="11 CuadroTexto"/>
          <p:cNvSpPr txBox="1"/>
          <p:nvPr/>
        </p:nvSpPr>
        <p:spPr>
          <a:xfrm>
            <a:off x="5143504" y="4941168"/>
            <a:ext cx="2928926" cy="1323439"/>
          </a:xfrm>
          <a:prstGeom prst="rect">
            <a:avLst/>
          </a:prstGeom>
          <a:noFill/>
        </p:spPr>
        <p:txBody>
          <a:bodyPr wrap="square" rtlCol="0">
            <a:spAutoFit/>
          </a:bodyPr>
          <a:lstStyle/>
          <a:p>
            <a:pPr algn="r"/>
            <a:r>
              <a:rPr lang="es-MX" sz="1600" dirty="0" smtClean="0"/>
              <a:t>Siempre y cuando esta información sea tratada para fines de representación del empleador o contratista.</a:t>
            </a:r>
            <a:endParaRPr lang="es-MX" sz="1600" dirty="0"/>
          </a:p>
        </p:txBody>
      </p:sp>
      <p:sp>
        <p:nvSpPr>
          <p:cNvPr id="13" name="12 Flecha derecha"/>
          <p:cNvSpPr/>
          <p:nvPr/>
        </p:nvSpPr>
        <p:spPr>
          <a:xfrm>
            <a:off x="4357686" y="5517232"/>
            <a:ext cx="642942" cy="285752"/>
          </a:xfrm>
          <a:prstGeom prst="rightArrow">
            <a:avLst/>
          </a:prstGeom>
          <a:solidFill>
            <a:schemeClr val="tx1"/>
          </a:solidFill>
          <a:ln>
            <a:noFill/>
          </a:ln>
          <a:effectLst>
            <a:glow rad="2286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08546" name="Picture 2" descr="http://elcuartopoder.com.mx/wp-content/uploads/2011/09/profesionistas1.jpg"/>
          <p:cNvPicPr>
            <a:picLocks noChangeAspect="1" noChangeArrowheads="1"/>
          </p:cNvPicPr>
          <p:nvPr/>
        </p:nvPicPr>
        <p:blipFill>
          <a:blip r:embed="rId3" cstate="print">
            <a:clrChange>
              <a:clrFrom>
                <a:srgbClr val="FEFEFE"/>
              </a:clrFrom>
              <a:clrTo>
                <a:srgbClr val="FEFEFE">
                  <a:alpha val="0"/>
                </a:srgbClr>
              </a:clrTo>
            </a:clrChange>
          </a:blip>
          <a:srcRect b="25077"/>
          <a:stretch>
            <a:fillRect/>
          </a:stretch>
        </p:blipFill>
        <p:spPr bwMode="auto">
          <a:xfrm>
            <a:off x="6339512" y="1947918"/>
            <a:ext cx="2336944" cy="1240011"/>
          </a:xfrm>
          <a:prstGeom prst="rect">
            <a:avLst/>
          </a:prstGeom>
          <a:noFill/>
          <a:effectLst>
            <a:glow rad="228600">
              <a:schemeClr val="accent4">
                <a:satMod val="175000"/>
                <a:alpha val="40000"/>
              </a:schemeClr>
            </a:glow>
          </a:effectLst>
        </p:spPr>
      </p:pic>
    </p:spTree>
    <p:extLst>
      <p:ext uri="{BB962C8B-B14F-4D97-AF65-F5344CB8AC3E}">
        <p14:creationId xmlns:p14="http://schemas.microsoft.com/office/powerpoint/2010/main" val="250080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1587373" y="214290"/>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DEFINICIONES</a:t>
            </a:r>
            <a:endParaRPr lang="es-MX" sz="2800" dirty="0">
              <a:effectLst>
                <a:glow rad="228600">
                  <a:schemeClr val="accent5">
                    <a:satMod val="175000"/>
                    <a:alpha val="40000"/>
                  </a:schemeClr>
                </a:glow>
              </a:effectLst>
            </a:endParaRPr>
          </a:p>
        </p:txBody>
      </p:sp>
      <p:pic>
        <p:nvPicPr>
          <p:cNvPr id="20" name="Picture 4" descr="http://regaloexpress.galeon.com/telefono.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588224" y="2276872"/>
            <a:ext cx="1089010" cy="886059"/>
          </a:xfrm>
          <a:prstGeom prst="rect">
            <a:avLst/>
          </a:prstGeom>
          <a:noFill/>
          <a:effectLst/>
        </p:spPr>
      </p:pic>
      <p:pic>
        <p:nvPicPr>
          <p:cNvPr id="22" name="Picture 8" descr="http://2.bp.blogspot.com/_RumkDWzQTQs/TJs4fPF4KoI/AAAAAAAAADg/Qpox35zxBxc/s320/graduad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712073">
            <a:off x="7368565" y="1385694"/>
            <a:ext cx="996310" cy="807137"/>
          </a:xfrm>
          <a:prstGeom prst="rect">
            <a:avLst/>
          </a:prstGeom>
          <a:noFill/>
          <a:effectLst/>
        </p:spPr>
      </p:pic>
      <p:sp>
        <p:nvSpPr>
          <p:cNvPr id="23" name="22 CuadroTexto"/>
          <p:cNvSpPr txBox="1"/>
          <p:nvPr/>
        </p:nvSpPr>
        <p:spPr>
          <a:xfrm>
            <a:off x="3508148" y="1895377"/>
            <a:ext cx="3166642" cy="1323439"/>
          </a:xfrm>
          <a:prstGeom prst="rect">
            <a:avLst/>
          </a:prstGeom>
          <a:noFill/>
        </p:spPr>
        <p:txBody>
          <a:bodyPr wrap="square" rtlCol="0">
            <a:spAutoFit/>
          </a:bodyPr>
          <a:lstStyle/>
          <a:p>
            <a:pPr algn="ctr"/>
            <a:r>
              <a:rPr lang="es-MX" sz="2000" dirty="0" smtClean="0"/>
              <a:t>Cualquier información concerniente a una persona física identificada o identificable.</a:t>
            </a:r>
            <a:endParaRPr lang="es-MX" sz="2000" dirty="0"/>
          </a:p>
        </p:txBody>
      </p:sp>
      <p:pic>
        <p:nvPicPr>
          <p:cNvPr id="24" name="Picture 12" descr="http://microrespuestas.com/wp-content/uploads/2010/03/ARROB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946087">
            <a:off x="6808324" y="1714043"/>
            <a:ext cx="783352" cy="786243"/>
          </a:xfrm>
          <a:prstGeom prst="rect">
            <a:avLst/>
          </a:prstGeom>
          <a:noFill/>
          <a:effectLst/>
        </p:spPr>
      </p:pic>
      <p:pic>
        <p:nvPicPr>
          <p:cNvPr id="25" name="Picture 15"/>
          <p:cNvPicPr>
            <a:picLocks noChangeAspect="1" noChangeArrowheads="1"/>
          </p:cNvPicPr>
          <p:nvPr/>
        </p:nvPicPr>
        <p:blipFill>
          <a:blip r:embed="rId6" cstate="print">
            <a:clrChange>
              <a:clrFrom>
                <a:srgbClr val="FFFFFF"/>
              </a:clrFrom>
              <a:clrTo>
                <a:srgbClr val="FFFFFF">
                  <a:alpha val="0"/>
                </a:srgbClr>
              </a:clrTo>
            </a:clrChange>
            <a:lum bright="-10000"/>
          </a:blip>
          <a:srcRect l="58334" t="49167" r="29166" b="33333"/>
          <a:stretch>
            <a:fillRect/>
          </a:stretch>
        </p:blipFill>
        <p:spPr bwMode="auto">
          <a:xfrm rot="2108540">
            <a:off x="7819716" y="2220786"/>
            <a:ext cx="768712" cy="672623"/>
          </a:xfrm>
          <a:prstGeom prst="rect">
            <a:avLst/>
          </a:prstGeom>
          <a:noFill/>
          <a:ln w="9525">
            <a:noFill/>
            <a:miter lim="800000"/>
            <a:headEnd/>
            <a:tailEnd/>
          </a:ln>
          <a:effectLst/>
        </p:spPr>
      </p:pic>
      <p:pic>
        <p:nvPicPr>
          <p:cNvPr id="42" name="Picture 21" descr="http://www.fqdeluruguay.org/wp-content/uploads/2009/02/adn.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580870">
            <a:off x="3477158" y="4535716"/>
            <a:ext cx="1457257" cy="947217"/>
          </a:xfrm>
          <a:prstGeom prst="rect">
            <a:avLst/>
          </a:prstGeom>
          <a:noFill/>
          <a:effectLst>
            <a:outerShdw blurRad="50800" dist="38100" dir="2700000" algn="tl" rotWithShape="0">
              <a:prstClr val="black">
                <a:alpha val="40000"/>
              </a:prstClr>
            </a:outerShdw>
          </a:effectLst>
        </p:spPr>
      </p:pic>
      <p:pic>
        <p:nvPicPr>
          <p:cNvPr id="43" name="Picture 23" descr="http://definicion.com.mx/imagenes/ideologi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09810" y="3933056"/>
            <a:ext cx="923278" cy="1300392"/>
          </a:xfrm>
          <a:prstGeom prst="rect">
            <a:avLst/>
          </a:prstGeom>
          <a:noFill/>
          <a:effectLst>
            <a:outerShdw blurRad="50800" dist="38100" dir="2700000" algn="tl" rotWithShape="0">
              <a:prstClr val="black">
                <a:alpha val="40000"/>
              </a:prstClr>
            </a:outerShdw>
          </a:effectLst>
        </p:spPr>
      </p:pic>
      <p:pic>
        <p:nvPicPr>
          <p:cNvPr id="44" name="Picture 2" descr="http://www.maersa.com.mx/images/huella111.jpg"/>
          <p:cNvPicPr>
            <a:picLocks noChangeAspect="1" noChangeArrowheads="1"/>
          </p:cNvPicPr>
          <p:nvPr/>
        </p:nvPicPr>
        <p:blipFill>
          <a:blip r:embed="rId9"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4837802" y="5301208"/>
            <a:ext cx="830041" cy="1000132"/>
          </a:xfrm>
          <a:prstGeom prst="rect">
            <a:avLst/>
          </a:prstGeom>
          <a:noFill/>
          <a:effectLst>
            <a:outerShdw blurRad="76200" dist="12700" dir="2700000" sy="-23000" kx="-800400" algn="bl" rotWithShape="0">
              <a:prstClr val="black">
                <a:alpha val="20000"/>
              </a:prstClr>
            </a:outerShdw>
          </a:effectLst>
        </p:spPr>
      </p:pic>
      <p:pic>
        <p:nvPicPr>
          <p:cNvPr id="45" name="44 Imagen" descr="SALUD.jpg"/>
          <p:cNvPicPr>
            <a:picLocks noChangeAspect="1"/>
          </p:cNvPicPr>
          <p:nvPr/>
        </p:nvPicPr>
        <p:blipFill>
          <a:blip r:embed="rId10" cstate="print"/>
          <a:srcRect l="12500" t="9511" r="12499" b="15488"/>
          <a:stretch>
            <a:fillRect/>
          </a:stretch>
        </p:blipFill>
        <p:spPr>
          <a:xfrm>
            <a:off x="4117722" y="3717032"/>
            <a:ext cx="751655" cy="751655"/>
          </a:xfrm>
          <a:prstGeom prst="ellipse">
            <a:avLst/>
          </a:prstGeom>
          <a:effectLst>
            <a:softEdge rad="31750"/>
          </a:effectLst>
        </p:spPr>
      </p:pic>
      <p:pic>
        <p:nvPicPr>
          <p:cNvPr id="46" name="45 Imagen" descr="PEOPLE2.png"/>
          <p:cNvPicPr>
            <a:picLocks noChangeAspect="1"/>
          </p:cNvPicPr>
          <p:nvPr/>
        </p:nvPicPr>
        <p:blipFill>
          <a:blip r:embed="rId11" cstate="print"/>
          <a:srcRect r="14138" b="26316"/>
          <a:stretch>
            <a:fillRect/>
          </a:stretch>
        </p:blipFill>
        <p:spPr>
          <a:xfrm>
            <a:off x="395536" y="2402424"/>
            <a:ext cx="2232248" cy="1602640"/>
          </a:xfrm>
          <a:prstGeom prst="rect">
            <a:avLst/>
          </a:prstGeom>
          <a:effectLst>
            <a:outerShdw blurRad="50800" dist="38100" dir="2700000" algn="tl" rotWithShape="0">
              <a:prstClr val="black">
                <a:alpha val="40000"/>
              </a:prstClr>
            </a:outerShdw>
          </a:effectLst>
        </p:spPr>
      </p:pic>
      <p:sp>
        <p:nvSpPr>
          <p:cNvPr id="47" name="46 Rectángulo"/>
          <p:cNvSpPr/>
          <p:nvPr/>
        </p:nvSpPr>
        <p:spPr>
          <a:xfrm>
            <a:off x="6012160" y="4021901"/>
            <a:ext cx="2915816" cy="2431435"/>
          </a:xfrm>
          <a:prstGeom prst="rect">
            <a:avLst/>
          </a:prstGeom>
        </p:spPr>
        <p:txBody>
          <a:bodyPr wrap="square">
            <a:spAutoFit/>
          </a:bodyPr>
          <a:lstStyle/>
          <a:p>
            <a:pPr algn="ctr"/>
            <a:r>
              <a:rPr lang="es-MX" sz="1900" dirty="0" smtClean="0"/>
              <a:t>Aquellos DP que afecten a la esfera más íntima de su titular o cuya utilización indebida pueda dar origen a discriminación o conlleve un riesgo grave para  el titular.</a:t>
            </a:r>
            <a:endParaRPr lang="es-MX" sz="1900" dirty="0"/>
          </a:p>
        </p:txBody>
      </p:sp>
      <p:sp>
        <p:nvSpPr>
          <p:cNvPr id="48" name="47 Rectángulo"/>
          <p:cNvSpPr/>
          <p:nvPr/>
        </p:nvSpPr>
        <p:spPr>
          <a:xfrm>
            <a:off x="251520" y="4314288"/>
            <a:ext cx="2786082" cy="923330"/>
          </a:xfrm>
          <a:prstGeom prst="rect">
            <a:avLst/>
          </a:prstGeom>
        </p:spPr>
        <p:txBody>
          <a:bodyPr wrap="square">
            <a:spAutoFit/>
          </a:bodyPr>
          <a:lstStyle/>
          <a:p>
            <a:pPr algn="ctr"/>
            <a:r>
              <a:rPr lang="es-MX" dirty="0" smtClean="0"/>
              <a:t>La persona física a quien corresponden los datos personales.</a:t>
            </a:r>
            <a:endParaRPr lang="es-MX" dirty="0"/>
          </a:p>
        </p:txBody>
      </p:sp>
      <p:sp>
        <p:nvSpPr>
          <p:cNvPr id="49" name="48 Abrir llave"/>
          <p:cNvSpPr/>
          <p:nvPr/>
        </p:nvSpPr>
        <p:spPr>
          <a:xfrm>
            <a:off x="3037602" y="1124744"/>
            <a:ext cx="720080" cy="5256584"/>
          </a:xfrm>
          <a:prstGeom prst="leftBrace">
            <a:avLst/>
          </a:prstGeom>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p>
        </p:txBody>
      </p:sp>
      <p:sp>
        <p:nvSpPr>
          <p:cNvPr id="50" name="49 Rectángulo redondeado"/>
          <p:cNvSpPr/>
          <p:nvPr/>
        </p:nvSpPr>
        <p:spPr>
          <a:xfrm>
            <a:off x="445314" y="1906206"/>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Titular</a:t>
            </a:r>
          </a:p>
        </p:txBody>
      </p:sp>
      <p:sp>
        <p:nvSpPr>
          <p:cNvPr id="51" name="50 Rectángulo redondeado"/>
          <p:cNvSpPr/>
          <p:nvPr/>
        </p:nvSpPr>
        <p:spPr>
          <a:xfrm>
            <a:off x="3851920" y="1330142"/>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Datos Personales</a:t>
            </a:r>
          </a:p>
        </p:txBody>
      </p:sp>
      <p:sp>
        <p:nvSpPr>
          <p:cNvPr id="52" name="51 Rectángulo redondeado"/>
          <p:cNvSpPr/>
          <p:nvPr/>
        </p:nvSpPr>
        <p:spPr>
          <a:xfrm>
            <a:off x="6421978" y="3573016"/>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DP Sensibles</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7561" y="86435"/>
            <a:ext cx="8458935"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EJEMPLOS DE NIVELES DE PROTECCIÓN </a:t>
            </a:r>
          </a:p>
          <a:p>
            <a:pPr algn="r"/>
            <a:r>
              <a:rPr lang="es-MX" sz="2800" dirty="0" smtClean="0">
                <a:effectLst>
                  <a:glow rad="228600">
                    <a:schemeClr val="accent5">
                      <a:satMod val="175000"/>
                      <a:alpha val="40000"/>
                    </a:schemeClr>
                  </a:glow>
                </a:effectLst>
              </a:rPr>
              <a:t>DE DATOS PERSONALES</a:t>
            </a:r>
            <a:endParaRPr lang="es-MX" sz="2800" dirty="0">
              <a:effectLst>
                <a:glow rad="228600">
                  <a:schemeClr val="accent5">
                    <a:satMod val="175000"/>
                    <a:alpha val="40000"/>
                  </a:schemeClr>
                </a:glow>
              </a:effectLst>
            </a:endParaRPr>
          </a:p>
        </p:txBody>
      </p:sp>
      <p:sp>
        <p:nvSpPr>
          <p:cNvPr id="13" name="Rectangle 3"/>
          <p:cNvSpPr txBox="1">
            <a:spLocks noChangeArrowheads="1"/>
          </p:cNvSpPr>
          <p:nvPr/>
        </p:nvSpPr>
        <p:spPr>
          <a:xfrm>
            <a:off x="2001404" y="1777376"/>
            <a:ext cx="6963084" cy="1579616"/>
          </a:xfrm>
          <a:prstGeom prst="roundRect">
            <a:avLst/>
          </a:prstGeom>
          <a:solidFill>
            <a:srgbClr val="4C4C4C"/>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a:lstStyle/>
          <a:p>
            <a:pPr marR="0" lvl="0" algn="r" defTabSz="914400" rtl="0" eaLnBrk="1" fontAlgn="auto" latinLnBrk="0" hangingPunct="1">
              <a:lnSpc>
                <a:spcPct val="100000"/>
              </a:lnSpc>
              <a:spcBef>
                <a:spcPct val="20000"/>
              </a:spcBef>
              <a:spcAft>
                <a:spcPts val="0"/>
              </a:spcAft>
              <a:buClrTx/>
              <a:buSzTx/>
              <a:tabLst/>
              <a:defRPr/>
            </a:pPr>
            <a:r>
              <a:rPr lang="es-MX" b="1" dirty="0" smtClean="0">
                <a:solidFill>
                  <a:schemeClr val="bg1">
                    <a:lumMod val="95000"/>
                  </a:schemeClr>
                </a:solidFill>
                <a:effectLst>
                  <a:outerShdw blurRad="38100" dist="38100" dir="2700000" algn="tl">
                    <a:srgbClr val="000000">
                      <a:alpha val="43137"/>
                    </a:srgbClr>
                  </a:outerShdw>
                </a:effectLst>
                <a:latin typeface="+mj-lt"/>
              </a:rPr>
              <a:t>Salud: </a:t>
            </a:r>
            <a:r>
              <a:rPr kumimoji="0" lang="es-MX"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rPr>
              <a:t>Estados de salud físico y mental...</a:t>
            </a:r>
          </a:p>
          <a:p>
            <a:pPr marR="0" lvl="0" algn="r" defTabSz="914400" rtl="0" eaLnBrk="1" fontAlgn="auto" latinLnBrk="0" hangingPunct="1">
              <a:lnSpc>
                <a:spcPct val="100000"/>
              </a:lnSpc>
              <a:spcBef>
                <a:spcPct val="20000"/>
              </a:spcBef>
              <a:spcAft>
                <a:spcPts val="0"/>
              </a:spcAft>
              <a:buClrTx/>
              <a:buSzTx/>
              <a:tabLst/>
              <a:defRPr/>
            </a:pPr>
            <a:r>
              <a:rPr lang="es-MX" b="1" dirty="0" smtClean="0">
                <a:solidFill>
                  <a:schemeClr val="bg1">
                    <a:lumMod val="95000"/>
                  </a:schemeClr>
                </a:solidFill>
                <a:effectLst>
                  <a:outerShdw blurRad="38100" dist="38100" dir="2700000" algn="tl">
                    <a:srgbClr val="000000">
                      <a:alpha val="43137"/>
                    </a:srgbClr>
                  </a:outerShdw>
                </a:effectLst>
                <a:latin typeface="+mj-lt"/>
              </a:rPr>
              <a:t>Biométricos: </a:t>
            </a:r>
            <a:r>
              <a:rPr kumimoji="0" lang="es-MX"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rPr>
              <a:t>Huellas dactilares, iris, palma de la mano...</a:t>
            </a:r>
          </a:p>
          <a:p>
            <a:pPr marR="0" lvl="0" algn="r" defTabSz="914400" rtl="0" eaLnBrk="1" fontAlgn="auto" latinLnBrk="0" hangingPunct="1">
              <a:lnSpc>
                <a:spcPct val="100000"/>
              </a:lnSpc>
              <a:spcBef>
                <a:spcPct val="20000"/>
              </a:spcBef>
              <a:spcAft>
                <a:spcPts val="0"/>
              </a:spcAft>
              <a:buClrTx/>
              <a:buSzTx/>
              <a:tabLst/>
              <a:defRPr/>
            </a:pPr>
            <a:r>
              <a:rPr lang="es-MX" b="1" dirty="0" smtClean="0">
                <a:solidFill>
                  <a:schemeClr val="bg1">
                    <a:lumMod val="95000"/>
                  </a:schemeClr>
                </a:solidFill>
                <a:effectLst>
                  <a:outerShdw blurRad="38100" dist="38100" dir="2700000" algn="tl">
                    <a:srgbClr val="000000">
                      <a:alpha val="43137"/>
                    </a:srgbClr>
                  </a:outerShdw>
                </a:effectLst>
                <a:latin typeface="+mj-lt"/>
              </a:rPr>
              <a:t>Otros: </a:t>
            </a:r>
            <a:r>
              <a:rPr kumimoji="0" lang="es-MX"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rPr>
              <a:t>Ideología, afiliación política, religión, origen étnico, preferencia sexual...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ea typeface="+mn-ea"/>
              <a:cs typeface="+mn-cs"/>
            </a:endParaRPr>
          </a:p>
        </p:txBody>
      </p:sp>
      <p:sp>
        <p:nvSpPr>
          <p:cNvPr id="14" name="Rectangle 3"/>
          <p:cNvSpPr txBox="1">
            <a:spLocks noChangeArrowheads="1"/>
          </p:cNvSpPr>
          <p:nvPr/>
        </p:nvSpPr>
        <p:spPr>
          <a:xfrm>
            <a:off x="1828286" y="3968935"/>
            <a:ext cx="5286412" cy="972233"/>
          </a:xfrm>
          <a:prstGeom prst="roundRect">
            <a:avLst/>
          </a:prstGeom>
          <a:solidFill>
            <a:srgbClr val="4C4C4C"/>
          </a:solidFill>
          <a:ln w="76200">
            <a:solidFill>
              <a:schemeClr val="tx1"/>
            </a:solidFill>
          </a:ln>
        </p:spPr>
        <p:style>
          <a:lnRef idx="0">
            <a:schemeClr val="accent6"/>
          </a:lnRef>
          <a:fillRef idx="3">
            <a:schemeClr val="accent6"/>
          </a:fillRef>
          <a:effectRef idx="3">
            <a:schemeClr val="accent6"/>
          </a:effectRef>
          <a:fontRef idx="minor">
            <a:schemeClr val="lt1"/>
          </a:fontRef>
        </p:style>
        <p:txBody>
          <a:bodyPr/>
          <a:lstStyle/>
          <a:p>
            <a:pPr marL="342900" indent="-342900" algn="r">
              <a:spcBef>
                <a:spcPct val="20000"/>
              </a:spcBef>
            </a:pPr>
            <a:r>
              <a:rPr lang="es-MX" b="1" dirty="0" smtClean="0">
                <a:solidFill>
                  <a:schemeClr val="bg1">
                    <a:lumMod val="95000"/>
                  </a:schemeClr>
                </a:solidFill>
                <a:effectLst>
                  <a:outerShdw blurRad="38100" dist="38100" dir="2700000" algn="tl">
                    <a:srgbClr val="000000">
                      <a:alpha val="43137"/>
                    </a:srgbClr>
                  </a:outerShdw>
                </a:effectLst>
                <a:latin typeface="+mj-lt"/>
              </a:rPr>
              <a:t>Patrimoniales:</a:t>
            </a:r>
          </a:p>
          <a:p>
            <a:pPr marL="342900" indent="-342900" algn="r">
              <a:spcBef>
                <a:spcPct val="20000"/>
              </a:spcBef>
            </a:pPr>
            <a:r>
              <a:rPr kumimoji="0" lang="es-MX"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rPr>
              <a:t>Cuentas bancarias, saldos, propiedades...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s-MX" sz="2000"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ea typeface="+mn-ea"/>
              <a:cs typeface="+mn-cs"/>
            </a:endParaRPr>
          </a:p>
        </p:txBody>
      </p:sp>
      <p:sp>
        <p:nvSpPr>
          <p:cNvPr id="15" name="Rectangle 3"/>
          <p:cNvSpPr txBox="1">
            <a:spLocks noChangeArrowheads="1"/>
          </p:cNvSpPr>
          <p:nvPr/>
        </p:nvSpPr>
        <p:spPr>
          <a:xfrm>
            <a:off x="428596" y="5517232"/>
            <a:ext cx="5439548" cy="864096"/>
          </a:xfrm>
          <a:prstGeom prst="roundRect">
            <a:avLst/>
          </a:prstGeom>
          <a:solidFill>
            <a:srgbClr val="4C4C4C"/>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a:lstStyle/>
          <a:p>
            <a:pPr marL="342900" marR="0" lvl="0" indent="-342900" algn="r" defTabSz="914400" rtl="0" eaLnBrk="1" fontAlgn="auto" latinLnBrk="0" hangingPunct="1">
              <a:lnSpc>
                <a:spcPct val="100000"/>
              </a:lnSpc>
              <a:spcBef>
                <a:spcPct val="20000"/>
              </a:spcBef>
              <a:spcAft>
                <a:spcPts val="0"/>
              </a:spcAft>
              <a:buClrTx/>
              <a:buSzTx/>
              <a:tabLst/>
              <a:defRPr/>
            </a:pPr>
            <a:r>
              <a:rPr lang="es-MX" b="1" dirty="0" smtClean="0">
                <a:solidFill>
                  <a:schemeClr val="bg1">
                    <a:lumMod val="95000"/>
                  </a:schemeClr>
                </a:solidFill>
                <a:effectLst>
                  <a:outerShdw blurRad="38100" dist="38100" dir="2700000" algn="tl">
                    <a:srgbClr val="000000">
                      <a:alpha val="43137"/>
                    </a:srgbClr>
                  </a:outerShdw>
                </a:effectLst>
                <a:latin typeface="+mj-lt"/>
              </a:rPr>
              <a:t>Identificación: </a:t>
            </a:r>
            <a:r>
              <a:rPr kumimoji="0" lang="es-MX"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j-lt"/>
              </a:rPr>
              <a:t>Nombre, edad, domicilio, sexo, RFC, CURP...</a:t>
            </a:r>
          </a:p>
        </p:txBody>
      </p:sp>
      <p:pic>
        <p:nvPicPr>
          <p:cNvPr id="16" name="Picture 15"/>
          <p:cNvPicPr>
            <a:picLocks noChangeAspect="1" noChangeArrowheads="1"/>
          </p:cNvPicPr>
          <p:nvPr/>
        </p:nvPicPr>
        <p:blipFill>
          <a:blip r:embed="rId3" cstate="print">
            <a:clrChange>
              <a:clrFrom>
                <a:srgbClr val="FFFFFF"/>
              </a:clrFrom>
              <a:clrTo>
                <a:srgbClr val="FFFFFF">
                  <a:alpha val="0"/>
                </a:srgbClr>
              </a:clrTo>
            </a:clrChange>
            <a:lum bright="-10000"/>
          </a:blip>
          <a:srcRect l="58334" t="49167" r="29166" b="33333"/>
          <a:stretch>
            <a:fillRect/>
          </a:stretch>
        </p:blipFill>
        <p:spPr bwMode="auto">
          <a:xfrm rot="508563">
            <a:off x="144989" y="6069914"/>
            <a:ext cx="635061" cy="555677"/>
          </a:xfrm>
          <a:prstGeom prst="rect">
            <a:avLst/>
          </a:prstGeom>
          <a:noFill/>
          <a:ln w="9525">
            <a:noFill/>
            <a:miter lim="800000"/>
            <a:headEnd/>
            <a:tailEnd/>
          </a:ln>
          <a:effectLst/>
        </p:spPr>
      </p:pic>
      <p:pic>
        <p:nvPicPr>
          <p:cNvPr id="17" name="Picture 4" descr="http://www.bursatron.com.mx/portal/images/stories/tarjetas-de-credito-.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1127523" y="3501008"/>
            <a:ext cx="928694" cy="1911618"/>
          </a:xfrm>
          <a:prstGeom prst="rect">
            <a:avLst/>
          </a:prstGeom>
          <a:noFill/>
          <a:effectLst>
            <a:outerShdw blurRad="50800" dist="38100" dir="2700000" algn="tl" rotWithShape="0">
              <a:prstClr val="black">
                <a:alpha val="40000"/>
              </a:prstClr>
            </a:outerShdw>
            <a:softEdge rad="12700"/>
          </a:effectLst>
        </p:spPr>
      </p:pic>
      <p:pic>
        <p:nvPicPr>
          <p:cNvPr id="18" name="17 Imagen" descr="SALUD.jpg"/>
          <p:cNvPicPr>
            <a:picLocks noChangeAspect="1"/>
          </p:cNvPicPr>
          <p:nvPr/>
        </p:nvPicPr>
        <p:blipFill>
          <a:blip r:embed="rId5" cstate="print"/>
          <a:srcRect l="12500" t="9511" r="12499" b="15488"/>
          <a:stretch>
            <a:fillRect/>
          </a:stretch>
        </p:blipFill>
        <p:spPr>
          <a:xfrm>
            <a:off x="1547664" y="1318883"/>
            <a:ext cx="823093" cy="823093"/>
          </a:xfrm>
          <a:prstGeom prst="ellipse">
            <a:avLst/>
          </a:prstGeom>
          <a:effectLst>
            <a:outerShdw blurRad="50800" dist="38100" dir="2700000" algn="tl" rotWithShape="0">
              <a:prstClr val="black">
                <a:alpha val="40000"/>
              </a:prstClr>
            </a:outerShdw>
            <a:softEdge rad="31750"/>
          </a:effectLst>
        </p:spPr>
      </p:pic>
      <p:pic>
        <p:nvPicPr>
          <p:cNvPr id="19" name="Picture 2" descr="http://www.maersa.com.mx/images/huella111.jpg"/>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1331640" y="1800777"/>
            <a:ext cx="821027" cy="989271"/>
          </a:xfrm>
          <a:prstGeom prst="rect">
            <a:avLst/>
          </a:prstGeom>
          <a:noFill/>
          <a:effectLst>
            <a:outerShdw blurRad="50800" dist="38100" dir="2700000" algn="tl" rotWithShape="0">
              <a:prstClr val="black">
                <a:alpha val="40000"/>
              </a:prstClr>
            </a:outerShdw>
          </a:effectLst>
        </p:spPr>
      </p:pic>
      <p:pic>
        <p:nvPicPr>
          <p:cNvPr id="20" name="Picture 4" descr="http://psicologia.laguia2000.com/wp-content/uploads/2010/08/la-guerra-de-los-sexos.jpg"/>
          <p:cNvPicPr>
            <a:picLocks noChangeAspect="1" noChangeArrowheads="1"/>
          </p:cNvPicPr>
          <p:nvPr/>
        </p:nvPicPr>
        <p:blipFill>
          <a:blip r:embed="rId7" cstate="print">
            <a:clrChange>
              <a:clrFrom>
                <a:srgbClr val="FEFFFF"/>
              </a:clrFrom>
              <a:clrTo>
                <a:srgbClr val="FEFFFF">
                  <a:alpha val="0"/>
                </a:srgbClr>
              </a:clrTo>
            </a:clrChange>
          </a:blip>
          <a:srcRect/>
          <a:stretch>
            <a:fillRect/>
          </a:stretch>
        </p:blipFill>
        <p:spPr bwMode="auto">
          <a:xfrm>
            <a:off x="1259632" y="2502016"/>
            <a:ext cx="1143008" cy="1143008"/>
          </a:xfrm>
          <a:prstGeom prst="rect">
            <a:avLst/>
          </a:prstGeom>
          <a:noFill/>
          <a:effectLst>
            <a:outerShdw blurRad="50800" dist="38100" dir="2700000" algn="tl" rotWithShape="0">
              <a:prstClr val="black">
                <a:alpha val="40000"/>
              </a:prstClr>
            </a:outerShdw>
            <a:softEdge rad="31750"/>
          </a:effectLst>
        </p:spPr>
      </p:pic>
      <p:pic>
        <p:nvPicPr>
          <p:cNvPr id="21" name="Picture 12" descr="http://microrespuestas.com/wp-content/uploads/2010/03/ARROB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9946087">
            <a:off x="221994" y="4910948"/>
            <a:ext cx="652452" cy="654860"/>
          </a:xfrm>
          <a:prstGeom prst="rect">
            <a:avLst/>
          </a:prstGeom>
          <a:noFill/>
          <a:effectLst>
            <a:outerShdw blurRad="50800" dist="38100" dir="2700000" algn="tl" rotWithShape="0">
              <a:prstClr val="black">
                <a:alpha val="40000"/>
              </a:prstClr>
            </a:outerShdw>
          </a:effectLst>
        </p:spPr>
      </p:pic>
      <p:pic>
        <p:nvPicPr>
          <p:cNvPr id="22" name="Picture 4" descr="http://regaloexpress.galeon.com/telefono.jpg"/>
          <p:cNvPicPr>
            <a:picLocks noChangeAspect="1" noChangeArrowheads="1"/>
          </p:cNvPicPr>
          <p:nvPr/>
        </p:nvPicPr>
        <p:blipFill>
          <a:blip r:embed="rId9" cstate="print">
            <a:clrChange>
              <a:clrFrom>
                <a:srgbClr val="FDFDFD"/>
              </a:clrFrom>
              <a:clrTo>
                <a:srgbClr val="FDFDFD">
                  <a:alpha val="0"/>
                </a:srgbClr>
              </a:clrTo>
            </a:clrChange>
          </a:blip>
          <a:srcRect/>
          <a:stretch>
            <a:fillRect/>
          </a:stretch>
        </p:blipFill>
        <p:spPr bwMode="auto">
          <a:xfrm rot="20000023">
            <a:off x="106402" y="5522156"/>
            <a:ext cx="822304" cy="66905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VERSION PUBLICA.png"/>
          <p:cNvPicPr>
            <a:picLocks noChangeAspect="1"/>
          </p:cNvPicPr>
          <p:nvPr/>
        </p:nvPicPr>
        <p:blipFill>
          <a:blip r:embed="rId3" cstate="print"/>
          <a:stretch>
            <a:fillRect/>
          </a:stretch>
        </p:blipFill>
        <p:spPr>
          <a:xfrm rot="1397158">
            <a:off x="3734509" y="1426900"/>
            <a:ext cx="1267243" cy="1445369"/>
          </a:xfrm>
          <a:prstGeom prst="rect">
            <a:avLst/>
          </a:prstGeom>
        </p:spPr>
      </p:pic>
      <p:pic>
        <p:nvPicPr>
          <p:cNvPr id="3" name="Picture 6" descr="http://www.deviantart.com/download/57671182/House_Cartoon_by_gabrielf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224678">
            <a:off x="405000" y="2195523"/>
            <a:ext cx="1119236" cy="839427"/>
          </a:xfrm>
          <a:prstGeom prst="rect">
            <a:avLst/>
          </a:prstGeom>
          <a:noFill/>
          <a:effectLst>
            <a:glow rad="101600">
              <a:schemeClr val="tx1">
                <a:alpha val="60000"/>
              </a:schemeClr>
            </a:glow>
          </a:effectLst>
        </p:spPr>
      </p:pic>
      <p:pic>
        <p:nvPicPr>
          <p:cNvPr id="4" name="Picture 15"/>
          <p:cNvPicPr>
            <a:picLocks noChangeAspect="1" noChangeArrowheads="1"/>
          </p:cNvPicPr>
          <p:nvPr/>
        </p:nvPicPr>
        <p:blipFill>
          <a:blip r:embed="rId5" cstate="print">
            <a:clrChange>
              <a:clrFrom>
                <a:srgbClr val="FFFFFF"/>
              </a:clrFrom>
              <a:clrTo>
                <a:srgbClr val="FFFFFF">
                  <a:alpha val="0"/>
                </a:srgbClr>
              </a:clrTo>
            </a:clrChange>
            <a:lum bright="-10000"/>
          </a:blip>
          <a:srcRect l="58334" t="49167" r="29166" b="33333"/>
          <a:stretch>
            <a:fillRect/>
          </a:stretch>
        </p:blipFill>
        <p:spPr bwMode="auto">
          <a:xfrm rot="2108540">
            <a:off x="2048696" y="2383227"/>
            <a:ext cx="746156" cy="652887"/>
          </a:xfrm>
          <a:prstGeom prst="rect">
            <a:avLst/>
          </a:prstGeom>
          <a:noFill/>
          <a:ln w="9525">
            <a:noFill/>
            <a:miter lim="800000"/>
            <a:headEnd/>
            <a:tailEnd/>
          </a:ln>
          <a:effectLst>
            <a:glow rad="101600">
              <a:schemeClr val="tx1">
                <a:alpha val="60000"/>
              </a:schemeClr>
            </a:glow>
          </a:effectLst>
        </p:spPr>
      </p:pic>
      <p:pic>
        <p:nvPicPr>
          <p:cNvPr id="5" name="Picture 2" descr="http://www.maersa.com.mx/images/huella111.jpg"/>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500035" y="3459124"/>
            <a:ext cx="901444" cy="1086167"/>
          </a:xfrm>
          <a:prstGeom prst="rect">
            <a:avLst/>
          </a:prstGeom>
          <a:noFill/>
        </p:spPr>
      </p:pic>
      <p:pic>
        <p:nvPicPr>
          <p:cNvPr id="6" name="5 Imagen" descr="SALUD.jpg"/>
          <p:cNvPicPr>
            <a:picLocks noChangeAspect="1"/>
          </p:cNvPicPr>
          <p:nvPr/>
        </p:nvPicPr>
        <p:blipFill>
          <a:blip r:embed="rId7" cstate="print"/>
          <a:srcRect l="12500" t="9511" r="12499" b="15488"/>
          <a:stretch>
            <a:fillRect/>
          </a:stretch>
        </p:blipFill>
        <p:spPr>
          <a:xfrm>
            <a:off x="1214415" y="1667590"/>
            <a:ext cx="901444" cy="901444"/>
          </a:xfrm>
          <a:prstGeom prst="ellipse">
            <a:avLst/>
          </a:prstGeom>
          <a:effectLst>
            <a:glow rad="101600">
              <a:schemeClr val="tx1">
                <a:alpha val="40000"/>
              </a:schemeClr>
            </a:glow>
            <a:softEdge rad="31750"/>
          </a:effectLst>
        </p:spPr>
      </p:pic>
      <p:pic>
        <p:nvPicPr>
          <p:cNvPr id="7" name="Picture 8" descr="http://2.bp.blogspot.com/_RumkDWzQTQs/TJs4fPF4KoI/AAAAAAAAADg/Qpox35zxBxc/s320/graduado.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712073">
            <a:off x="1985745" y="1701667"/>
            <a:ext cx="967076" cy="783454"/>
          </a:xfrm>
          <a:prstGeom prst="rect">
            <a:avLst/>
          </a:prstGeom>
          <a:noFill/>
          <a:effectLst>
            <a:glow rad="101600">
              <a:schemeClr val="tx1">
                <a:alpha val="60000"/>
              </a:schemeClr>
            </a:glow>
          </a:effectLst>
        </p:spPr>
      </p:pic>
      <p:pic>
        <p:nvPicPr>
          <p:cNvPr id="8" name="Picture 23" descr="http://definicion.com.mx/imagenes/ideologia.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579532">
            <a:off x="1685176" y="3181651"/>
            <a:ext cx="984640" cy="1386817"/>
          </a:xfrm>
          <a:prstGeom prst="rect">
            <a:avLst/>
          </a:prstGeom>
          <a:noFill/>
          <a:effectLst/>
        </p:spPr>
      </p:pic>
      <p:pic>
        <p:nvPicPr>
          <p:cNvPr id="2" name="Picture 4" descr="http://regaloexpress.galeon.com/telefono.jpg"/>
          <p:cNvPicPr>
            <a:picLocks noChangeAspect="1" noChangeArrowheads="1"/>
          </p:cNvPicPr>
          <p:nvPr/>
        </p:nvPicPr>
        <p:blipFill>
          <a:blip r:embed="rId10" cstate="print">
            <a:clrChange>
              <a:clrFrom>
                <a:srgbClr val="FDFDFD"/>
              </a:clrFrom>
              <a:clrTo>
                <a:srgbClr val="FDFDFD">
                  <a:alpha val="0"/>
                </a:srgbClr>
              </a:clrTo>
            </a:clrChange>
          </a:blip>
          <a:srcRect/>
          <a:stretch>
            <a:fillRect/>
          </a:stretch>
        </p:blipFill>
        <p:spPr bwMode="auto">
          <a:xfrm>
            <a:off x="1000101" y="2952223"/>
            <a:ext cx="1057056" cy="860060"/>
          </a:xfrm>
          <a:prstGeom prst="rect">
            <a:avLst/>
          </a:prstGeom>
          <a:noFill/>
          <a:effectLst>
            <a:glow rad="101600">
              <a:schemeClr val="tx1">
                <a:alpha val="60000"/>
              </a:schemeClr>
            </a:glow>
          </a:effectLst>
        </p:spPr>
      </p:pic>
      <p:sp>
        <p:nvSpPr>
          <p:cNvPr id="9" name="8 CuadroTexto"/>
          <p:cNvSpPr txBox="1"/>
          <p:nvPr/>
        </p:nvSpPr>
        <p:spPr>
          <a:xfrm>
            <a:off x="468305" y="4901098"/>
            <a:ext cx="2951567" cy="400110"/>
          </a:xfrm>
          <a:prstGeom prst="rect">
            <a:avLst/>
          </a:prstGeom>
          <a:noFill/>
        </p:spPr>
        <p:txBody>
          <a:bodyPr wrap="square" rtlCol="0">
            <a:spAutoFit/>
          </a:bodyPr>
          <a:lstStyle/>
          <a:p>
            <a:r>
              <a:rPr lang="es-MX" sz="2000" dirty="0" smtClean="0">
                <a:effectLst>
                  <a:glow rad="228600">
                    <a:schemeClr val="accent5">
                      <a:satMod val="175000"/>
                      <a:alpha val="40000"/>
                    </a:schemeClr>
                  </a:glow>
                </a:effectLst>
              </a:rPr>
              <a:t>DATOS PERSONALES</a:t>
            </a:r>
            <a:endParaRPr lang="es-MX" sz="2000" dirty="0">
              <a:effectLst>
                <a:glow rad="228600">
                  <a:schemeClr val="accent5">
                    <a:satMod val="175000"/>
                    <a:alpha val="40000"/>
                  </a:schemeClr>
                </a:glow>
              </a:effectLst>
            </a:endParaRPr>
          </a:p>
        </p:txBody>
      </p:sp>
      <p:sp>
        <p:nvSpPr>
          <p:cNvPr id="10" name="9 Abrir llave"/>
          <p:cNvSpPr/>
          <p:nvPr/>
        </p:nvSpPr>
        <p:spPr>
          <a:xfrm>
            <a:off x="2915816" y="836712"/>
            <a:ext cx="642942" cy="5904656"/>
          </a:xfrm>
          <a:prstGeom prst="leftBrace">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sp>
        <p:nvSpPr>
          <p:cNvPr id="11" name="10 CuadroTexto"/>
          <p:cNvSpPr txBox="1"/>
          <p:nvPr/>
        </p:nvSpPr>
        <p:spPr>
          <a:xfrm>
            <a:off x="3347864" y="930206"/>
            <a:ext cx="3316934" cy="338554"/>
          </a:xfrm>
          <a:prstGeom prst="rect">
            <a:avLst/>
          </a:prstGeom>
          <a:noFill/>
        </p:spPr>
        <p:txBody>
          <a:bodyPr wrap="none" rtlCol="0">
            <a:spAutoFit/>
          </a:bodyPr>
          <a:lstStyle/>
          <a:p>
            <a:r>
              <a:rPr lang="es-MX" sz="1600" dirty="0" smtClean="0">
                <a:effectLst>
                  <a:glow rad="228600">
                    <a:schemeClr val="accent5">
                      <a:satMod val="175000"/>
                      <a:alpha val="40000"/>
                    </a:schemeClr>
                  </a:glow>
                </a:effectLst>
              </a:rPr>
              <a:t>MEDIOS DE ALMACENAMIENTO:</a:t>
            </a:r>
            <a:endParaRPr lang="es-MX" sz="1600" dirty="0">
              <a:effectLst>
                <a:glow rad="228600">
                  <a:schemeClr val="accent5">
                    <a:satMod val="175000"/>
                    <a:alpha val="40000"/>
                  </a:schemeClr>
                </a:glow>
              </a:effectLst>
            </a:endParaRPr>
          </a:p>
        </p:txBody>
      </p:sp>
      <p:sp>
        <p:nvSpPr>
          <p:cNvPr id="12" name="11 CuadroTexto"/>
          <p:cNvSpPr txBox="1"/>
          <p:nvPr/>
        </p:nvSpPr>
        <p:spPr>
          <a:xfrm>
            <a:off x="5357818" y="1428736"/>
            <a:ext cx="3571900" cy="2031325"/>
          </a:xfrm>
          <a:prstGeom prst="rect">
            <a:avLst/>
          </a:prstGeom>
          <a:noFill/>
        </p:spPr>
        <p:txBody>
          <a:bodyPr wrap="square" rtlCol="0">
            <a:spAutoFit/>
          </a:bodyPr>
          <a:lstStyle/>
          <a:p>
            <a:pPr marL="177800" indent="-177800">
              <a:buFont typeface="Arial" pitchFamily="34" charset="0"/>
              <a:buChar char="•"/>
            </a:pPr>
            <a:r>
              <a:rPr lang="es-MX" b="1" dirty="0" smtClean="0"/>
              <a:t>Soporte físico </a:t>
            </a:r>
            <a:r>
              <a:rPr lang="es-MX" dirty="0" smtClean="0"/>
              <a:t>(inteligible a simple vista).</a:t>
            </a:r>
          </a:p>
          <a:p>
            <a:pPr marL="177800" indent="-177800">
              <a:buFont typeface="Arial" pitchFamily="34" charset="0"/>
              <a:buChar char="•"/>
            </a:pPr>
            <a:endParaRPr lang="es-MX" dirty="0" smtClean="0"/>
          </a:p>
          <a:p>
            <a:pPr marL="177800" indent="-177800">
              <a:buFont typeface="Arial" pitchFamily="34" charset="0"/>
              <a:buChar char="•"/>
            </a:pPr>
            <a:r>
              <a:rPr lang="es-MX" b="1" dirty="0" smtClean="0"/>
              <a:t>Soporte electrónico </a:t>
            </a:r>
            <a:r>
              <a:rPr lang="es-MX" dirty="0" smtClean="0"/>
              <a:t>(se requiere de un aparato con circuitos electrónicos que procese su contenido).</a:t>
            </a:r>
            <a:endParaRPr lang="es-MX" dirty="0"/>
          </a:p>
        </p:txBody>
      </p:sp>
      <p:pic>
        <p:nvPicPr>
          <p:cNvPr id="13" name="12 Imagen" descr="CD.png"/>
          <p:cNvPicPr>
            <a:picLocks noChangeAspect="1"/>
          </p:cNvPicPr>
          <p:nvPr/>
        </p:nvPicPr>
        <p:blipFill>
          <a:blip r:embed="rId11" cstate="print"/>
          <a:stretch>
            <a:fillRect/>
          </a:stretch>
        </p:blipFill>
        <p:spPr>
          <a:xfrm>
            <a:off x="4286248" y="2449730"/>
            <a:ext cx="1000132" cy="1336460"/>
          </a:xfrm>
          <a:prstGeom prst="rect">
            <a:avLst/>
          </a:prstGeom>
        </p:spPr>
      </p:pic>
      <p:sp>
        <p:nvSpPr>
          <p:cNvPr id="15" name="14 CuadroTexto"/>
          <p:cNvSpPr txBox="1"/>
          <p:nvPr/>
        </p:nvSpPr>
        <p:spPr>
          <a:xfrm>
            <a:off x="1539192" y="0"/>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DEFINICIONES</a:t>
            </a:r>
            <a:endParaRPr lang="es-MX" sz="2800" dirty="0">
              <a:effectLst>
                <a:glow rad="228600">
                  <a:schemeClr val="accent5">
                    <a:satMod val="175000"/>
                    <a:alpha val="40000"/>
                  </a:schemeClr>
                </a:glow>
              </a:effectLst>
            </a:endParaRPr>
          </a:p>
        </p:txBody>
      </p:sp>
      <p:sp>
        <p:nvSpPr>
          <p:cNvPr id="16" name="15 CuadroTexto"/>
          <p:cNvSpPr txBox="1"/>
          <p:nvPr/>
        </p:nvSpPr>
        <p:spPr>
          <a:xfrm>
            <a:off x="3275856" y="4386590"/>
            <a:ext cx="5653862" cy="338554"/>
          </a:xfrm>
          <a:prstGeom prst="rect">
            <a:avLst/>
          </a:prstGeom>
          <a:noFill/>
        </p:spPr>
        <p:txBody>
          <a:bodyPr wrap="square" rtlCol="0">
            <a:spAutoFit/>
          </a:bodyPr>
          <a:lstStyle/>
          <a:p>
            <a:r>
              <a:rPr lang="es-MX" sz="1600" dirty="0" smtClean="0">
                <a:effectLst>
                  <a:glow rad="228600">
                    <a:schemeClr val="accent5">
                      <a:satMod val="175000"/>
                      <a:alpha val="40000"/>
                    </a:schemeClr>
                  </a:glow>
                </a:effectLst>
              </a:rPr>
              <a:t>PUEDEN SER EXPRESADOS EN FORMA:</a:t>
            </a:r>
            <a:endParaRPr lang="es-MX" sz="1600" dirty="0">
              <a:effectLst>
                <a:glow rad="228600">
                  <a:schemeClr val="accent5">
                    <a:satMod val="175000"/>
                    <a:alpha val="40000"/>
                  </a:schemeClr>
                </a:glow>
              </a:effectLst>
            </a:endParaRPr>
          </a:p>
        </p:txBody>
      </p:sp>
      <p:sp>
        <p:nvSpPr>
          <p:cNvPr id="17" name="16 CuadroTexto"/>
          <p:cNvSpPr txBox="1"/>
          <p:nvPr/>
        </p:nvSpPr>
        <p:spPr>
          <a:xfrm>
            <a:off x="3866865" y="4837853"/>
            <a:ext cx="2286016" cy="1754326"/>
          </a:xfrm>
          <a:prstGeom prst="rect">
            <a:avLst/>
          </a:prstGeom>
          <a:noFill/>
        </p:spPr>
        <p:txBody>
          <a:bodyPr wrap="square" rtlCol="0">
            <a:spAutoFit/>
          </a:bodyPr>
          <a:lstStyle/>
          <a:p>
            <a:pPr marL="177800" indent="-177800">
              <a:buFont typeface="Arial" pitchFamily="34" charset="0"/>
              <a:buChar char="•"/>
            </a:pPr>
            <a:r>
              <a:rPr lang="es-MX" dirty="0" smtClean="0"/>
              <a:t>Numérica</a:t>
            </a:r>
          </a:p>
          <a:p>
            <a:pPr marL="177800" indent="-177800">
              <a:buFont typeface="Arial" pitchFamily="34" charset="0"/>
              <a:buChar char="•"/>
            </a:pPr>
            <a:r>
              <a:rPr lang="es-MX" dirty="0" smtClean="0"/>
              <a:t>Alfabética</a:t>
            </a:r>
          </a:p>
          <a:p>
            <a:pPr marL="177800" indent="-177800">
              <a:buFont typeface="Arial" pitchFamily="34" charset="0"/>
              <a:buChar char="•"/>
            </a:pPr>
            <a:r>
              <a:rPr lang="es-MX" dirty="0" smtClean="0"/>
              <a:t>Gráfica</a:t>
            </a:r>
          </a:p>
          <a:p>
            <a:pPr marL="177800" indent="-177800">
              <a:buFont typeface="Arial" pitchFamily="34" charset="0"/>
              <a:buChar char="•"/>
            </a:pPr>
            <a:r>
              <a:rPr lang="es-MX" dirty="0" smtClean="0"/>
              <a:t>Fotográfica</a:t>
            </a:r>
          </a:p>
          <a:p>
            <a:pPr marL="177800" indent="-177800">
              <a:buFont typeface="Arial" pitchFamily="34" charset="0"/>
              <a:buChar char="•"/>
            </a:pPr>
            <a:r>
              <a:rPr lang="es-MX" dirty="0" smtClean="0"/>
              <a:t>Acústica</a:t>
            </a:r>
          </a:p>
          <a:p>
            <a:pPr marL="177800" indent="-177800">
              <a:buFont typeface="Arial" pitchFamily="34" charset="0"/>
              <a:buChar char="•"/>
            </a:pPr>
            <a:r>
              <a:rPr lang="es-MX" dirty="0" smtClean="0"/>
              <a:t>Cualquier otro tipo</a:t>
            </a:r>
            <a:endParaRPr lang="es-MX" dirty="0"/>
          </a:p>
        </p:txBody>
      </p:sp>
      <p:pic>
        <p:nvPicPr>
          <p:cNvPr id="19" name="Picture 12" descr="http://1.bp.blogspot.com/-sWTwsl8USec/TV1dwPWJHfI/AAAAAAAAAFc/AC40bK0zEOk/s1600/Estadistica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429521" y="5839630"/>
            <a:ext cx="1071570" cy="803006"/>
          </a:xfrm>
          <a:prstGeom prst="rect">
            <a:avLst/>
          </a:prstGeom>
          <a:noFill/>
          <a:effectLst>
            <a:glow rad="101600">
              <a:schemeClr val="tx1">
                <a:alpha val="60000"/>
              </a:schemeClr>
            </a:glow>
          </a:effectLst>
        </p:spPr>
      </p:pic>
      <p:pic>
        <p:nvPicPr>
          <p:cNvPr id="20" name="il_fi" descr="http://4.bp.blogspot.com/_pIFB4125r9E/TA_DtQP5G6I/AAAAAAAAADA/L3tse9jjURo/s1600/Podcast_CTAP_small.jpg"/>
          <p:cNvPicPr/>
          <p:nvPr/>
        </p:nvPicPr>
        <p:blipFill>
          <a:blip r:embed="rId13" cstate="print">
            <a:clrChange>
              <a:clrFrom>
                <a:srgbClr val="FFFFFF"/>
              </a:clrFrom>
              <a:clrTo>
                <a:srgbClr val="FFFFFF">
                  <a:alpha val="0"/>
                </a:srgbClr>
              </a:clrTo>
            </a:clrChange>
          </a:blip>
          <a:srcRect/>
          <a:stretch>
            <a:fillRect/>
          </a:stretch>
        </p:blipFill>
        <p:spPr bwMode="auto">
          <a:xfrm>
            <a:off x="6215074" y="4857760"/>
            <a:ext cx="928694" cy="878960"/>
          </a:xfrm>
          <a:prstGeom prst="rect">
            <a:avLst/>
          </a:prstGeom>
          <a:noFill/>
          <a:ln w="9525">
            <a:noFill/>
            <a:miter lim="800000"/>
            <a:headEnd/>
            <a:tailEnd/>
          </a:ln>
          <a:effectLst>
            <a:glow rad="101600">
              <a:schemeClr val="tx1">
                <a:alpha val="40000"/>
              </a:schemeClr>
            </a:glow>
          </a:effectLst>
        </p:spPr>
      </p:pic>
      <p:pic>
        <p:nvPicPr>
          <p:cNvPr id="21" name="20 Imagen" descr="http://2.bp.blogspot.com/_5A0xZHU_yds/TRPrgUqR4lI/AAAAAAAACmo/b4gX6ASfVFY/s1600/1293151081_Movies.png">
            <a:hlinkClick r:id="rId14"/>
          </p:cNvPr>
          <p:cNvPicPr/>
          <p:nvPr/>
        </p:nvPicPr>
        <p:blipFill>
          <a:blip r:embed="rId15" cstate="print"/>
          <a:srcRect t="16265" b="7680"/>
          <a:stretch>
            <a:fillRect/>
          </a:stretch>
        </p:blipFill>
        <p:spPr bwMode="auto">
          <a:xfrm>
            <a:off x="7215206" y="5214950"/>
            <a:ext cx="954726" cy="736270"/>
          </a:xfrm>
          <a:prstGeom prst="rect">
            <a:avLst/>
          </a:prstGeom>
          <a:noFill/>
          <a:ln w="9525">
            <a:noFill/>
            <a:miter lim="800000"/>
            <a:headEnd/>
            <a:tailEnd/>
          </a:ln>
        </p:spPr>
      </p:pic>
      <p:sp>
        <p:nvSpPr>
          <p:cNvPr id="22" name="21 Rectángulo"/>
          <p:cNvSpPr/>
          <p:nvPr/>
        </p:nvSpPr>
        <p:spPr>
          <a:xfrm>
            <a:off x="6286512" y="5643578"/>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22 Rectángulo"/>
          <p:cNvSpPr/>
          <p:nvPr/>
        </p:nvSpPr>
        <p:spPr>
          <a:xfrm>
            <a:off x="6500826" y="5934670"/>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B050"/>
                </a:solidFill>
                <a:effectLst>
                  <a:outerShdw blurRad="50800" dist="39000" dir="5460000" algn="tl">
                    <a:srgbClr val="000000">
                      <a:alpha val="38000"/>
                    </a:srgbClr>
                  </a:outerShdw>
                </a:effectLst>
              </a:rPr>
              <a:t>2</a:t>
            </a:r>
            <a:endParaRPr lang="es-ES" sz="5400" b="1" cap="none" spc="0" dirty="0">
              <a:ln w="11430"/>
              <a:solidFill>
                <a:srgbClr val="00B050"/>
              </a:solidFill>
              <a:effectLst>
                <a:outerShdw blurRad="50800" dist="39000" dir="5460000" algn="tl">
                  <a:srgbClr val="000000">
                    <a:alpha val="38000"/>
                  </a:srgbClr>
                </a:outerShdw>
              </a:effectLst>
            </a:endParaRPr>
          </a:p>
        </p:txBody>
      </p:sp>
      <p:sp>
        <p:nvSpPr>
          <p:cNvPr id="24" name="23 Rectángulo"/>
          <p:cNvSpPr/>
          <p:nvPr/>
        </p:nvSpPr>
        <p:spPr>
          <a:xfrm>
            <a:off x="6715140" y="5715016"/>
            <a:ext cx="535723" cy="9286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70C0"/>
                </a:solidFill>
                <a:effectLst>
                  <a:outerShdw blurRad="50800" dist="39000" dir="5460000" algn="tl">
                    <a:srgbClr val="000000">
                      <a:alpha val="38000"/>
                    </a:srgbClr>
                  </a:outerShdw>
                </a:effectLst>
              </a:rPr>
              <a:t>3</a:t>
            </a:r>
            <a:endParaRPr lang="es-ES" sz="5400" b="1" cap="none" spc="0" dirty="0">
              <a:ln w="11430"/>
              <a:solidFill>
                <a:srgbClr val="0070C0"/>
              </a:solidFill>
              <a:effectLst>
                <a:outerShdw blurRad="50800" dist="39000" dir="5460000" algn="tl">
                  <a:srgbClr val="000000">
                    <a:alpha val="38000"/>
                  </a:srgbClr>
                </a:outerShdw>
              </a:effectLst>
            </a:endParaRPr>
          </a:p>
        </p:txBody>
      </p:sp>
      <p:sp>
        <p:nvSpPr>
          <p:cNvPr id="25" name="24 Rectángulo"/>
          <p:cNvSpPr/>
          <p:nvPr/>
        </p:nvSpPr>
        <p:spPr>
          <a:xfrm>
            <a:off x="7752245" y="449523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C89800"/>
                </a:solidFill>
                <a:effectLst>
                  <a:outerShdw blurRad="50800" dist="39000" dir="5460000" algn="tl">
                    <a:srgbClr val="000000">
                      <a:alpha val="38000"/>
                    </a:srgbClr>
                  </a:outerShdw>
                </a:effectLst>
              </a:rPr>
              <a:t>A</a:t>
            </a:r>
            <a:endParaRPr lang="es-ES" sz="5400" b="1" cap="none" spc="0" dirty="0">
              <a:ln w="11430"/>
              <a:solidFill>
                <a:srgbClr val="C89800"/>
              </a:solidFill>
              <a:effectLst>
                <a:outerShdw blurRad="50800" dist="39000" dir="5460000" algn="tl">
                  <a:srgbClr val="000000">
                    <a:alpha val="38000"/>
                  </a:srgbClr>
                </a:outerShdw>
              </a:effectLst>
            </a:endParaRPr>
          </a:p>
        </p:txBody>
      </p:sp>
      <p:sp>
        <p:nvSpPr>
          <p:cNvPr id="26" name="25 Rectángulo"/>
          <p:cNvSpPr/>
          <p:nvPr/>
        </p:nvSpPr>
        <p:spPr>
          <a:xfrm>
            <a:off x="8072462" y="4786322"/>
            <a:ext cx="5565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7030A0"/>
                </a:solidFill>
                <a:effectLst>
                  <a:outerShdw blurRad="50800" dist="39000" dir="5460000" algn="tl">
                    <a:srgbClr val="000000">
                      <a:alpha val="38000"/>
                    </a:srgbClr>
                  </a:outerShdw>
                </a:effectLst>
              </a:rPr>
              <a:t>b</a:t>
            </a:r>
            <a:endParaRPr lang="es-ES" sz="5400" b="1" cap="none" spc="0" dirty="0">
              <a:ln w="11430"/>
              <a:solidFill>
                <a:srgbClr val="7030A0"/>
              </a:solidFill>
              <a:effectLst>
                <a:outerShdw blurRad="50800" dist="39000" dir="5460000" algn="tl">
                  <a:srgbClr val="000000">
                    <a:alpha val="38000"/>
                  </a:srgbClr>
                </a:outerShdw>
              </a:effectLst>
            </a:endParaRPr>
          </a:p>
        </p:txBody>
      </p:sp>
      <p:sp>
        <p:nvSpPr>
          <p:cNvPr id="27" name="26 Rectángulo"/>
          <p:cNvSpPr/>
          <p:nvPr/>
        </p:nvSpPr>
        <p:spPr>
          <a:xfrm>
            <a:off x="8358214" y="4572008"/>
            <a:ext cx="535723" cy="9286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chemeClr val="tx2">
                    <a:lumMod val="25000"/>
                  </a:schemeClr>
                </a:solidFill>
                <a:effectLst>
                  <a:outerShdw blurRad="50800" dist="39000" dir="5460000" algn="tl">
                    <a:srgbClr val="000000">
                      <a:alpha val="38000"/>
                    </a:srgbClr>
                  </a:outerShdw>
                </a:effectLst>
              </a:rPr>
              <a:t>C</a:t>
            </a:r>
            <a:endParaRPr lang="es-ES" sz="5400" b="1" cap="none" spc="0" dirty="0">
              <a:ln w="11430"/>
              <a:solidFill>
                <a:schemeClr val="tx2">
                  <a:lumMod val="25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Flecha curvada hacia la derecha"/>
          <p:cNvSpPr/>
          <p:nvPr/>
        </p:nvSpPr>
        <p:spPr>
          <a:xfrm rot="19963644" flipH="1">
            <a:off x="7622082" y="4513111"/>
            <a:ext cx="354584" cy="1498336"/>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20486" name="Picture 6" descr="http://t0.gstatic.com/images?q=tbn:ANd9GcRnDvNlvt4W8Hv_bt2FqSp8TgINKhYSlI0S3KrgGYnZvt_-xIPyJg"/>
          <p:cNvPicPr>
            <a:picLocks noChangeAspect="1" noChangeArrowheads="1"/>
          </p:cNvPicPr>
          <p:nvPr/>
        </p:nvPicPr>
        <p:blipFill>
          <a:blip r:embed="rId3" cstate="print"/>
          <a:srcRect/>
          <a:stretch>
            <a:fillRect/>
          </a:stretch>
        </p:blipFill>
        <p:spPr bwMode="auto">
          <a:xfrm rot="20525760">
            <a:off x="3227336" y="4811045"/>
            <a:ext cx="1285884" cy="1292282"/>
          </a:xfrm>
          <a:prstGeom prst="rect">
            <a:avLst/>
          </a:prstGeom>
          <a:ln>
            <a:noFill/>
          </a:ln>
          <a:effectLst>
            <a:glow rad="228600">
              <a:schemeClr val="accent4">
                <a:satMod val="175000"/>
                <a:alpha val="40000"/>
              </a:schemeClr>
            </a:glow>
            <a:softEdge rad="112500"/>
          </a:effectLst>
        </p:spPr>
      </p:pic>
      <p:pic>
        <p:nvPicPr>
          <p:cNvPr id="20484" name="Picture 4" descr="http://www.grupoplatazacatecas.com/wp-content/uploads/2011/03/padr%C3%B3n.jpg"/>
          <p:cNvPicPr>
            <a:picLocks noChangeAspect="1" noChangeArrowheads="1"/>
          </p:cNvPicPr>
          <p:nvPr/>
        </p:nvPicPr>
        <p:blipFill>
          <a:blip r:embed="rId4" cstate="print"/>
          <a:srcRect/>
          <a:stretch>
            <a:fillRect/>
          </a:stretch>
        </p:blipFill>
        <p:spPr bwMode="auto">
          <a:xfrm rot="20490947">
            <a:off x="2643431" y="1631270"/>
            <a:ext cx="1523148" cy="1386064"/>
          </a:xfrm>
          <a:prstGeom prst="rect">
            <a:avLst/>
          </a:prstGeom>
          <a:noFill/>
          <a:effectLst>
            <a:glow rad="228600">
              <a:schemeClr val="accent4">
                <a:satMod val="175000"/>
                <a:alpha val="40000"/>
              </a:schemeClr>
            </a:glow>
          </a:effectLst>
        </p:spPr>
      </p:pic>
      <p:sp>
        <p:nvSpPr>
          <p:cNvPr id="4" name="3 CuadroTexto"/>
          <p:cNvSpPr txBox="1"/>
          <p:nvPr/>
        </p:nvSpPr>
        <p:spPr>
          <a:xfrm>
            <a:off x="107504" y="1773977"/>
            <a:ext cx="2376264" cy="430887"/>
          </a:xfrm>
          <a:prstGeom prst="rect">
            <a:avLst/>
          </a:prstGeom>
          <a:noFill/>
        </p:spPr>
        <p:txBody>
          <a:bodyPr wrap="square" rtlCol="0">
            <a:spAutoFit/>
          </a:bodyPr>
          <a:lstStyle/>
          <a:p>
            <a:r>
              <a:rPr lang="es-MX" sz="2200" dirty="0" smtClean="0">
                <a:effectLst>
                  <a:glow rad="228600">
                    <a:schemeClr val="accent5">
                      <a:satMod val="175000"/>
                      <a:alpha val="40000"/>
                    </a:schemeClr>
                  </a:glow>
                </a:effectLst>
              </a:rPr>
              <a:t>Bases de datos</a:t>
            </a:r>
            <a:endParaRPr lang="es-MX" sz="2200" dirty="0">
              <a:effectLst>
                <a:glow rad="228600">
                  <a:schemeClr val="accent5">
                    <a:satMod val="175000"/>
                    <a:alpha val="40000"/>
                  </a:schemeClr>
                </a:glow>
              </a:effectLst>
            </a:endParaRPr>
          </a:p>
        </p:txBody>
      </p:sp>
      <p:sp>
        <p:nvSpPr>
          <p:cNvPr id="5" name="4 CuadroTexto"/>
          <p:cNvSpPr txBox="1"/>
          <p:nvPr/>
        </p:nvSpPr>
        <p:spPr>
          <a:xfrm>
            <a:off x="571472" y="2324303"/>
            <a:ext cx="2214578" cy="1477328"/>
          </a:xfrm>
          <a:prstGeom prst="rect">
            <a:avLst/>
          </a:prstGeom>
          <a:noFill/>
        </p:spPr>
        <p:txBody>
          <a:bodyPr wrap="square" rtlCol="0">
            <a:spAutoFit/>
          </a:bodyPr>
          <a:lstStyle/>
          <a:p>
            <a:r>
              <a:rPr lang="es-MX" dirty="0" smtClean="0"/>
              <a:t>Conjunto ordenado de datos personales referentes a una persona identificada o identificable</a:t>
            </a:r>
            <a:endParaRPr lang="es-MX" dirty="0"/>
          </a:p>
        </p:txBody>
      </p:sp>
      <p:sp>
        <p:nvSpPr>
          <p:cNvPr id="11" name="10 CuadroTexto"/>
          <p:cNvSpPr txBox="1"/>
          <p:nvPr/>
        </p:nvSpPr>
        <p:spPr>
          <a:xfrm>
            <a:off x="107504" y="4951281"/>
            <a:ext cx="1850186" cy="430887"/>
          </a:xfrm>
          <a:prstGeom prst="rect">
            <a:avLst/>
          </a:prstGeom>
          <a:noFill/>
        </p:spPr>
        <p:txBody>
          <a:bodyPr wrap="none" rtlCol="0">
            <a:spAutoFit/>
          </a:bodyPr>
          <a:lstStyle/>
          <a:p>
            <a:r>
              <a:rPr lang="es-MX" sz="2200" dirty="0" smtClean="0">
                <a:effectLst>
                  <a:glow rad="228600">
                    <a:schemeClr val="accent5">
                      <a:satMod val="175000"/>
                      <a:alpha val="40000"/>
                    </a:schemeClr>
                  </a:glow>
                </a:effectLst>
              </a:rPr>
              <a:t>Tratamiento</a:t>
            </a:r>
            <a:endParaRPr lang="es-MX" sz="2200" dirty="0">
              <a:effectLst>
                <a:glow rad="228600">
                  <a:schemeClr val="accent5">
                    <a:satMod val="175000"/>
                    <a:alpha val="40000"/>
                  </a:schemeClr>
                </a:glow>
              </a:effectLst>
            </a:endParaRPr>
          </a:p>
        </p:txBody>
      </p:sp>
      <p:sp>
        <p:nvSpPr>
          <p:cNvPr id="12" name="11 CuadroTexto"/>
          <p:cNvSpPr txBox="1"/>
          <p:nvPr/>
        </p:nvSpPr>
        <p:spPr>
          <a:xfrm>
            <a:off x="611560" y="5518973"/>
            <a:ext cx="2428892" cy="646331"/>
          </a:xfrm>
          <a:prstGeom prst="rect">
            <a:avLst/>
          </a:prstGeom>
          <a:noFill/>
        </p:spPr>
        <p:txBody>
          <a:bodyPr wrap="square" rtlCol="0">
            <a:spAutoFit/>
          </a:bodyPr>
          <a:lstStyle/>
          <a:p>
            <a:r>
              <a:rPr lang="es-MX" dirty="0" smtClean="0"/>
              <a:t>Todo manejo de DP por cualquier medio</a:t>
            </a:r>
            <a:endParaRPr lang="es-MX" dirty="0"/>
          </a:p>
        </p:txBody>
      </p:sp>
      <p:sp>
        <p:nvSpPr>
          <p:cNvPr id="24" name="23 CuadroTexto"/>
          <p:cNvSpPr txBox="1"/>
          <p:nvPr/>
        </p:nvSpPr>
        <p:spPr>
          <a:xfrm>
            <a:off x="4572000" y="1147391"/>
            <a:ext cx="2428892" cy="769441"/>
          </a:xfrm>
          <a:prstGeom prst="rect">
            <a:avLst/>
          </a:prstGeom>
          <a:noFill/>
        </p:spPr>
        <p:txBody>
          <a:bodyPr wrap="square" rtlCol="0">
            <a:spAutoFit/>
          </a:bodyPr>
          <a:lstStyle/>
          <a:p>
            <a:r>
              <a:rPr lang="es-MX" sz="2200" dirty="0" smtClean="0">
                <a:effectLst>
                  <a:glow rad="228600">
                    <a:schemeClr val="accent5">
                      <a:satMod val="175000"/>
                      <a:alpha val="40000"/>
                    </a:schemeClr>
                  </a:glow>
                </a:effectLst>
              </a:rPr>
              <a:t>Fuentes de acceso público</a:t>
            </a:r>
            <a:endParaRPr lang="es-MX" sz="2200" dirty="0">
              <a:effectLst>
                <a:glow rad="228600">
                  <a:schemeClr val="accent5">
                    <a:satMod val="175000"/>
                    <a:alpha val="40000"/>
                  </a:schemeClr>
                </a:glow>
              </a:effectLst>
            </a:endParaRPr>
          </a:p>
        </p:txBody>
      </p:sp>
      <p:sp>
        <p:nvSpPr>
          <p:cNvPr id="26" name="25 CuadroTexto"/>
          <p:cNvSpPr txBox="1"/>
          <p:nvPr/>
        </p:nvSpPr>
        <p:spPr>
          <a:xfrm>
            <a:off x="4789498" y="1908805"/>
            <a:ext cx="2643206" cy="2308324"/>
          </a:xfrm>
          <a:prstGeom prst="rect">
            <a:avLst/>
          </a:prstGeom>
          <a:noFill/>
        </p:spPr>
        <p:txBody>
          <a:bodyPr wrap="square" rtlCol="0">
            <a:spAutoFit/>
          </a:bodyPr>
          <a:lstStyle/>
          <a:p>
            <a:pPr marL="93663" lvl="0" indent="-4763">
              <a:spcBef>
                <a:spcPct val="20000"/>
              </a:spcBef>
              <a:defRPr/>
            </a:pPr>
            <a:r>
              <a:rPr lang="es-ES" dirty="0" smtClean="0">
                <a:latin typeface="Calibri" pitchFamily="34" charset="0"/>
                <a:cs typeface="Calibri" pitchFamily="34" charset="0"/>
              </a:rPr>
              <a:t>Medios remotos o locales de comunicación electrónica, óptica o de otra tecnología, siempre que el sitio donde se encuentren los DP esté concebido para facilitar información al público.</a:t>
            </a:r>
            <a:endParaRPr lang="es-MX" sz="2000" dirty="0"/>
          </a:p>
        </p:txBody>
      </p:sp>
      <p:pic>
        <p:nvPicPr>
          <p:cNvPr id="16" name="Picture 4" descr="http://www.siliconborder.com/images/newspaper(1).jpg"/>
          <p:cNvPicPr>
            <a:picLocks noChangeAspect="1" noChangeArrowheads="1"/>
          </p:cNvPicPr>
          <p:nvPr/>
        </p:nvPicPr>
        <p:blipFill>
          <a:blip r:embed="rId5" cstate="print"/>
          <a:srcRect l="6880" t="18073" r="7098" b="9060"/>
          <a:stretch>
            <a:fillRect/>
          </a:stretch>
        </p:blipFill>
        <p:spPr bwMode="auto">
          <a:xfrm rot="1332749">
            <a:off x="7354759" y="1776111"/>
            <a:ext cx="1412494" cy="903996"/>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8" descr="http://www.cuatrom.com/images/paginas_web_muestra.jpg"/>
          <p:cNvPicPr>
            <a:picLocks noChangeAspect="1" noChangeArrowheads="1"/>
          </p:cNvPicPr>
          <p:nvPr/>
        </p:nvPicPr>
        <p:blipFill>
          <a:blip r:embed="rId6" cstate="print"/>
          <a:srcRect/>
          <a:stretch>
            <a:fillRect/>
          </a:stretch>
        </p:blipFill>
        <p:spPr bwMode="auto">
          <a:xfrm rot="20564661">
            <a:off x="7397719" y="2531731"/>
            <a:ext cx="1396135" cy="100075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7 CuadroTexto"/>
          <p:cNvSpPr txBox="1"/>
          <p:nvPr/>
        </p:nvSpPr>
        <p:spPr>
          <a:xfrm>
            <a:off x="5000628" y="5210171"/>
            <a:ext cx="2643206" cy="1200329"/>
          </a:xfrm>
          <a:prstGeom prst="rect">
            <a:avLst/>
          </a:prstGeom>
          <a:noFill/>
        </p:spPr>
        <p:txBody>
          <a:bodyPr wrap="square" rtlCol="0">
            <a:spAutoFit/>
          </a:bodyPr>
          <a:lstStyle/>
          <a:p>
            <a:r>
              <a:rPr lang="es-MX" dirty="0" smtClean="0"/>
              <a:t>Comunicación de DP entre el </a:t>
            </a:r>
            <a:r>
              <a:rPr lang="es-MX" b="1" dirty="0" smtClean="0"/>
              <a:t>responsable y el encargado</a:t>
            </a:r>
            <a:r>
              <a:rPr lang="es-MX" dirty="0" smtClean="0"/>
              <a:t>, dentro o fuera del territorio mexicano</a:t>
            </a:r>
            <a:endParaRPr lang="es-MX" dirty="0"/>
          </a:p>
        </p:txBody>
      </p:sp>
      <p:pic>
        <p:nvPicPr>
          <p:cNvPr id="20" name="Picture 5" descr="http://3.bp.blogspot.com/_f73GPuX6JOY/TQIB03vs62I/AAAAAAAAAAQ/-YqdRhLW4ss/s1600/icono-tuenti-web20.png"/>
          <p:cNvPicPr>
            <a:picLocks noChangeAspect="1" noChangeArrowheads="1"/>
          </p:cNvPicPr>
          <p:nvPr/>
        </p:nvPicPr>
        <p:blipFill>
          <a:blip r:embed="rId7" cstate="print">
            <a:duotone>
              <a:prstClr val="black"/>
              <a:srgbClr val="92D050">
                <a:tint val="45000"/>
                <a:satMod val="400000"/>
              </a:srgbClr>
            </a:duotone>
            <a:lum contrast="40000"/>
          </a:blip>
          <a:srcRect/>
          <a:stretch>
            <a:fillRect/>
          </a:stretch>
        </p:blipFill>
        <p:spPr bwMode="auto">
          <a:xfrm>
            <a:off x="7597852" y="5950795"/>
            <a:ext cx="790572" cy="790573"/>
          </a:xfrm>
          <a:prstGeom prst="rect">
            <a:avLst/>
          </a:prstGeom>
          <a:noFill/>
        </p:spPr>
      </p:pic>
      <p:pic>
        <p:nvPicPr>
          <p:cNvPr id="21" name="Picture 5" descr="http://3.bp.blogspot.com/_f73GPuX6JOY/TQIB03vs62I/AAAAAAAAAAQ/-YqdRhLW4ss/s1600/icono-tuenti-web20.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7026348" y="4286256"/>
            <a:ext cx="790572" cy="790573"/>
          </a:xfrm>
          <a:prstGeom prst="rect">
            <a:avLst/>
          </a:prstGeom>
          <a:noFill/>
        </p:spPr>
      </p:pic>
      <p:sp>
        <p:nvSpPr>
          <p:cNvPr id="19" name="18 CuadroTexto"/>
          <p:cNvSpPr txBox="1"/>
          <p:nvPr/>
        </p:nvSpPr>
        <p:spPr>
          <a:xfrm>
            <a:off x="4716016" y="4725144"/>
            <a:ext cx="1438214" cy="430887"/>
          </a:xfrm>
          <a:prstGeom prst="rect">
            <a:avLst/>
          </a:prstGeom>
          <a:noFill/>
        </p:spPr>
        <p:txBody>
          <a:bodyPr wrap="none" rtlCol="0">
            <a:spAutoFit/>
          </a:bodyPr>
          <a:lstStyle/>
          <a:p>
            <a:r>
              <a:rPr lang="es-MX" sz="2200" dirty="0" smtClean="0">
                <a:effectLst>
                  <a:glow rad="228600">
                    <a:schemeClr val="accent5">
                      <a:satMod val="175000"/>
                      <a:alpha val="40000"/>
                    </a:schemeClr>
                  </a:glow>
                </a:effectLst>
              </a:rPr>
              <a:t>Remisión</a:t>
            </a:r>
            <a:endParaRPr lang="es-MX" sz="2200" dirty="0">
              <a:effectLst>
                <a:glow rad="228600">
                  <a:schemeClr val="accent5">
                    <a:satMod val="175000"/>
                    <a:alpha val="40000"/>
                  </a:schemeClr>
                </a:glow>
              </a:effectLst>
            </a:endParaRPr>
          </a:p>
        </p:txBody>
      </p:sp>
      <p:sp>
        <p:nvSpPr>
          <p:cNvPr id="23" name="22 CuadroTexto"/>
          <p:cNvSpPr txBox="1"/>
          <p:nvPr/>
        </p:nvSpPr>
        <p:spPr>
          <a:xfrm>
            <a:off x="2391622" y="97468"/>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DEFINICIONES</a:t>
            </a:r>
            <a:endParaRPr lang="es-MX" sz="2800" dirty="0">
              <a:effectLst>
                <a:glow rad="228600">
                  <a:schemeClr val="accent5">
                    <a:satMod val="175000"/>
                    <a:alpha val="40000"/>
                  </a:schemeClr>
                </a:glow>
              </a:effectLst>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2288264" y="1612538"/>
            <a:ext cx="2571768" cy="954107"/>
          </a:xfrm>
          <a:prstGeom prst="rect">
            <a:avLst/>
          </a:prstGeom>
          <a:noFill/>
        </p:spPr>
        <p:txBody>
          <a:bodyPr wrap="square" rtlCol="0">
            <a:spAutoFit/>
          </a:bodyPr>
          <a:lstStyle/>
          <a:p>
            <a:r>
              <a:rPr lang="es-MX" sz="1400" dirty="0" smtClean="0"/>
              <a:t>Persona física o moral de carácter privado que </a:t>
            </a:r>
            <a:r>
              <a:rPr lang="es-MX" sz="1400" b="1" dirty="0" smtClean="0"/>
              <a:t>DECIDE</a:t>
            </a:r>
            <a:r>
              <a:rPr lang="es-MX" sz="1400" dirty="0" smtClean="0"/>
              <a:t> sobre el tratamiento de los DP</a:t>
            </a:r>
            <a:endParaRPr lang="es-MX" sz="1400" dirty="0"/>
          </a:p>
        </p:txBody>
      </p:sp>
      <p:pic>
        <p:nvPicPr>
          <p:cNvPr id="23"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395536" y="3140968"/>
            <a:ext cx="1219200" cy="1219201"/>
          </a:xfrm>
          <a:prstGeom prst="rect">
            <a:avLst/>
          </a:prstGeom>
          <a:noFill/>
        </p:spPr>
      </p:pic>
      <p:pic>
        <p:nvPicPr>
          <p:cNvPr id="28" name="Picture 5" descr="http://3.bp.blogspot.com/_f73GPuX6JOY/TQIB03vs62I/AAAAAAAAAAQ/-YqdRhLW4ss/s1600/icono-tuenti-web20.png"/>
          <p:cNvPicPr>
            <a:picLocks noChangeAspect="1" noChangeArrowheads="1"/>
          </p:cNvPicPr>
          <p:nvPr/>
        </p:nvPicPr>
        <p:blipFill>
          <a:blip r:embed="rId3" cstate="print">
            <a:duotone>
              <a:prstClr val="black"/>
              <a:srgbClr val="00B0F0">
                <a:tint val="45000"/>
                <a:satMod val="400000"/>
              </a:srgbClr>
            </a:duotone>
            <a:lum contrast="40000"/>
          </a:blip>
          <a:srcRect/>
          <a:stretch>
            <a:fillRect/>
          </a:stretch>
        </p:blipFill>
        <p:spPr bwMode="auto">
          <a:xfrm>
            <a:off x="395536" y="5378151"/>
            <a:ext cx="1219200" cy="1219201"/>
          </a:xfrm>
          <a:prstGeom prst="rect">
            <a:avLst/>
          </a:prstGeom>
          <a:noFill/>
        </p:spPr>
      </p:pic>
      <p:sp>
        <p:nvSpPr>
          <p:cNvPr id="29" name="28 CuadroTexto"/>
          <p:cNvSpPr txBox="1"/>
          <p:nvPr/>
        </p:nvSpPr>
        <p:spPr>
          <a:xfrm>
            <a:off x="2285983" y="3700770"/>
            <a:ext cx="2714645" cy="954107"/>
          </a:xfrm>
          <a:prstGeom prst="rect">
            <a:avLst/>
          </a:prstGeom>
          <a:noFill/>
        </p:spPr>
        <p:txBody>
          <a:bodyPr wrap="square" rtlCol="0">
            <a:spAutoFit/>
          </a:bodyPr>
          <a:lstStyle/>
          <a:p>
            <a:r>
              <a:rPr lang="es-MX" sz="1400" dirty="0" smtClean="0"/>
              <a:t>Persona física o jurídica que sola o conjuntamente con otras trate DP </a:t>
            </a:r>
            <a:r>
              <a:rPr lang="es-MX" sz="1400" b="1" dirty="0" smtClean="0"/>
              <a:t>POR CUENTA </a:t>
            </a:r>
            <a:r>
              <a:rPr lang="es-MX" sz="1400" dirty="0" smtClean="0"/>
              <a:t>del responsable.</a:t>
            </a:r>
          </a:p>
        </p:txBody>
      </p:sp>
      <p:sp>
        <p:nvSpPr>
          <p:cNvPr id="30" name="29 CuadroTexto"/>
          <p:cNvSpPr txBox="1"/>
          <p:nvPr/>
        </p:nvSpPr>
        <p:spPr>
          <a:xfrm>
            <a:off x="2267744" y="5884817"/>
            <a:ext cx="3240360" cy="738664"/>
          </a:xfrm>
          <a:prstGeom prst="rect">
            <a:avLst/>
          </a:prstGeom>
          <a:noFill/>
        </p:spPr>
        <p:txBody>
          <a:bodyPr wrap="square" rtlCol="0">
            <a:spAutoFit/>
          </a:bodyPr>
          <a:lstStyle/>
          <a:p>
            <a:r>
              <a:rPr lang="es-MX" sz="1400" dirty="0" smtClean="0"/>
              <a:t>Persona física o moral, nacional o extranjera distinta del titular, el responsable y el encargado </a:t>
            </a:r>
            <a:endParaRPr lang="es-MX" sz="1400" dirty="0"/>
          </a:p>
        </p:txBody>
      </p:sp>
      <p:pic>
        <p:nvPicPr>
          <p:cNvPr id="31" name="Picture 6"/>
          <p:cNvPicPr>
            <a:picLocks noChangeAspect="1" noChangeArrowheads="1"/>
          </p:cNvPicPr>
          <p:nvPr/>
        </p:nvPicPr>
        <p:blipFill>
          <a:blip r:embed="rId4" cstate="print">
            <a:clrChange>
              <a:clrFrom>
                <a:srgbClr val="FFFFFF"/>
              </a:clrFrom>
              <a:clrTo>
                <a:srgbClr val="FFFFFF">
                  <a:alpha val="0"/>
                </a:srgbClr>
              </a:clrTo>
            </a:clrChange>
          </a:blip>
          <a:srcRect l="19511" t="41016" r="55581" b="32713"/>
          <a:stretch>
            <a:fillRect/>
          </a:stretch>
        </p:blipFill>
        <p:spPr bwMode="auto">
          <a:xfrm>
            <a:off x="1043608" y="980728"/>
            <a:ext cx="1224136" cy="1214446"/>
          </a:xfrm>
          <a:prstGeom prst="rect">
            <a:avLst/>
          </a:prstGeom>
          <a:noFill/>
          <a:ln w="9525">
            <a:noFill/>
            <a:miter lim="800000"/>
            <a:headEnd/>
            <a:tailEnd/>
          </a:ln>
          <a:effectLst>
            <a:softEdge rad="12700"/>
          </a:effectLst>
        </p:spPr>
      </p:pic>
      <p:grpSp>
        <p:nvGrpSpPr>
          <p:cNvPr id="32" name="22 Grupo"/>
          <p:cNvGrpSpPr/>
          <p:nvPr/>
        </p:nvGrpSpPr>
        <p:grpSpPr>
          <a:xfrm>
            <a:off x="6876256" y="2636912"/>
            <a:ext cx="1214446" cy="1214446"/>
            <a:chOff x="6143636" y="1643050"/>
            <a:chExt cx="1214446" cy="1214446"/>
          </a:xfrm>
        </p:grpSpPr>
        <p:pic>
          <p:nvPicPr>
            <p:cNvPr id="33"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6143636" y="1643050"/>
              <a:ext cx="1214446" cy="1214446"/>
            </a:xfrm>
            <a:prstGeom prst="rect">
              <a:avLst/>
            </a:prstGeom>
            <a:noFill/>
          </p:spPr>
        </p:pic>
        <p:pic>
          <p:nvPicPr>
            <p:cNvPr id="34"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r="52550"/>
            <a:stretch>
              <a:fillRect/>
            </a:stretch>
          </p:blipFill>
          <p:spPr bwMode="auto">
            <a:xfrm>
              <a:off x="6143636" y="1643050"/>
              <a:ext cx="571504" cy="1204426"/>
            </a:xfrm>
            <a:prstGeom prst="rect">
              <a:avLst/>
            </a:prstGeom>
            <a:noFill/>
          </p:spPr>
        </p:pic>
      </p:grpSp>
      <p:sp>
        <p:nvSpPr>
          <p:cNvPr id="35" name="34 CuadroTexto"/>
          <p:cNvSpPr txBox="1"/>
          <p:nvPr/>
        </p:nvSpPr>
        <p:spPr>
          <a:xfrm>
            <a:off x="5796136" y="5068922"/>
            <a:ext cx="3204314" cy="1600438"/>
          </a:xfrm>
          <a:prstGeom prst="rect">
            <a:avLst/>
          </a:prstGeom>
          <a:noFill/>
        </p:spPr>
        <p:txBody>
          <a:bodyPr wrap="square" rtlCol="0">
            <a:spAutoFit/>
          </a:bodyPr>
          <a:lstStyle/>
          <a:p>
            <a:pPr algn="just"/>
            <a:r>
              <a:rPr lang="es-MX" sz="1400" dirty="0" smtClean="0"/>
              <a:t>Dará trámite a las solicitudes de derechos ARCO</a:t>
            </a:r>
          </a:p>
          <a:p>
            <a:pPr algn="just"/>
            <a:endParaRPr lang="es-MX" sz="1400" dirty="0" smtClean="0"/>
          </a:p>
          <a:p>
            <a:pPr algn="just"/>
            <a:r>
              <a:rPr lang="es-MX" sz="1400" dirty="0" smtClean="0"/>
              <a:t>Fomentará la protección de datos personales</a:t>
            </a:r>
          </a:p>
          <a:p>
            <a:pPr algn="just"/>
            <a:endParaRPr lang="es-MX" sz="1400" dirty="0" smtClean="0"/>
          </a:p>
          <a:p>
            <a:pPr algn="r"/>
            <a:r>
              <a:rPr lang="es-MX" sz="1100" i="1" dirty="0" smtClean="0"/>
              <a:t>Designar al  6 de julio de 2011. </a:t>
            </a:r>
          </a:p>
        </p:txBody>
      </p:sp>
      <p:pic>
        <p:nvPicPr>
          <p:cNvPr id="36"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00472" y="1412776"/>
            <a:ext cx="1219200" cy="1219201"/>
          </a:xfrm>
          <a:prstGeom prst="rect">
            <a:avLst/>
          </a:prstGeom>
          <a:noFill/>
        </p:spPr>
      </p:pic>
      <p:sp>
        <p:nvSpPr>
          <p:cNvPr id="37" name="36 Flecha curvada hacia la derecha"/>
          <p:cNvSpPr/>
          <p:nvPr/>
        </p:nvSpPr>
        <p:spPr>
          <a:xfrm flipH="1">
            <a:off x="4714985" y="1505083"/>
            <a:ext cx="793119" cy="2928704"/>
          </a:xfrm>
          <a:prstGeom prst="curvedRightArrow">
            <a:avLst>
              <a:gd name="adj1" fmla="val 37179"/>
              <a:gd name="adj2" fmla="val 90555"/>
              <a:gd name="adj3" fmla="val 30206"/>
            </a:avLst>
          </a:prstGeom>
          <a:solidFill>
            <a:srgbClr val="4C4C4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solidFill>
                <a:schemeClr val="tx1"/>
              </a:solidFill>
            </a:endParaRPr>
          </a:p>
        </p:txBody>
      </p:sp>
      <p:sp>
        <p:nvSpPr>
          <p:cNvPr id="38" name="37 CuadroTexto"/>
          <p:cNvSpPr txBox="1"/>
          <p:nvPr/>
        </p:nvSpPr>
        <p:spPr>
          <a:xfrm>
            <a:off x="4816304" y="1375724"/>
            <a:ext cx="3420474" cy="646331"/>
          </a:xfrm>
          <a:prstGeom prst="rect">
            <a:avLst/>
          </a:prstGeom>
          <a:noFill/>
          <a:ln>
            <a:noFill/>
          </a:ln>
        </p:spPr>
        <p:txBody>
          <a:bodyPr wrap="square" rtlCol="0">
            <a:spAutoFit/>
          </a:bodyPr>
          <a:lstStyle/>
          <a:p>
            <a:pPr algn="ctr"/>
            <a:r>
              <a:rPr lang="es-MX" sz="1200" i="1" dirty="0" smtClean="0">
                <a:ln w="18415" cmpd="sng">
                  <a:noFill/>
                  <a:prstDash val="solid"/>
                </a:ln>
                <a:solidFill>
                  <a:schemeClr val="accent4"/>
                </a:solidFill>
                <a:effectLst>
                  <a:outerShdw blurRad="63500" dir="3600000" algn="tl" rotWithShape="0">
                    <a:srgbClr val="000000">
                      <a:alpha val="70000"/>
                    </a:srgbClr>
                  </a:outerShdw>
                </a:effectLst>
              </a:rPr>
              <a:t>Relación establecida a través de un instrumento jurídico que acredite su existencia, alcance y contenido.</a:t>
            </a:r>
            <a:endParaRPr lang="es-MX" sz="1200" i="1" dirty="0">
              <a:ln w="18415" cmpd="sng">
                <a:noFill/>
                <a:prstDash val="solid"/>
              </a:ln>
              <a:solidFill>
                <a:schemeClr val="accent4"/>
              </a:solidFill>
              <a:effectLst>
                <a:outerShdw blurRad="63500" dir="3600000" algn="tl" rotWithShape="0">
                  <a:srgbClr val="000000">
                    <a:alpha val="70000"/>
                  </a:srgbClr>
                </a:outerShdw>
              </a:effectLst>
            </a:endParaRPr>
          </a:p>
        </p:txBody>
      </p:sp>
      <p:sp>
        <p:nvSpPr>
          <p:cNvPr id="39" name="38 CuadroTexto"/>
          <p:cNvSpPr txBox="1"/>
          <p:nvPr/>
        </p:nvSpPr>
        <p:spPr>
          <a:xfrm>
            <a:off x="-36512" y="4365104"/>
            <a:ext cx="2324776" cy="461665"/>
          </a:xfrm>
          <a:prstGeom prst="rect">
            <a:avLst/>
          </a:prstGeom>
          <a:noFill/>
        </p:spPr>
        <p:txBody>
          <a:bodyPr wrap="square" rtlCol="0">
            <a:spAutoFit/>
          </a:bodyPr>
          <a:lstStyle/>
          <a:p>
            <a:pPr algn="ctr"/>
            <a:r>
              <a:rPr lang="es-MX" sz="1200" i="1" dirty="0" smtClean="0">
                <a:ln w="18415" cmpd="sng">
                  <a:noFill/>
                  <a:prstDash val="solid"/>
                </a:ln>
                <a:solidFill>
                  <a:schemeClr val="accent4"/>
                </a:solidFill>
                <a:effectLst>
                  <a:outerShdw blurRad="63500" dir="3600000" algn="tl" rotWithShape="0">
                    <a:srgbClr val="000000">
                      <a:alpha val="70000"/>
                    </a:srgbClr>
                  </a:outerShdw>
                </a:effectLst>
              </a:rPr>
              <a:t>Ajeno a la organización del responsable.</a:t>
            </a:r>
            <a:endParaRPr lang="es-MX" sz="1200" i="1" dirty="0">
              <a:ln w="18415" cmpd="sng">
                <a:noFill/>
                <a:prstDash val="solid"/>
              </a:ln>
              <a:solidFill>
                <a:schemeClr val="accent4"/>
              </a:solidFill>
              <a:effectLst>
                <a:outerShdw blurRad="63500" dir="3600000" algn="tl" rotWithShape="0">
                  <a:srgbClr val="000000">
                    <a:alpha val="70000"/>
                  </a:srgbClr>
                </a:outerShdw>
              </a:effectLst>
            </a:endParaRPr>
          </a:p>
        </p:txBody>
      </p:sp>
      <p:sp>
        <p:nvSpPr>
          <p:cNvPr id="40" name="39 Rectángulo redondeado"/>
          <p:cNvSpPr/>
          <p:nvPr/>
        </p:nvSpPr>
        <p:spPr>
          <a:xfrm>
            <a:off x="2411760" y="1114118"/>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Responsable</a:t>
            </a:r>
          </a:p>
        </p:txBody>
      </p:sp>
      <p:sp>
        <p:nvSpPr>
          <p:cNvPr id="41" name="40 Rectángulo redondeado"/>
          <p:cNvSpPr/>
          <p:nvPr/>
        </p:nvSpPr>
        <p:spPr>
          <a:xfrm>
            <a:off x="2411760" y="3130342"/>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Encargado</a:t>
            </a:r>
          </a:p>
        </p:txBody>
      </p:sp>
      <p:sp>
        <p:nvSpPr>
          <p:cNvPr id="42" name="41 Rectángulo redondeado"/>
          <p:cNvSpPr/>
          <p:nvPr/>
        </p:nvSpPr>
        <p:spPr>
          <a:xfrm>
            <a:off x="2411760" y="5362590"/>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Tercero</a:t>
            </a:r>
          </a:p>
        </p:txBody>
      </p:sp>
      <p:sp>
        <p:nvSpPr>
          <p:cNvPr id="43" name="42 Rectángulo redondeado"/>
          <p:cNvSpPr/>
          <p:nvPr/>
        </p:nvSpPr>
        <p:spPr>
          <a:xfrm>
            <a:off x="6012160" y="3933056"/>
            <a:ext cx="2880320" cy="783193"/>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Persona o departamento de DP</a:t>
            </a:r>
          </a:p>
        </p:txBody>
      </p:sp>
      <p:sp>
        <p:nvSpPr>
          <p:cNvPr id="22" name="21 CuadroTexto"/>
          <p:cNvSpPr txBox="1"/>
          <p:nvPr/>
        </p:nvSpPr>
        <p:spPr>
          <a:xfrm>
            <a:off x="1539192" y="0"/>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DEFINICIONES</a:t>
            </a:r>
            <a:endParaRPr lang="es-MX" sz="2800" dirty="0">
              <a:effectLst>
                <a:glow rad="228600">
                  <a:schemeClr val="accent5">
                    <a:satMod val="175000"/>
                    <a:alpha val="40000"/>
                  </a:schemeClr>
                </a:glo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3696749" y="1123383"/>
            <a:ext cx="5267740" cy="4663994"/>
          </a:xfrm>
          <a:prstGeom prst="roundRect">
            <a:avLst/>
          </a:prstGeom>
          <a:solidFill>
            <a:srgbClr val="009684"/>
          </a:solidFill>
        </p:spPr>
        <p:style>
          <a:lnRef idx="0">
            <a:schemeClr val="accent6"/>
          </a:lnRef>
          <a:fillRef idx="3">
            <a:schemeClr val="accent6"/>
          </a:fillRef>
          <a:effectRef idx="3">
            <a:schemeClr val="accent6"/>
          </a:effectRef>
          <a:fontRef idx="minor">
            <a:schemeClr val="lt1"/>
          </a:fontRef>
        </p:style>
        <p:txBody>
          <a:bodyPr>
            <a:noAutofit/>
          </a:bodyPr>
          <a:lstStyle/>
          <a:p>
            <a:pPr marL="514350" marR="0" lvl="0" indent="-427038" algn="l" defTabSz="914400" rtl="0" eaLnBrk="1" fontAlgn="auto" latinLnBrk="0" hangingPunct="1">
              <a:lnSpc>
                <a:spcPct val="100000"/>
              </a:lnSpc>
              <a:spcBef>
                <a:spcPct val="20000"/>
              </a:spcBef>
              <a:spcAft>
                <a:spcPts val="0"/>
              </a:spcAft>
              <a:buClr>
                <a:schemeClr val="tx1"/>
              </a:buClr>
              <a:buSzPct val="80000"/>
              <a:tabLst/>
              <a:defRPr/>
            </a:pPr>
            <a:r>
              <a:rPr kumimoji="0" lang="es-MX" sz="2800" b="1"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ea typeface="+mn-ea"/>
                <a:cs typeface="Arial" pitchFamily="34" charset="0"/>
              </a:rPr>
              <a:t>Registrarse</a:t>
            </a:r>
            <a:r>
              <a:rPr kumimoji="0" lang="es-MX" sz="2400"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ea typeface="+mn-ea"/>
                <a:cs typeface="Arial" pitchFamily="34" charset="0"/>
              </a:rPr>
              <a:t> en la lista de asistencia</a:t>
            </a:r>
          </a:p>
          <a:p>
            <a:pPr marL="266700" marR="0" lvl="0" indent="-179388" algn="l" defTabSz="914400" rtl="0" eaLnBrk="1" fontAlgn="auto" latinLnBrk="0" hangingPunct="1">
              <a:lnSpc>
                <a:spcPct val="100000"/>
              </a:lnSpc>
              <a:spcBef>
                <a:spcPct val="20000"/>
              </a:spcBef>
              <a:spcAft>
                <a:spcPts val="0"/>
              </a:spcAft>
              <a:buClr>
                <a:schemeClr val="tx1"/>
              </a:buClr>
              <a:buSzPct val="80000"/>
              <a:tabLst/>
              <a:defRPr/>
            </a:pPr>
            <a:r>
              <a:rPr kumimoji="0" lang="es-MX" sz="2800" b="1"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ea typeface="+mn-ea"/>
                <a:cs typeface="Arial" pitchFamily="34" charset="0"/>
              </a:rPr>
              <a:t>Llenar correctamente y entregar</a:t>
            </a:r>
            <a:r>
              <a:rPr kumimoji="0" lang="es-MX" sz="2400"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cs typeface="Arial" pitchFamily="34" charset="0"/>
              </a:rPr>
              <a:t>:</a:t>
            </a:r>
            <a:endParaRPr lang="es-MX" sz="2400" noProof="0" dirty="0">
              <a:solidFill>
                <a:schemeClr val="tx1"/>
              </a:solidFill>
              <a:effectLst>
                <a:glow rad="63500">
                  <a:schemeClr val="accent1">
                    <a:satMod val="175000"/>
                    <a:alpha val="40000"/>
                  </a:schemeClr>
                </a:glow>
                <a:outerShdw blurRad="38100" dist="38100" dir="2700000" algn="tl">
                  <a:srgbClr val="000000">
                    <a:alpha val="43137"/>
                  </a:srgbClr>
                </a:outerShdw>
              </a:effectLst>
              <a:cs typeface="Arial" pitchFamily="34" charset="0"/>
            </a:endParaRPr>
          </a:p>
          <a:p>
            <a:pPr marL="430212" marR="0" lvl="0" indent="-342900" algn="l" defTabSz="914400" rtl="0" eaLnBrk="1" fontAlgn="auto" latinLnBrk="0" hangingPunct="1">
              <a:lnSpc>
                <a:spcPct val="100000"/>
              </a:lnSpc>
              <a:spcBef>
                <a:spcPct val="20000"/>
              </a:spcBef>
              <a:spcAft>
                <a:spcPts val="0"/>
              </a:spcAft>
              <a:buClr>
                <a:schemeClr val="tx1"/>
              </a:buClr>
              <a:buSzPct val="80000"/>
              <a:buFont typeface="Arial" pitchFamily="34" charset="0"/>
              <a:buChar char="•"/>
              <a:tabLst/>
              <a:defRPr/>
            </a:pPr>
            <a:r>
              <a:rPr kumimoji="0" lang="es-MX" sz="2400"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cs typeface="Arial" pitchFamily="34" charset="0"/>
              </a:rPr>
              <a:t>Acreditar curso ILFPDPPP</a:t>
            </a:r>
          </a:p>
          <a:p>
            <a:pPr marL="430212" marR="0" lvl="0" indent="-342900" algn="l" defTabSz="914400" rtl="0" eaLnBrk="1" fontAlgn="auto" latinLnBrk="0" hangingPunct="1">
              <a:lnSpc>
                <a:spcPct val="100000"/>
              </a:lnSpc>
              <a:spcBef>
                <a:spcPct val="20000"/>
              </a:spcBef>
              <a:spcAft>
                <a:spcPts val="0"/>
              </a:spcAft>
              <a:buClr>
                <a:schemeClr val="tx1"/>
              </a:buClr>
              <a:buSzPct val="80000"/>
              <a:buFont typeface="Arial" pitchFamily="34" charset="0"/>
              <a:buChar char="•"/>
              <a:tabLst/>
              <a:defRPr/>
            </a:pPr>
            <a:r>
              <a:rPr kumimoji="0" lang="es-MX" sz="2400" i="0" u="none" strike="noStrike" kern="1200" cap="none" spc="0" normalizeH="0" baseline="0" noProof="0" dirty="0" smtClean="0">
                <a:ln>
                  <a:noFill/>
                </a:ln>
                <a:solidFill>
                  <a:schemeClr val="tx1"/>
                </a:solidFill>
                <a:effectLst>
                  <a:glow rad="63500">
                    <a:schemeClr val="accent1">
                      <a:satMod val="175000"/>
                      <a:alpha val="40000"/>
                    </a:schemeClr>
                  </a:glow>
                  <a:outerShdw blurRad="38100" dist="38100" dir="2700000" algn="tl">
                    <a:srgbClr val="000000">
                      <a:alpha val="43137"/>
                    </a:srgbClr>
                  </a:outerShdw>
                </a:effectLst>
                <a:uLnTx/>
                <a:uFillTx/>
                <a:cs typeface="Arial" pitchFamily="34" charset="0"/>
              </a:rPr>
              <a:t>Ficha de registro </a:t>
            </a:r>
            <a:r>
              <a:rPr lang="es-MX" sz="2400" dirty="0" smtClean="0">
                <a:solidFill>
                  <a:schemeClr val="tx1"/>
                </a:solidFill>
                <a:effectLst>
                  <a:glow rad="63500">
                    <a:schemeClr val="accent1">
                      <a:satMod val="175000"/>
                      <a:alpha val="40000"/>
                    </a:schemeClr>
                  </a:glow>
                  <a:outerShdw blurRad="38100" dist="38100" dir="2700000" algn="tl">
                    <a:srgbClr val="000000">
                      <a:alpha val="43137"/>
                    </a:srgbClr>
                  </a:outerShdw>
                </a:effectLst>
                <a:cs typeface="Arial" pitchFamily="34" charset="0"/>
              </a:rPr>
              <a:t>impresa</a:t>
            </a:r>
          </a:p>
          <a:p>
            <a:pPr marL="430212" marR="0" lvl="0" indent="-342900" algn="l" defTabSz="914400" rtl="0" eaLnBrk="1" fontAlgn="auto" latinLnBrk="0" hangingPunct="1">
              <a:lnSpc>
                <a:spcPct val="100000"/>
              </a:lnSpc>
              <a:spcBef>
                <a:spcPct val="20000"/>
              </a:spcBef>
              <a:spcAft>
                <a:spcPts val="0"/>
              </a:spcAft>
              <a:buClr>
                <a:schemeClr val="tx1"/>
              </a:buClr>
              <a:buSzPct val="80000"/>
              <a:buFont typeface="Arial" pitchFamily="34" charset="0"/>
              <a:buChar char="•"/>
              <a:tabLst/>
              <a:defRPr/>
            </a:pPr>
            <a:r>
              <a:rPr lang="es-MX" sz="2400" dirty="0" smtClean="0">
                <a:solidFill>
                  <a:schemeClr val="tx1"/>
                </a:solidFill>
                <a:effectLst>
                  <a:glow rad="63500">
                    <a:schemeClr val="accent1">
                      <a:satMod val="175000"/>
                      <a:alpha val="40000"/>
                    </a:schemeClr>
                  </a:glow>
                  <a:outerShdw blurRad="38100" dist="38100" dir="2700000" algn="tl">
                    <a:srgbClr val="000000">
                      <a:alpha val="43137"/>
                    </a:srgbClr>
                  </a:outerShdw>
                </a:effectLst>
                <a:cs typeface="Arial" pitchFamily="34" charset="0"/>
              </a:rPr>
              <a:t>Evaluación de enseñanza-aprendizaje </a:t>
            </a:r>
          </a:p>
          <a:p>
            <a:pPr marL="628650" indent="-266700">
              <a:spcBef>
                <a:spcPct val="20000"/>
              </a:spcBef>
              <a:buClr>
                <a:schemeClr val="tx1"/>
              </a:buClr>
              <a:buSzPct val="80000"/>
              <a:buFont typeface="Arial" pitchFamily="34" charset="0"/>
              <a:buChar char="•"/>
            </a:pPr>
            <a:r>
              <a:rPr lang="es-MX" sz="2400" dirty="0" smtClean="0">
                <a:solidFill>
                  <a:schemeClr val="tx1"/>
                </a:solidFill>
                <a:effectLst>
                  <a:glow rad="63500">
                    <a:schemeClr val="accent1">
                      <a:satMod val="175000"/>
                      <a:alpha val="40000"/>
                    </a:schemeClr>
                  </a:glow>
                  <a:outerShdw blurRad="38100" dist="38100" dir="2700000" algn="tl">
                    <a:srgbClr val="000000">
                      <a:alpha val="43137"/>
                    </a:srgbClr>
                  </a:outerShdw>
                </a:effectLst>
                <a:cs typeface="Arial" pitchFamily="34" charset="0"/>
              </a:rPr>
              <a:t>Evaluación de calidad</a:t>
            </a:r>
          </a:p>
          <a:p>
            <a:pPr marL="361950">
              <a:spcBef>
                <a:spcPct val="20000"/>
              </a:spcBef>
              <a:buClr>
                <a:schemeClr val="tx1"/>
              </a:buClr>
              <a:buSzPct val="80000"/>
            </a:pPr>
            <a:endParaRPr lang="es-MX" sz="2400" dirty="0" smtClean="0">
              <a:solidFill>
                <a:schemeClr val="tx1"/>
              </a:solidFill>
              <a:effectLst>
                <a:glow rad="63500">
                  <a:schemeClr val="accent1">
                    <a:satMod val="175000"/>
                    <a:alpha val="40000"/>
                  </a:schemeClr>
                </a:glow>
                <a:outerShdw blurRad="38100" dist="38100" dir="2700000" algn="tl">
                  <a:srgbClr val="000000">
                    <a:alpha val="43137"/>
                  </a:srgbClr>
                </a:outerShdw>
              </a:effectLst>
              <a:cs typeface="Arial" pitchFamily="34" charset="0"/>
            </a:endParaRPr>
          </a:p>
        </p:txBody>
      </p:sp>
      <p:sp>
        <p:nvSpPr>
          <p:cNvPr id="6" name="1 Título"/>
          <p:cNvSpPr txBox="1">
            <a:spLocks/>
          </p:cNvSpPr>
          <p:nvPr/>
        </p:nvSpPr>
        <p:spPr>
          <a:xfrm>
            <a:off x="3071802" y="71414"/>
            <a:ext cx="5715040" cy="785818"/>
          </a:xfrm>
          <a:prstGeom prst="rect">
            <a:avLst/>
          </a:prstGeom>
        </p:spPr>
        <p:txBody>
          <a:bodyPr>
            <a:normAutofit fontScale="90000" lnSpcReduction="20000"/>
          </a:bodyPr>
          <a:lstStyle/>
          <a:p>
            <a:pPr algn="r"/>
            <a:r>
              <a:rPr lang="es-MX" sz="2000" dirty="0" smtClean="0">
                <a:effectLst>
                  <a:outerShdw blurRad="38100" dist="38100" dir="2700000" algn="tl">
                    <a:srgbClr val="000000">
                      <a:alpha val="43137"/>
                    </a:srgbClr>
                  </a:outerShdw>
                </a:effectLst>
              </a:rPr>
              <a:t>Requisitos para considerar su ASISTENCIA y recibir una CONSTANCIA</a:t>
            </a:r>
            <a:r>
              <a:rPr lang="es-MX" sz="2000" b="1" dirty="0" smtClean="0">
                <a:effectLst>
                  <a:outerShdw blurRad="38100" dist="38100" dir="2700000" algn="tl">
                    <a:srgbClr val="000000">
                      <a:alpha val="43137"/>
                    </a:srgbClr>
                  </a:outerShdw>
                </a:effectLst>
              </a:rPr>
              <a:t> </a:t>
            </a:r>
            <a:r>
              <a:rPr kumimoji="0" lang="es-MX" sz="2000" i="0" u="none" strike="noStrike" kern="1200" cap="none" spc="0" normalizeH="0" baseline="0" noProof="0" dirty="0" smtClean="0">
                <a:ln>
                  <a:noFill/>
                </a:ln>
                <a:effectLst>
                  <a:outerShdw blurRad="38100" dist="38100" dir="2700000" algn="tl">
                    <a:srgbClr val="000000">
                      <a:alpha val="43137"/>
                    </a:srgbClr>
                  </a:outerShdw>
                </a:effectLst>
                <a:uLnTx/>
                <a:uFillTx/>
                <a:ea typeface="+mj-ea"/>
                <a:cs typeface="Arial" pitchFamily="34" charset="0"/>
              </a:rPr>
              <a:t>de participación del curso</a:t>
            </a:r>
            <a:r>
              <a:rPr kumimoji="0" lang="es-MX" i="0" u="none" strike="noStrike" kern="1200" cap="none" spc="0" normalizeH="0" baseline="0" noProof="0" dirty="0" smtClean="0">
                <a:ln>
                  <a:noFill/>
                </a:ln>
                <a:effectLst>
                  <a:outerShdw blurRad="38100" dist="38100" dir="2700000" algn="tl">
                    <a:srgbClr val="000000">
                      <a:alpha val="43137"/>
                    </a:srgbClr>
                  </a:outerShdw>
                </a:effectLst>
                <a:uLnTx/>
                <a:uFillTx/>
                <a:ea typeface="+mj-ea"/>
                <a:cs typeface="Arial" pitchFamily="34" charset="0"/>
              </a:rPr>
              <a:t>:</a:t>
            </a:r>
            <a:endParaRPr kumimoji="0" lang="es-ES" i="0" u="none" strike="noStrike" kern="1200" cap="none" spc="0" normalizeH="0" baseline="0" noProof="0" dirty="0">
              <a:ln>
                <a:noFill/>
              </a:ln>
              <a:effectLst>
                <a:outerShdw blurRad="38100" dist="38100" dir="2700000" algn="tl">
                  <a:srgbClr val="000000">
                    <a:alpha val="43137"/>
                  </a:srgbClr>
                </a:outerShdw>
              </a:effectLst>
              <a:uLnTx/>
              <a:uFillTx/>
              <a:ea typeface="+mj-ea"/>
              <a:cs typeface="Arial" pitchFamily="34" charset="0"/>
            </a:endParaRPr>
          </a:p>
        </p:txBody>
      </p:sp>
      <p:grpSp>
        <p:nvGrpSpPr>
          <p:cNvPr id="13" name="12 Grupo"/>
          <p:cNvGrpSpPr/>
          <p:nvPr/>
        </p:nvGrpSpPr>
        <p:grpSpPr>
          <a:xfrm rot="21289937">
            <a:off x="1675500" y="3449544"/>
            <a:ext cx="2190108" cy="2992714"/>
            <a:chOff x="522164" y="-658183"/>
            <a:chExt cx="5638312" cy="7278688"/>
          </a:xfrm>
        </p:grpSpPr>
        <p:pic>
          <p:nvPicPr>
            <p:cNvPr id="14" name="13 Imagen" descr="eva enseñanza.png"/>
            <p:cNvPicPr>
              <a:picLocks noChangeAspect="1"/>
            </p:cNvPicPr>
            <p:nvPr/>
          </p:nvPicPr>
          <p:blipFill>
            <a:blip r:embed="rId2" cstate="print"/>
            <a:stretch>
              <a:fillRect/>
            </a:stretch>
          </p:blipFill>
          <p:spPr>
            <a:xfrm rot="794716">
              <a:off x="522164" y="-369983"/>
              <a:ext cx="5638312" cy="6990488"/>
            </a:xfrm>
            <a:prstGeom prst="rect">
              <a:avLst/>
            </a:prstGeom>
            <a:effectLst>
              <a:outerShdw blurRad="63500" sx="102000" sy="102000" algn="ctr" rotWithShape="0">
                <a:prstClr val="black">
                  <a:alpha val="40000"/>
                </a:prstClr>
              </a:outerShdw>
            </a:effectLst>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3803">
              <a:off x="1458444" y="-658183"/>
              <a:ext cx="1291805" cy="891257"/>
            </a:xfrm>
            <a:prstGeom prst="rect">
              <a:avLst/>
            </a:prstGeom>
          </p:spPr>
        </p:pic>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676" t="18382" r="32987" b="4970"/>
          <a:stretch/>
        </p:blipFill>
        <p:spPr bwMode="auto">
          <a:xfrm rot="293736">
            <a:off x="708654" y="1358886"/>
            <a:ext cx="2239809" cy="29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480" t="13326" r="31845" b="4943"/>
          <a:stretch/>
        </p:blipFill>
        <p:spPr bwMode="auto">
          <a:xfrm rot="267720">
            <a:off x="203818" y="2857427"/>
            <a:ext cx="2126728" cy="281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47681"/>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a:effectLst>
                  <a:glow rad="228600">
                    <a:schemeClr val="accent5">
                      <a:satMod val="175000"/>
                      <a:alpha val="40000"/>
                    </a:schemeClr>
                  </a:glow>
                </a:effectLst>
              </a:rPr>
              <a:t>CÓMPUTO EN LA NUBE</a:t>
            </a:r>
          </a:p>
        </p:txBody>
      </p:sp>
      <p:pic>
        <p:nvPicPr>
          <p:cNvPr id="3" name="Picture 2" descr="http://1.bp.blogspot.com/-55DlZs8LTCc/TVqLw3hdaEI/AAAAAAAAAH4/hEqBt96ZV8M/s1600/Cloud-computing.png"/>
          <p:cNvPicPr>
            <a:picLocks noChangeAspect="1" noChangeArrowheads="1"/>
          </p:cNvPicPr>
          <p:nvPr/>
        </p:nvPicPr>
        <p:blipFill>
          <a:blip r:embed="rId3" cstate="print"/>
          <a:srcRect/>
          <a:stretch>
            <a:fillRect/>
          </a:stretch>
        </p:blipFill>
        <p:spPr bwMode="auto">
          <a:xfrm>
            <a:off x="4596223" y="2845403"/>
            <a:ext cx="3864209" cy="3247893"/>
          </a:xfrm>
          <a:prstGeom prst="rect">
            <a:avLst/>
          </a:prstGeom>
          <a:noFill/>
          <a:effectLst>
            <a:glow rad="228600">
              <a:schemeClr val="accent4">
                <a:satMod val="175000"/>
                <a:alpha val="40000"/>
              </a:schemeClr>
            </a:glow>
          </a:effectLst>
        </p:spPr>
      </p:pic>
      <p:grpSp>
        <p:nvGrpSpPr>
          <p:cNvPr id="4" name="3 Grupo"/>
          <p:cNvGrpSpPr>
            <a:grpSpLocks/>
          </p:cNvGrpSpPr>
          <p:nvPr/>
        </p:nvGrpSpPr>
        <p:grpSpPr bwMode="auto">
          <a:xfrm>
            <a:off x="642910" y="1392238"/>
            <a:ext cx="8105554" cy="1028650"/>
            <a:chOff x="92128" y="579"/>
            <a:chExt cx="1825186" cy="1095111"/>
          </a:xfrm>
          <a:solidFill>
            <a:srgbClr val="47375B"/>
          </a:solidFill>
        </p:grpSpPr>
        <p:sp>
          <p:nvSpPr>
            <p:cNvPr id="5" name="4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dirty="0" smtClean="0">
                  <a:solidFill>
                    <a:schemeClr val="bg1"/>
                  </a:solidFill>
                </a:rPr>
                <a:t>Modelo de provisión externa de servicios de cómputo bajo demanda, que implica el suministro de infraestructura, plataforma o software, mediante procedimientos de virtualización, en recursos compartidos.</a:t>
              </a:r>
              <a:endParaRPr lang="es-MX" dirty="0">
                <a:solidFill>
                  <a:schemeClr val="bg1"/>
                </a:solidFill>
                <a:effectLst>
                  <a:glow rad="228600">
                    <a:schemeClr val="accent5">
                      <a:satMod val="175000"/>
                      <a:alpha val="40000"/>
                    </a:schemeClr>
                  </a:glow>
                </a:effectLst>
              </a:endParaRPr>
            </a:p>
          </p:txBody>
        </p:sp>
      </p:grpSp>
      <p:sp>
        <p:nvSpPr>
          <p:cNvPr id="7" name="6 Rectángulo"/>
          <p:cNvSpPr/>
          <p:nvPr/>
        </p:nvSpPr>
        <p:spPr>
          <a:xfrm>
            <a:off x="467544" y="2661880"/>
            <a:ext cx="3714776" cy="1631216"/>
          </a:xfrm>
          <a:prstGeom prst="rect">
            <a:avLst/>
          </a:prstGeom>
        </p:spPr>
        <p:txBody>
          <a:bodyPr wrap="square">
            <a:spAutoFit/>
          </a:bodyPr>
          <a:lstStyle/>
          <a:p>
            <a:pPr fontAlgn="auto">
              <a:spcBef>
                <a:spcPct val="20000"/>
              </a:spcBef>
              <a:spcAft>
                <a:spcPts val="0"/>
              </a:spcAft>
              <a:defRPr/>
            </a:pPr>
            <a:r>
              <a:rPr lang="es-ES" sz="2000" dirty="0" smtClean="0">
                <a:latin typeface="Calibri" pitchFamily="34" charset="0"/>
                <a:cs typeface="Calibri" pitchFamily="34" charset="0"/>
              </a:rPr>
              <a:t>El reglamento en su art. 52 establece las reglas mínimas para que el responsable se pueda adherir a servicios de cómputo en la nube.</a:t>
            </a:r>
            <a:endParaRPr lang="es-ES" sz="2000" dirty="0">
              <a:latin typeface="Calibri" pitchFamily="34" charset="0"/>
              <a:cs typeface="Calibri" pitchFamily="34" charset="0"/>
            </a:endParaRPr>
          </a:p>
        </p:txBody>
      </p:sp>
      <p:sp>
        <p:nvSpPr>
          <p:cNvPr id="8" name="7 Rectángulo"/>
          <p:cNvSpPr/>
          <p:nvPr/>
        </p:nvSpPr>
        <p:spPr>
          <a:xfrm>
            <a:off x="463189" y="4558014"/>
            <a:ext cx="3714776" cy="1877437"/>
          </a:xfrm>
          <a:prstGeom prst="rect">
            <a:avLst/>
          </a:prstGeom>
        </p:spPr>
        <p:txBody>
          <a:bodyPr wrap="square">
            <a:spAutoFit/>
          </a:bodyPr>
          <a:lstStyle/>
          <a:p>
            <a:pPr fontAlgn="auto">
              <a:spcBef>
                <a:spcPct val="20000"/>
              </a:spcBef>
              <a:spcAft>
                <a:spcPts val="0"/>
              </a:spcAft>
              <a:defRPr/>
            </a:pPr>
            <a:r>
              <a:rPr lang="es-ES" sz="2000" dirty="0" smtClean="0">
                <a:latin typeface="Calibri" pitchFamily="34" charset="0"/>
                <a:cs typeface="Calibri" pitchFamily="34" charset="0"/>
              </a:rPr>
              <a:t>El responsable </a:t>
            </a:r>
            <a:r>
              <a:rPr lang="es-ES" sz="2400" b="1" dirty="0" smtClean="0">
                <a:solidFill>
                  <a:srgbClr val="009684"/>
                </a:solidFill>
                <a:latin typeface="Calibri" pitchFamily="34" charset="0"/>
                <a:cs typeface="Calibri" pitchFamily="34" charset="0"/>
              </a:rPr>
              <a:t>no podrá adherirse a servicios que no garanticen la debida protección</a:t>
            </a:r>
            <a:r>
              <a:rPr lang="es-ES" sz="2400" b="1" dirty="0" smtClean="0">
                <a:latin typeface="Calibri" pitchFamily="34" charset="0"/>
                <a:cs typeface="Calibri" pitchFamily="34" charset="0"/>
              </a:rPr>
              <a:t> </a:t>
            </a:r>
            <a:r>
              <a:rPr lang="es-ES" sz="2000" dirty="0" smtClean="0">
                <a:latin typeface="Calibri" pitchFamily="34" charset="0"/>
                <a:cs typeface="Calibri" pitchFamily="34" charset="0"/>
              </a:rPr>
              <a:t>de los datos personales.</a:t>
            </a:r>
            <a:endParaRPr lang="es-ES" sz="2000" dirty="0">
              <a:latin typeface="Calibri" pitchFamily="34" charset="0"/>
              <a:cs typeface="Calibri" pitchFamily="34" charset="0"/>
            </a:endParaRPr>
          </a:p>
        </p:txBody>
      </p:sp>
    </p:spTree>
    <p:extLst>
      <p:ext uri="{BB962C8B-B14F-4D97-AF65-F5344CB8AC3E}">
        <p14:creationId xmlns:p14="http://schemas.microsoft.com/office/powerpoint/2010/main" val="3384867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85984" y="4429132"/>
            <a:ext cx="6572264" cy="1600438"/>
          </a:xfrm>
          <a:prstGeom prst="rect">
            <a:avLst/>
          </a:prstGeom>
          <a:noFill/>
        </p:spPr>
        <p:txBody>
          <a:bodyPr wrap="square" rtlCol="0">
            <a:spAutoFit/>
          </a:bodyPr>
          <a:lstStyle/>
          <a:p>
            <a:pPr algn="r"/>
            <a:endParaRPr lang="es-MX" sz="5400" dirty="0">
              <a:effectLst>
                <a:glow rad="228600">
                  <a:schemeClr val="accent5">
                    <a:satMod val="175000"/>
                    <a:alpha val="40000"/>
                  </a:schemeClr>
                </a:glow>
              </a:effectLst>
            </a:endParaRPr>
          </a:p>
          <a:p>
            <a:pPr algn="r"/>
            <a:r>
              <a:rPr lang="es-MX" sz="4400" dirty="0" smtClean="0">
                <a:effectLst>
                  <a:glow rad="228600">
                    <a:schemeClr val="accent5">
                      <a:satMod val="175000"/>
                      <a:alpha val="40000"/>
                    </a:schemeClr>
                  </a:glow>
                </a:effectLst>
              </a:rPr>
              <a:t>PRINCIPIOS</a:t>
            </a:r>
            <a:endParaRPr lang="es-MX" sz="4400" dirty="0">
              <a:effectLst>
                <a:glow rad="228600">
                  <a:schemeClr val="accent5">
                    <a:satMod val="175000"/>
                    <a:alpha val="40000"/>
                  </a:schemeClr>
                </a:glow>
              </a:effectLst>
            </a:endParaRPr>
          </a:p>
        </p:txBody>
      </p:sp>
      <p:pic>
        <p:nvPicPr>
          <p:cNvPr id="10" name="Picture 5" descr="http://3.bp.blogspot.com/_f73GPuX6JOY/TQIB03vs62I/AAAAAAAAAAQ/-YqdRhLW4ss/s1600/icono-tuenti-web20.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4612976" y="5229351"/>
            <a:ext cx="1000132" cy="958636"/>
          </a:xfrm>
          <a:prstGeom prst="rect">
            <a:avLst/>
          </a:prstGeom>
          <a:noFill/>
        </p:spPr>
      </p:pic>
      <p:grpSp>
        <p:nvGrpSpPr>
          <p:cNvPr id="13" name="12 Grupo"/>
          <p:cNvGrpSpPr/>
          <p:nvPr/>
        </p:nvGrpSpPr>
        <p:grpSpPr>
          <a:xfrm>
            <a:off x="3794367" y="4041914"/>
            <a:ext cx="683918" cy="361872"/>
            <a:chOff x="4006946" y="3183"/>
            <a:chExt cx="1326058" cy="861938"/>
          </a:xfrm>
          <a:solidFill>
            <a:srgbClr val="163C46"/>
          </a:solidFill>
        </p:grpSpPr>
        <p:sp>
          <p:nvSpPr>
            <p:cNvPr id="35" name="34 Rectángulo redondeado"/>
            <p:cNvSpPr/>
            <p:nvPr/>
          </p:nvSpPr>
          <p:spPr>
            <a:xfrm>
              <a:off x="4006946" y="3183"/>
              <a:ext cx="1326058" cy="861938"/>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6" name="35 Rectángulo"/>
            <p:cNvSpPr/>
            <p:nvPr/>
          </p:nvSpPr>
          <p:spPr>
            <a:xfrm>
              <a:off x="4049022" y="45259"/>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Licitud</a:t>
              </a:r>
              <a:endParaRPr lang="es-MX" sz="1000" kern="1200" dirty="0"/>
            </a:p>
          </p:txBody>
        </p:sp>
      </p:grpSp>
      <p:grpSp>
        <p:nvGrpSpPr>
          <p:cNvPr id="14" name="13 Grupo"/>
          <p:cNvGrpSpPr/>
          <p:nvPr/>
        </p:nvGrpSpPr>
        <p:grpSpPr>
          <a:xfrm>
            <a:off x="4486144" y="4114577"/>
            <a:ext cx="1659034" cy="446293"/>
            <a:chOff x="5717159" y="880353"/>
            <a:chExt cx="2140987" cy="861938"/>
          </a:xfrm>
          <a:solidFill>
            <a:schemeClr val="tx1">
              <a:lumMod val="75000"/>
            </a:schemeClr>
          </a:solidFill>
        </p:grpSpPr>
        <p:sp>
          <p:nvSpPr>
            <p:cNvPr id="33" name="32 Rectángulo redondeado"/>
            <p:cNvSpPr/>
            <p:nvPr/>
          </p:nvSpPr>
          <p:spPr>
            <a:xfrm>
              <a:off x="5717159" y="880353"/>
              <a:ext cx="2140987" cy="861938"/>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4" name="33 Rectángulo"/>
            <p:cNvSpPr/>
            <p:nvPr/>
          </p:nvSpPr>
          <p:spPr>
            <a:xfrm>
              <a:off x="5759235" y="922429"/>
              <a:ext cx="2056834" cy="777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Consentimiento</a:t>
              </a:r>
              <a:endParaRPr lang="es-MX" sz="1000" kern="1200" dirty="0"/>
            </a:p>
          </p:txBody>
        </p:sp>
      </p:grpSp>
      <p:grpSp>
        <p:nvGrpSpPr>
          <p:cNvPr id="15" name="14 Grupo"/>
          <p:cNvGrpSpPr/>
          <p:nvPr/>
        </p:nvGrpSpPr>
        <p:grpSpPr>
          <a:xfrm>
            <a:off x="2840367" y="5107404"/>
            <a:ext cx="963674" cy="361872"/>
            <a:chOff x="6730582" y="2998030"/>
            <a:chExt cx="1868482" cy="861938"/>
          </a:xfrm>
          <a:solidFill>
            <a:srgbClr val="163C46"/>
          </a:solidFill>
        </p:grpSpPr>
        <p:sp>
          <p:nvSpPr>
            <p:cNvPr id="31" name="30 Rectángulo redondeado"/>
            <p:cNvSpPr/>
            <p:nvPr/>
          </p:nvSpPr>
          <p:spPr>
            <a:xfrm>
              <a:off x="6730582" y="2998030"/>
              <a:ext cx="1868482" cy="861938"/>
            </a:xfrm>
            <a:prstGeom prst="roundRect">
              <a:avLst/>
            </a:prstGeom>
            <a:grp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2" name="31 Rectángulo"/>
            <p:cNvSpPr/>
            <p:nvPr/>
          </p:nvSpPr>
          <p:spPr>
            <a:xfrm>
              <a:off x="6772658" y="3040106"/>
              <a:ext cx="1784330"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Información</a:t>
              </a:r>
              <a:endParaRPr lang="es-MX" sz="1000" kern="1200" dirty="0"/>
            </a:p>
          </p:txBody>
        </p:sp>
      </p:grpSp>
      <p:grpSp>
        <p:nvGrpSpPr>
          <p:cNvPr id="16" name="15 Grupo"/>
          <p:cNvGrpSpPr/>
          <p:nvPr/>
        </p:nvGrpSpPr>
        <p:grpSpPr>
          <a:xfrm>
            <a:off x="3929058" y="5189520"/>
            <a:ext cx="683918" cy="361872"/>
            <a:chOff x="6124623" y="5115708"/>
            <a:chExt cx="1326058" cy="861938"/>
          </a:xfrm>
        </p:grpSpPr>
        <p:sp>
          <p:nvSpPr>
            <p:cNvPr id="29" name="28 Rectángulo redondeado"/>
            <p:cNvSpPr/>
            <p:nvPr/>
          </p:nvSpPr>
          <p:spPr>
            <a:xfrm>
              <a:off x="6124623" y="5115708"/>
              <a:ext cx="1326058" cy="861938"/>
            </a:xfrm>
            <a:prstGeom prst="roundRect">
              <a:avLst/>
            </a:prstGeom>
            <a:solidFill>
              <a:schemeClr val="tx1">
                <a:lumMod val="75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0" name="29 Rectángulo"/>
            <p:cNvSpPr/>
            <p:nvPr/>
          </p:nvSpPr>
          <p:spPr>
            <a:xfrm>
              <a:off x="6166699" y="5157784"/>
              <a:ext cx="1241906" cy="777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Calidad</a:t>
              </a:r>
              <a:endParaRPr lang="es-MX" sz="1000" kern="1200" dirty="0"/>
            </a:p>
          </p:txBody>
        </p:sp>
      </p:grpSp>
      <p:grpSp>
        <p:nvGrpSpPr>
          <p:cNvPr id="17" name="16 Grupo"/>
          <p:cNvGrpSpPr/>
          <p:nvPr/>
        </p:nvGrpSpPr>
        <p:grpSpPr>
          <a:xfrm>
            <a:off x="5927726" y="3871035"/>
            <a:ext cx="1017232" cy="466688"/>
            <a:chOff x="4006946" y="5992878"/>
            <a:chExt cx="1326058" cy="861938"/>
          </a:xfrm>
          <a:solidFill>
            <a:schemeClr val="tx1">
              <a:lumMod val="50000"/>
            </a:schemeClr>
          </a:solidFill>
        </p:grpSpPr>
        <p:sp>
          <p:nvSpPr>
            <p:cNvPr id="27" name="26 Rectángulo redondeado"/>
            <p:cNvSpPr/>
            <p:nvPr/>
          </p:nvSpPr>
          <p:spPr>
            <a:xfrm>
              <a:off x="4006946" y="5992878"/>
              <a:ext cx="1326058" cy="861938"/>
            </a:xfrm>
            <a:prstGeom prst="roundRect">
              <a:avLst/>
            </a:prstGeom>
            <a:grp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8" name="27 Rectángulo"/>
            <p:cNvSpPr/>
            <p:nvPr/>
          </p:nvSpPr>
          <p:spPr>
            <a:xfrm>
              <a:off x="4049022" y="6034954"/>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Finalidad</a:t>
              </a:r>
              <a:endParaRPr lang="es-MX" sz="1000" kern="1200" dirty="0"/>
            </a:p>
          </p:txBody>
        </p:sp>
      </p:grpSp>
      <p:grpSp>
        <p:nvGrpSpPr>
          <p:cNvPr id="19" name="18 Grupo"/>
          <p:cNvGrpSpPr/>
          <p:nvPr/>
        </p:nvGrpSpPr>
        <p:grpSpPr>
          <a:xfrm>
            <a:off x="2584748" y="4515938"/>
            <a:ext cx="1750984" cy="487083"/>
            <a:chOff x="544934" y="2998030"/>
            <a:chExt cx="2260386" cy="861938"/>
          </a:xfrm>
          <a:solidFill>
            <a:schemeClr val="tx1">
              <a:lumMod val="65000"/>
            </a:schemeClr>
          </a:solidFill>
        </p:grpSpPr>
        <p:sp>
          <p:nvSpPr>
            <p:cNvPr id="23" name="22 Rectángulo redondeado"/>
            <p:cNvSpPr/>
            <p:nvPr/>
          </p:nvSpPr>
          <p:spPr>
            <a:xfrm>
              <a:off x="544934" y="2998030"/>
              <a:ext cx="2260386" cy="861938"/>
            </a:xfrm>
            <a:prstGeom prst="roundRect">
              <a:avLst/>
            </a:prstGeom>
            <a:grp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24" name="23 Rectángulo"/>
            <p:cNvSpPr/>
            <p:nvPr/>
          </p:nvSpPr>
          <p:spPr>
            <a:xfrm>
              <a:off x="587010" y="3040106"/>
              <a:ext cx="2176234"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Proporcionalidad</a:t>
              </a:r>
              <a:endParaRPr lang="es-MX" sz="1000" kern="1200" dirty="0"/>
            </a:p>
          </p:txBody>
        </p:sp>
      </p:grpSp>
      <p:grpSp>
        <p:nvGrpSpPr>
          <p:cNvPr id="20" name="19 Grupo"/>
          <p:cNvGrpSpPr/>
          <p:nvPr/>
        </p:nvGrpSpPr>
        <p:grpSpPr>
          <a:xfrm>
            <a:off x="5286380" y="4786322"/>
            <a:ext cx="1519842" cy="361872"/>
            <a:chOff x="1513457" y="880353"/>
            <a:chExt cx="2183992" cy="861938"/>
          </a:xfrm>
          <a:solidFill>
            <a:schemeClr val="tx1">
              <a:lumMod val="50000"/>
            </a:schemeClr>
          </a:solidFill>
        </p:grpSpPr>
        <p:sp>
          <p:nvSpPr>
            <p:cNvPr id="21" name="20 Rectángulo redondeado"/>
            <p:cNvSpPr/>
            <p:nvPr/>
          </p:nvSpPr>
          <p:spPr>
            <a:xfrm>
              <a:off x="1513457" y="880353"/>
              <a:ext cx="2077681" cy="861938"/>
            </a:xfrm>
            <a:prstGeom prst="roundRect">
              <a:avLst/>
            </a:prstGeom>
            <a:grp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2" name="21 Rectángulo"/>
            <p:cNvSpPr/>
            <p:nvPr/>
          </p:nvSpPr>
          <p:spPr>
            <a:xfrm>
              <a:off x="1703919" y="922429"/>
              <a:ext cx="1993530"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Responsabilidad</a:t>
              </a:r>
              <a:endParaRPr lang="es-MX" sz="1000" kern="1200" dirty="0"/>
            </a:p>
          </p:txBody>
        </p:sp>
      </p:grpSp>
      <p:grpSp>
        <p:nvGrpSpPr>
          <p:cNvPr id="37" name="36 Grupo"/>
          <p:cNvGrpSpPr/>
          <p:nvPr/>
        </p:nvGrpSpPr>
        <p:grpSpPr>
          <a:xfrm>
            <a:off x="4375591" y="4657147"/>
            <a:ext cx="910789" cy="491048"/>
            <a:chOff x="4006946" y="3183"/>
            <a:chExt cx="1326058" cy="861938"/>
          </a:xfrm>
          <a:solidFill>
            <a:srgbClr val="163C46"/>
          </a:solidFill>
        </p:grpSpPr>
        <p:sp>
          <p:nvSpPr>
            <p:cNvPr id="38" name="37 Rectángulo redondeado"/>
            <p:cNvSpPr/>
            <p:nvPr/>
          </p:nvSpPr>
          <p:spPr>
            <a:xfrm>
              <a:off x="4006946" y="3183"/>
              <a:ext cx="1326058" cy="861938"/>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9" name="38 Rectángulo"/>
            <p:cNvSpPr/>
            <p:nvPr/>
          </p:nvSpPr>
          <p:spPr>
            <a:xfrm>
              <a:off x="4049022" y="45259"/>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Lealtad</a:t>
              </a:r>
              <a:endParaRPr lang="es-MX" sz="1000" kern="1200" dirty="0"/>
            </a:p>
          </p:txBody>
        </p:sp>
      </p:gr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 Grupo"/>
          <p:cNvGrpSpPr>
            <a:grpSpLocks/>
          </p:cNvGrpSpPr>
          <p:nvPr/>
        </p:nvGrpSpPr>
        <p:grpSpPr bwMode="auto">
          <a:xfrm>
            <a:off x="971600" y="1916832"/>
            <a:ext cx="7572428" cy="2298194"/>
            <a:chOff x="92128" y="579"/>
            <a:chExt cx="1825186" cy="1095111"/>
          </a:xfrm>
          <a:solidFill>
            <a:srgbClr val="47375B"/>
          </a:solidFill>
        </p:grpSpPr>
        <p:sp>
          <p:nvSpPr>
            <p:cNvPr id="15" name="14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bg1"/>
                  </a:solidFill>
                </a:rPr>
                <a:t>Todo tratamiento de datos personales  no debe contravenir ninguna disposición normativa. Debe ser con apego y cumplimiento a lo dispuesto por la legislación mexicana y el derecho internacional</a:t>
              </a:r>
            </a:p>
          </p:txBody>
        </p:sp>
      </p:grpSp>
      <p:sp>
        <p:nvSpPr>
          <p:cNvPr id="17" name="16 CuadroTexto"/>
          <p:cNvSpPr txBox="1"/>
          <p:nvPr/>
        </p:nvSpPr>
        <p:spPr>
          <a:xfrm>
            <a:off x="3998390" y="1268760"/>
            <a:ext cx="1577676"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LICITUD</a:t>
            </a:r>
            <a:endParaRPr lang="es-ES" sz="2800" dirty="0">
              <a:ln w="50800"/>
              <a:effectLst>
                <a:glow rad="228600">
                  <a:schemeClr val="accent5">
                    <a:satMod val="175000"/>
                    <a:alpha val="40000"/>
                  </a:schemeClr>
                </a:glow>
              </a:effectLst>
            </a:endParaRPr>
          </a:p>
        </p:txBody>
      </p:sp>
      <p:pic>
        <p:nvPicPr>
          <p:cNvPr id="2052" name="Picture 4" descr="http://2.bp.blogspot.com/_ia73zo11u6E/TPhydVEZYhI/AAAAAAAAABc/L4GQELqUD7g/s1600/ley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78014" y="3789040"/>
            <a:ext cx="3740834" cy="2918984"/>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3 Grupo"/>
          <p:cNvGrpSpPr>
            <a:grpSpLocks/>
          </p:cNvGrpSpPr>
          <p:nvPr/>
        </p:nvGrpSpPr>
        <p:grpSpPr bwMode="auto">
          <a:xfrm>
            <a:off x="1000100" y="1700808"/>
            <a:ext cx="7572428" cy="2296846"/>
            <a:chOff x="92128" y="579"/>
            <a:chExt cx="1825186" cy="1095111"/>
          </a:xfrm>
          <a:solidFill>
            <a:srgbClr val="47375B"/>
          </a:solidFill>
        </p:grpSpPr>
        <p:sp>
          <p:nvSpPr>
            <p:cNvPr id="28" name="2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bg1"/>
                  </a:solidFill>
                </a:rPr>
                <a:t>El tratamiento de DP debe realizarse en atención a lo acordado, tomando en consideración la expectativa razonable de privacidad, sin causar perjuicio alguno a los intereses del titular. No deben de utilizarse medios engañosos o fraudulentos para recabar y tratar DP.</a:t>
              </a:r>
            </a:p>
          </p:txBody>
        </p:sp>
      </p:grpSp>
      <p:sp>
        <p:nvSpPr>
          <p:cNvPr id="30" name="29 CuadroTexto"/>
          <p:cNvSpPr txBox="1"/>
          <p:nvPr/>
        </p:nvSpPr>
        <p:spPr>
          <a:xfrm>
            <a:off x="3832959" y="1124744"/>
            <a:ext cx="1754006"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LEALTAD</a:t>
            </a:r>
            <a:endParaRPr lang="es-ES" sz="2800" dirty="0">
              <a:ln w="50800"/>
              <a:effectLst>
                <a:glow rad="228600">
                  <a:schemeClr val="accent5">
                    <a:satMod val="175000"/>
                    <a:alpha val="40000"/>
                  </a:schemeClr>
                </a:glow>
              </a:effectLst>
            </a:endParaRPr>
          </a:p>
        </p:txBody>
      </p:sp>
      <p:sp>
        <p:nvSpPr>
          <p:cNvPr id="31" name="30 CuadroTexto"/>
          <p:cNvSpPr txBox="1"/>
          <p:nvPr/>
        </p:nvSpPr>
        <p:spPr>
          <a:xfrm>
            <a:off x="1691680" y="5085184"/>
            <a:ext cx="2023064" cy="646331"/>
          </a:xfrm>
          <a:prstGeom prst="rect">
            <a:avLst/>
          </a:prstGeom>
          <a:noFill/>
        </p:spPr>
        <p:txBody>
          <a:bodyPr wrap="square">
            <a:spAutoFit/>
          </a:bodyPr>
          <a:lstStyle/>
          <a:p>
            <a:pPr algn="ctr">
              <a:defRPr/>
            </a:pPr>
            <a:r>
              <a:rPr lang="es-ES" dirty="0" smtClean="0">
                <a:ln w="50800"/>
                <a:effectLst/>
              </a:rPr>
              <a:t>Acciones fraudulentas:</a:t>
            </a:r>
            <a:endParaRPr lang="es-ES" dirty="0">
              <a:ln w="50800"/>
              <a:effectLst/>
            </a:endParaRPr>
          </a:p>
        </p:txBody>
      </p:sp>
      <p:sp>
        <p:nvSpPr>
          <p:cNvPr id="32" name="31 CuadroTexto"/>
          <p:cNvSpPr txBox="1"/>
          <p:nvPr/>
        </p:nvSpPr>
        <p:spPr>
          <a:xfrm>
            <a:off x="3832959" y="4649032"/>
            <a:ext cx="4891984" cy="1815882"/>
          </a:xfrm>
          <a:prstGeom prst="rect">
            <a:avLst/>
          </a:prstGeom>
          <a:noFill/>
        </p:spPr>
        <p:txBody>
          <a:bodyPr wrap="square" rtlCol="0">
            <a:spAutoFit/>
          </a:bodyPr>
          <a:lstStyle/>
          <a:p>
            <a:pPr marL="273050" indent="-273050" algn="just">
              <a:buFont typeface="Arial" pitchFamily="34" charset="0"/>
              <a:buChar char="•"/>
            </a:pPr>
            <a:r>
              <a:rPr lang="es-MX" sz="1600" dirty="0" smtClean="0"/>
              <a:t>Exista dolo, mala fe o negligencia en la información proporcionada al titular sobre el tratamiento.</a:t>
            </a:r>
          </a:p>
          <a:p>
            <a:pPr marL="273050" indent="-273050" algn="just">
              <a:buFont typeface="Arial" pitchFamily="34" charset="0"/>
              <a:buChar char="•"/>
            </a:pPr>
            <a:r>
              <a:rPr lang="es-MX" sz="1600" dirty="0" smtClean="0"/>
              <a:t>Se vulnere la expectativa razonable de privacidad del titular.</a:t>
            </a:r>
          </a:p>
          <a:p>
            <a:pPr marL="273050" indent="-273050" algn="just">
              <a:buFont typeface="Arial" pitchFamily="34" charset="0"/>
              <a:buChar char="•"/>
            </a:pPr>
            <a:r>
              <a:rPr lang="es-MX" sz="1600" dirty="0" smtClean="0"/>
              <a:t>Las finalidades no son las informadas en el aviso de privacidad.</a:t>
            </a:r>
            <a:endParaRPr lang="es-MX" sz="1600" dirty="0"/>
          </a:p>
        </p:txBody>
      </p:sp>
      <p:sp>
        <p:nvSpPr>
          <p:cNvPr id="33" name="32 Abrir llave"/>
          <p:cNvSpPr/>
          <p:nvPr/>
        </p:nvSpPr>
        <p:spPr>
          <a:xfrm>
            <a:off x="3635896" y="4649032"/>
            <a:ext cx="281192" cy="1815882"/>
          </a:xfrm>
          <a:prstGeom prst="leftBrace">
            <a:avLst>
              <a:gd name="adj1" fmla="val 8333"/>
              <a:gd name="adj2" fmla="val 47783"/>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pic>
        <p:nvPicPr>
          <p:cNvPr id="34" name="33 Imagen" descr="MALA FE.png"/>
          <p:cNvPicPr>
            <a:picLocks noChangeAspect="1"/>
          </p:cNvPicPr>
          <p:nvPr/>
        </p:nvPicPr>
        <p:blipFill>
          <a:blip r:embed="rId3" cstate="print"/>
          <a:stretch>
            <a:fillRect/>
          </a:stretch>
        </p:blipFill>
        <p:spPr>
          <a:xfrm>
            <a:off x="662814" y="4651996"/>
            <a:ext cx="1337418" cy="1990574"/>
          </a:xfrm>
          <a:prstGeom prst="rect">
            <a:avLst/>
          </a:prstGeom>
          <a:effectLst>
            <a:glow rad="228600">
              <a:schemeClr val="accent5">
                <a:satMod val="175000"/>
                <a:alpha val="40000"/>
              </a:schemeClr>
            </a:glow>
            <a:softEdge rad="127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 Grupo"/>
          <p:cNvGrpSpPr>
            <a:grpSpLocks/>
          </p:cNvGrpSpPr>
          <p:nvPr/>
        </p:nvGrpSpPr>
        <p:grpSpPr bwMode="auto">
          <a:xfrm>
            <a:off x="1689323" y="2420888"/>
            <a:ext cx="7000924" cy="2872548"/>
            <a:chOff x="92128" y="579"/>
            <a:chExt cx="1825186" cy="1095111"/>
          </a:xfrm>
          <a:solidFill>
            <a:srgbClr val="47375B"/>
          </a:solidFill>
        </p:grpSpPr>
        <p:sp>
          <p:nvSpPr>
            <p:cNvPr id="4" name="3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r"/>
              <a:r>
                <a:rPr lang="es-MX" sz="2800" dirty="0" smtClean="0">
                  <a:solidFill>
                    <a:schemeClr val="bg1"/>
                  </a:solidFill>
                </a:rPr>
                <a:t>Los DP tratados, deben ser los mínimos necesarios para el cumplimiento de la finalidad para la cual se recabaron. </a:t>
              </a:r>
            </a:p>
            <a:p>
              <a:pPr algn="r"/>
              <a:r>
                <a:rPr lang="es-MX" sz="2800" dirty="0" smtClean="0">
                  <a:solidFill>
                    <a:schemeClr val="bg1"/>
                  </a:solidFill>
                </a:rPr>
                <a:t>El responsable deberá </a:t>
              </a:r>
            </a:p>
            <a:p>
              <a:pPr algn="r"/>
              <a:r>
                <a:rPr lang="es-MX" sz="2800" dirty="0" smtClean="0">
                  <a:solidFill>
                    <a:schemeClr val="bg1"/>
                  </a:solidFill>
                </a:rPr>
                <a:t>aplicar el </a:t>
              </a:r>
              <a:r>
                <a:rPr lang="es-MX" sz="2800" i="1" dirty="0" smtClean="0">
                  <a:solidFill>
                    <a:schemeClr val="bg1"/>
                  </a:solidFill>
                </a:rPr>
                <a:t>Criterio de minimización.</a:t>
              </a:r>
              <a:endParaRPr lang="es-MX" sz="2800" i="1" dirty="0">
                <a:solidFill>
                  <a:schemeClr val="bg1"/>
                </a:solidFill>
              </a:endParaRPr>
            </a:p>
          </p:txBody>
        </p:sp>
      </p:grpSp>
      <p:sp>
        <p:nvSpPr>
          <p:cNvPr id="6" name="5 CuadroTexto"/>
          <p:cNvSpPr txBox="1"/>
          <p:nvPr/>
        </p:nvSpPr>
        <p:spPr>
          <a:xfrm>
            <a:off x="2699792" y="1537628"/>
            <a:ext cx="3821880"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PROPORCIONALIDAD</a:t>
            </a:r>
            <a:endParaRPr lang="es-ES" sz="2800" dirty="0">
              <a:ln w="50800"/>
              <a:effectLst>
                <a:glow rad="228600">
                  <a:schemeClr val="accent5">
                    <a:satMod val="175000"/>
                    <a:alpha val="40000"/>
                  </a:schemeClr>
                </a:glow>
              </a:effectLst>
            </a:endParaRPr>
          </a:p>
        </p:txBody>
      </p:sp>
      <p:pic>
        <p:nvPicPr>
          <p:cNvPr id="102408" name="Picture 8" descr="http://4.bp.blogspot.com/-JAVdWvBd7K0/UAc4Ej2KvhI/AAAAAAAAAEU/VJQWH242z2w/s1600/solicitud.jpg"/>
          <p:cNvPicPr>
            <a:picLocks noChangeAspect="1" noChangeArrowheads="1"/>
          </p:cNvPicPr>
          <p:nvPr/>
        </p:nvPicPr>
        <p:blipFill>
          <a:blip r:embed="rId3" cstate="print"/>
          <a:srcRect/>
          <a:stretch>
            <a:fillRect/>
          </a:stretch>
        </p:blipFill>
        <p:spPr bwMode="auto">
          <a:xfrm rot="20611160">
            <a:off x="610236" y="4234784"/>
            <a:ext cx="1706656" cy="2268431"/>
          </a:xfrm>
          <a:prstGeom prst="rect">
            <a:avLst/>
          </a:prstGeom>
          <a:noFill/>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 Grupo"/>
          <p:cNvGrpSpPr>
            <a:grpSpLocks/>
          </p:cNvGrpSpPr>
          <p:nvPr/>
        </p:nvGrpSpPr>
        <p:grpSpPr bwMode="auto">
          <a:xfrm>
            <a:off x="1043608" y="1847104"/>
            <a:ext cx="7000924" cy="1941936"/>
            <a:chOff x="92128" y="579"/>
            <a:chExt cx="1825186" cy="1095111"/>
          </a:xfrm>
          <a:solidFill>
            <a:srgbClr val="47375B"/>
          </a:solidFill>
        </p:grpSpPr>
        <p:sp>
          <p:nvSpPr>
            <p:cNvPr id="10" name="9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800" dirty="0" smtClean="0">
                  <a:solidFill>
                    <a:schemeClr val="bg1"/>
                  </a:solidFill>
                </a:rPr>
                <a:t>Los DP deben ser correctos, exactos, completos, pertinentes y actualizados, de acuerdo con la finalidad para la cual fueron recabados. </a:t>
              </a:r>
            </a:p>
          </p:txBody>
        </p:sp>
      </p:grpSp>
      <p:sp>
        <p:nvSpPr>
          <p:cNvPr id="12" name="11 CuadroTexto"/>
          <p:cNvSpPr txBox="1"/>
          <p:nvPr/>
        </p:nvSpPr>
        <p:spPr>
          <a:xfrm>
            <a:off x="3491880" y="1033572"/>
            <a:ext cx="1763624"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CALIDAD</a:t>
            </a:r>
            <a:endParaRPr lang="es-ES" sz="2400" dirty="0">
              <a:ln w="50800"/>
              <a:effectLst>
                <a:glow rad="228600">
                  <a:schemeClr val="accent5">
                    <a:satMod val="175000"/>
                    <a:alpha val="40000"/>
                  </a:schemeClr>
                </a:glow>
              </a:effectLst>
            </a:endParaRPr>
          </a:p>
        </p:txBody>
      </p:sp>
      <p:sp>
        <p:nvSpPr>
          <p:cNvPr id="13" name="12 CuadroTexto"/>
          <p:cNvSpPr txBox="1"/>
          <p:nvPr/>
        </p:nvSpPr>
        <p:spPr>
          <a:xfrm>
            <a:off x="1779106" y="4800054"/>
            <a:ext cx="1880758" cy="1077218"/>
          </a:xfrm>
          <a:prstGeom prst="rect">
            <a:avLst/>
          </a:prstGeom>
          <a:noFill/>
        </p:spPr>
        <p:txBody>
          <a:bodyPr wrap="square">
            <a:spAutoFit/>
          </a:bodyPr>
          <a:lstStyle/>
          <a:p>
            <a:pPr algn="r">
              <a:defRPr/>
            </a:pPr>
            <a:r>
              <a:rPr lang="es-ES" sz="1600" dirty="0" smtClean="0">
                <a:ln w="50800"/>
                <a:effectLst/>
              </a:rPr>
              <a:t>Se presume que se cumple con el principio de calidad cuando:</a:t>
            </a:r>
            <a:endParaRPr lang="es-ES" sz="1600" dirty="0">
              <a:ln w="50800"/>
              <a:effectLst/>
            </a:endParaRPr>
          </a:p>
        </p:txBody>
      </p:sp>
      <p:sp>
        <p:nvSpPr>
          <p:cNvPr id="14" name="13 CuadroTexto"/>
          <p:cNvSpPr txBox="1"/>
          <p:nvPr/>
        </p:nvSpPr>
        <p:spPr>
          <a:xfrm>
            <a:off x="3779912" y="4217020"/>
            <a:ext cx="4747968" cy="2308324"/>
          </a:xfrm>
          <a:prstGeom prst="rect">
            <a:avLst/>
          </a:prstGeom>
          <a:noFill/>
        </p:spPr>
        <p:txBody>
          <a:bodyPr wrap="square" rtlCol="0">
            <a:spAutoFit/>
          </a:bodyPr>
          <a:lstStyle/>
          <a:p>
            <a:pPr marL="273050" indent="-273050">
              <a:buFont typeface="Arial" pitchFamily="34" charset="0"/>
              <a:buChar char="•"/>
            </a:pPr>
            <a:r>
              <a:rPr lang="es-MX" sz="1600" dirty="0" smtClean="0">
                <a:effectLst>
                  <a:glow rad="228600">
                    <a:schemeClr val="accent5">
                      <a:satMod val="175000"/>
                      <a:alpha val="40000"/>
                    </a:schemeClr>
                  </a:glow>
                </a:effectLst>
              </a:rPr>
              <a:t>Son proporcionados directamente por el titular </a:t>
            </a:r>
            <a:r>
              <a:rPr lang="es-MX" sz="1600" dirty="0" smtClean="0"/>
              <a:t>y hasta que no manifieste y acredite lo contrario o se tenga evidencia que lo contradiga.</a:t>
            </a:r>
          </a:p>
          <a:p>
            <a:pPr marL="273050" indent="-273050">
              <a:buFont typeface="Arial" pitchFamily="34" charset="0"/>
              <a:buChar char="•"/>
            </a:pPr>
            <a:endParaRPr lang="es-MX" sz="1600" dirty="0" smtClean="0"/>
          </a:p>
          <a:p>
            <a:pPr marL="273050" indent="-273050">
              <a:buFont typeface="Arial" pitchFamily="34" charset="0"/>
              <a:buChar char="•"/>
            </a:pPr>
            <a:r>
              <a:rPr lang="es-MX" sz="1600" dirty="0" smtClean="0">
                <a:effectLst>
                  <a:glow rad="228600">
                    <a:schemeClr val="accent5">
                      <a:satMod val="175000"/>
                      <a:alpha val="40000"/>
                    </a:schemeClr>
                  </a:glow>
                </a:effectLst>
              </a:rPr>
              <a:t>Cuando no se proporcionen directamente por el titular</a:t>
            </a:r>
            <a:r>
              <a:rPr lang="es-MX" sz="1600" dirty="0" smtClean="0"/>
              <a:t>, el responsable deberá adoptar medidas razonables para asegurar la calidad de los DP.</a:t>
            </a:r>
            <a:endParaRPr lang="es-MX" sz="1600" dirty="0"/>
          </a:p>
        </p:txBody>
      </p:sp>
      <p:sp>
        <p:nvSpPr>
          <p:cNvPr id="15" name="14 Abrir llave"/>
          <p:cNvSpPr/>
          <p:nvPr/>
        </p:nvSpPr>
        <p:spPr>
          <a:xfrm>
            <a:off x="3745333" y="4217020"/>
            <a:ext cx="178595" cy="2358648"/>
          </a:xfrm>
          <a:prstGeom prst="leftBrace">
            <a:avLst>
              <a:gd name="adj1" fmla="val 8333"/>
              <a:gd name="adj2" fmla="val 47783"/>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pic>
        <p:nvPicPr>
          <p:cNvPr id="3074" name="Picture 2" descr="http://3.bp.blogspot.com/-utRk9An0sCk/TcH4rdbmNJI/AAAAAAAAAEI/OF1WaAgyqDM/s400/calidad.jpg"/>
          <p:cNvPicPr>
            <a:picLocks noChangeAspect="1" noChangeArrowheads="1"/>
          </p:cNvPicPr>
          <p:nvPr/>
        </p:nvPicPr>
        <p:blipFill>
          <a:blip r:embed="rId3" cstate="print"/>
          <a:srcRect l="5624" t="5625" r="6250" b="6249"/>
          <a:stretch>
            <a:fillRect/>
          </a:stretch>
        </p:blipFill>
        <p:spPr bwMode="auto">
          <a:xfrm>
            <a:off x="153369" y="4610526"/>
            <a:ext cx="1571636" cy="1571636"/>
          </a:xfrm>
          <a:prstGeom prst="ellipse">
            <a:avLst/>
          </a:prstGeom>
          <a:no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 Grupo"/>
          <p:cNvGrpSpPr>
            <a:grpSpLocks/>
          </p:cNvGrpSpPr>
          <p:nvPr/>
        </p:nvGrpSpPr>
        <p:grpSpPr bwMode="auto">
          <a:xfrm>
            <a:off x="1285884" y="1204524"/>
            <a:ext cx="7000924" cy="938592"/>
            <a:chOff x="92128" y="579"/>
            <a:chExt cx="1825186" cy="1095111"/>
          </a:xfrm>
          <a:solidFill>
            <a:srgbClr val="47375B"/>
          </a:solidFill>
        </p:grpSpPr>
        <p:sp>
          <p:nvSpPr>
            <p:cNvPr id="8" name="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dirty="0" smtClean="0">
                  <a:solidFill>
                    <a:schemeClr val="bg1"/>
                  </a:solidFill>
                </a:rPr>
                <a:t>El tratamiento de DP debe ser sólo el necesario para cumplir con la finalidad determinada y legítima que se señaló en el aviso de privacidad de manera clara y objetiva.</a:t>
              </a:r>
            </a:p>
          </p:txBody>
        </p:sp>
      </p:grpSp>
      <p:sp>
        <p:nvSpPr>
          <p:cNvPr id="10" name="9 CuadroTexto"/>
          <p:cNvSpPr txBox="1"/>
          <p:nvPr/>
        </p:nvSpPr>
        <p:spPr>
          <a:xfrm>
            <a:off x="3846215" y="416475"/>
            <a:ext cx="2076209"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FINALIDAD</a:t>
            </a:r>
            <a:endParaRPr lang="es-ES" sz="2800" dirty="0">
              <a:ln w="50800"/>
              <a:effectLst>
                <a:glow rad="228600">
                  <a:schemeClr val="accent5">
                    <a:satMod val="175000"/>
                    <a:alpha val="40000"/>
                  </a:schemeClr>
                </a:glow>
              </a:effectLst>
            </a:endParaRPr>
          </a:p>
        </p:txBody>
      </p:sp>
      <p:sp>
        <p:nvSpPr>
          <p:cNvPr id="11" name="10 Flecha derecha"/>
          <p:cNvSpPr/>
          <p:nvPr/>
        </p:nvSpPr>
        <p:spPr>
          <a:xfrm rot="6993256">
            <a:off x="1285347" y="2430636"/>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Flecha derecha"/>
          <p:cNvSpPr/>
          <p:nvPr/>
        </p:nvSpPr>
        <p:spPr>
          <a:xfrm rot="3195151">
            <a:off x="5266605" y="2390742"/>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3" name="12 CuadroTexto"/>
          <p:cNvSpPr txBox="1"/>
          <p:nvPr/>
        </p:nvSpPr>
        <p:spPr>
          <a:xfrm>
            <a:off x="554941" y="2996952"/>
            <a:ext cx="1928827" cy="400110"/>
          </a:xfrm>
          <a:prstGeom prst="rect">
            <a:avLst/>
          </a:prstGeom>
          <a:noFill/>
        </p:spPr>
        <p:txBody>
          <a:bodyPr wrap="square">
            <a:spAutoFit/>
          </a:bodyPr>
          <a:lstStyle/>
          <a:p>
            <a:pPr algn="ctr">
              <a:defRPr/>
            </a:pPr>
            <a:r>
              <a:rPr lang="es-ES" sz="2000" dirty="0" smtClean="0">
                <a:ln w="50800"/>
                <a:effectLst>
                  <a:glow rad="228600">
                    <a:schemeClr val="accent5">
                      <a:satMod val="175000"/>
                      <a:alpha val="40000"/>
                    </a:schemeClr>
                  </a:glow>
                </a:effectLst>
              </a:rPr>
              <a:t>PRIMARIAS</a:t>
            </a:r>
          </a:p>
        </p:txBody>
      </p:sp>
      <p:sp>
        <p:nvSpPr>
          <p:cNvPr id="14" name="13 CuadroTexto"/>
          <p:cNvSpPr txBox="1"/>
          <p:nvPr/>
        </p:nvSpPr>
        <p:spPr>
          <a:xfrm>
            <a:off x="4572000" y="2987138"/>
            <a:ext cx="2369995" cy="400110"/>
          </a:xfrm>
          <a:prstGeom prst="rect">
            <a:avLst/>
          </a:prstGeom>
          <a:noFill/>
        </p:spPr>
        <p:txBody>
          <a:bodyPr wrap="square">
            <a:spAutoFit/>
          </a:bodyPr>
          <a:lstStyle/>
          <a:p>
            <a:pPr algn="ctr">
              <a:defRPr/>
            </a:pPr>
            <a:r>
              <a:rPr lang="es-ES" sz="2000" dirty="0" smtClean="0">
                <a:ln w="50800"/>
                <a:effectLst>
                  <a:glow rad="228600">
                    <a:schemeClr val="accent5">
                      <a:satMod val="175000"/>
                      <a:alpha val="40000"/>
                    </a:schemeClr>
                  </a:glow>
                </a:effectLst>
              </a:rPr>
              <a:t>SECUNDARIAS</a:t>
            </a:r>
          </a:p>
        </p:txBody>
      </p:sp>
      <p:sp>
        <p:nvSpPr>
          <p:cNvPr id="15" name="14 CuadroTexto"/>
          <p:cNvSpPr txBox="1"/>
          <p:nvPr/>
        </p:nvSpPr>
        <p:spPr>
          <a:xfrm>
            <a:off x="192564" y="3487358"/>
            <a:ext cx="2723251" cy="830997"/>
          </a:xfrm>
          <a:prstGeom prst="rect">
            <a:avLst/>
          </a:prstGeom>
          <a:noFill/>
        </p:spPr>
        <p:txBody>
          <a:bodyPr wrap="square">
            <a:spAutoFit/>
          </a:bodyPr>
          <a:lstStyle/>
          <a:p>
            <a:pPr algn="ctr">
              <a:defRPr/>
            </a:pPr>
            <a:r>
              <a:rPr lang="es-ES" sz="1600" b="1" dirty="0" smtClean="0">
                <a:cs typeface="Calibri" pitchFamily="34" charset="0"/>
              </a:rPr>
              <a:t>Dan origen y son necesarios </a:t>
            </a:r>
            <a:r>
              <a:rPr lang="es-ES" sz="1600" dirty="0" smtClean="0">
                <a:cs typeface="Calibri" pitchFamily="34" charset="0"/>
              </a:rPr>
              <a:t>por la relación jurídica</a:t>
            </a:r>
            <a:endParaRPr lang="es-ES" sz="1600" dirty="0">
              <a:ln w="50800"/>
              <a:effectLst/>
            </a:endParaRPr>
          </a:p>
        </p:txBody>
      </p:sp>
      <p:sp>
        <p:nvSpPr>
          <p:cNvPr id="16" name="15 CuadroTexto"/>
          <p:cNvSpPr txBox="1"/>
          <p:nvPr/>
        </p:nvSpPr>
        <p:spPr>
          <a:xfrm>
            <a:off x="3956415" y="3487358"/>
            <a:ext cx="3643338" cy="584775"/>
          </a:xfrm>
          <a:prstGeom prst="rect">
            <a:avLst/>
          </a:prstGeom>
          <a:noFill/>
        </p:spPr>
        <p:txBody>
          <a:bodyPr wrap="square">
            <a:spAutoFit/>
          </a:bodyPr>
          <a:lstStyle/>
          <a:p>
            <a:pPr algn="ctr">
              <a:defRPr/>
            </a:pPr>
            <a:r>
              <a:rPr lang="es-ES" sz="1600" b="1" dirty="0" smtClean="0">
                <a:cs typeface="Calibri" pitchFamily="34" charset="0"/>
              </a:rPr>
              <a:t>Distintas </a:t>
            </a:r>
            <a:r>
              <a:rPr lang="es-ES" sz="1600" dirty="0" smtClean="0">
                <a:cs typeface="Calibri" pitchFamily="34" charset="0"/>
              </a:rPr>
              <a:t>a las que dieron origen a la relación jurídica </a:t>
            </a:r>
            <a:endParaRPr lang="es-ES" sz="1600" dirty="0">
              <a:ln w="50800"/>
              <a:effectLst/>
            </a:endParaRPr>
          </a:p>
        </p:txBody>
      </p:sp>
      <p:sp>
        <p:nvSpPr>
          <p:cNvPr id="17" name="16 CuadroTexto"/>
          <p:cNvSpPr txBox="1"/>
          <p:nvPr/>
        </p:nvSpPr>
        <p:spPr>
          <a:xfrm>
            <a:off x="2915815" y="4769603"/>
            <a:ext cx="2185941" cy="1600438"/>
          </a:xfrm>
          <a:prstGeom prst="rect">
            <a:avLst/>
          </a:prstGeom>
          <a:noFill/>
        </p:spPr>
        <p:txBody>
          <a:bodyPr wrap="square">
            <a:spAutoFit/>
          </a:bodyPr>
          <a:lstStyle/>
          <a:p>
            <a:pPr algn="ctr">
              <a:defRPr/>
            </a:pPr>
            <a:r>
              <a:rPr lang="es-ES" sz="1400" b="1" dirty="0" smtClean="0">
                <a:cs typeface="Calibri" pitchFamily="34" charset="0"/>
              </a:rPr>
              <a:t>El titular puede negarse u oponerse </a:t>
            </a:r>
            <a:r>
              <a:rPr lang="es-ES" sz="1400" dirty="0" smtClean="0">
                <a:cs typeface="Calibri" pitchFamily="34" charset="0"/>
              </a:rPr>
              <a:t>al tratamiento de sus datos para estas finalidades, sin afectar la relación jurídica con el responsable.</a:t>
            </a:r>
            <a:endParaRPr lang="es-ES" sz="1400" dirty="0">
              <a:ln w="50800"/>
              <a:effectLst/>
            </a:endParaRPr>
          </a:p>
        </p:txBody>
      </p:sp>
      <p:sp>
        <p:nvSpPr>
          <p:cNvPr id="19" name="18 Flecha doblada"/>
          <p:cNvSpPr/>
          <p:nvPr/>
        </p:nvSpPr>
        <p:spPr>
          <a:xfrm rot="10800000">
            <a:off x="5038134" y="4221087"/>
            <a:ext cx="632765" cy="1423315"/>
          </a:xfrm>
          <a:prstGeom prst="bentArrow">
            <a:avLst>
              <a:gd name="adj1" fmla="val 28364"/>
              <a:gd name="adj2" fmla="val 27968"/>
              <a:gd name="adj3" fmla="val 25000"/>
              <a:gd name="adj4" fmla="val 49291"/>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0" name="19 Flecha doblada"/>
          <p:cNvSpPr/>
          <p:nvPr/>
        </p:nvSpPr>
        <p:spPr>
          <a:xfrm rot="10800000" flipH="1">
            <a:off x="6109706" y="4221087"/>
            <a:ext cx="632764" cy="1423315"/>
          </a:xfrm>
          <a:prstGeom prst="bentArrow">
            <a:avLst>
              <a:gd name="adj1" fmla="val 28364"/>
              <a:gd name="adj2" fmla="val 27968"/>
              <a:gd name="adj3" fmla="val 25000"/>
              <a:gd name="adj4" fmla="val 49291"/>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CuadroTexto"/>
          <p:cNvSpPr txBox="1"/>
          <p:nvPr/>
        </p:nvSpPr>
        <p:spPr>
          <a:xfrm>
            <a:off x="6732240" y="5023502"/>
            <a:ext cx="1840796" cy="1169551"/>
          </a:xfrm>
          <a:prstGeom prst="rect">
            <a:avLst/>
          </a:prstGeom>
          <a:noFill/>
        </p:spPr>
        <p:txBody>
          <a:bodyPr wrap="square">
            <a:spAutoFit/>
          </a:bodyPr>
          <a:lstStyle/>
          <a:p>
            <a:pPr algn="ctr">
              <a:defRPr/>
            </a:pPr>
            <a:r>
              <a:rPr lang="es-ES" sz="1400" dirty="0" smtClean="0">
                <a:cs typeface="Calibri" pitchFamily="34" charset="0"/>
              </a:rPr>
              <a:t>Cualquier otra finalidad, sólo </a:t>
            </a:r>
            <a:r>
              <a:rPr lang="es-ES" sz="1400" b="1" dirty="0" smtClean="0">
                <a:cs typeface="Calibri" pitchFamily="34" charset="0"/>
              </a:rPr>
              <a:t>con previo consentimiento </a:t>
            </a:r>
            <a:r>
              <a:rPr lang="es-ES" sz="1400" dirty="0" smtClean="0">
                <a:cs typeface="Calibri" pitchFamily="34" charset="0"/>
              </a:rPr>
              <a:t>del titular</a:t>
            </a:r>
            <a:endParaRPr lang="es-ES" sz="1400" dirty="0">
              <a:cs typeface="Calibri" pitchFamily="34" charset="0"/>
            </a:endParaRPr>
          </a:p>
        </p:txBody>
      </p:sp>
      <p:pic>
        <p:nvPicPr>
          <p:cNvPr id="62468" name="Picture 4" descr="http://blog.wardelldesign.com/wp-content/uploads/2010/08/checklist.png"/>
          <p:cNvPicPr>
            <a:picLocks noChangeAspect="1" noChangeArrowheads="1"/>
          </p:cNvPicPr>
          <p:nvPr/>
        </p:nvPicPr>
        <p:blipFill>
          <a:blip r:embed="rId3" cstate="print"/>
          <a:srcRect l="15000" r="14999"/>
          <a:stretch>
            <a:fillRect/>
          </a:stretch>
        </p:blipFill>
        <p:spPr bwMode="auto">
          <a:xfrm>
            <a:off x="7636539" y="2853102"/>
            <a:ext cx="1255941" cy="1794189"/>
          </a:xfrm>
          <a:prstGeom prst="roundRect">
            <a:avLst>
              <a:gd name="adj" fmla="val 16667"/>
            </a:avLst>
          </a:prstGeom>
          <a:ln>
            <a:noFill/>
          </a:ln>
          <a:effectLst>
            <a:glow rad="228600">
              <a:schemeClr val="accent4">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3 Grupo"/>
          <p:cNvGrpSpPr>
            <a:grpSpLocks/>
          </p:cNvGrpSpPr>
          <p:nvPr/>
        </p:nvGrpSpPr>
        <p:grpSpPr bwMode="auto">
          <a:xfrm>
            <a:off x="323528" y="1504734"/>
            <a:ext cx="8568952" cy="2140290"/>
            <a:chOff x="92128" y="579"/>
            <a:chExt cx="1825186" cy="1095111"/>
          </a:xfrm>
          <a:solidFill>
            <a:srgbClr val="47375B"/>
          </a:solidFill>
        </p:grpSpPr>
        <p:sp>
          <p:nvSpPr>
            <p:cNvPr id="11" name="10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000" dirty="0" smtClean="0">
                  <a:solidFill>
                    <a:schemeClr val="bg1"/>
                  </a:solidFill>
                </a:rPr>
                <a:t>Facultad de las personas para decidir sobre el tratamiento de sus datos personales. </a:t>
              </a:r>
              <a:r>
                <a:rPr lang="es-MX" sz="2000" b="1" dirty="0" smtClean="0">
                  <a:solidFill>
                    <a:schemeClr val="bg1"/>
                  </a:solidFill>
                </a:rPr>
                <a:t>Tácito o expreso </a:t>
              </a:r>
              <a:r>
                <a:rPr lang="es-MX" sz="2000" dirty="0" smtClean="0">
                  <a:solidFill>
                    <a:schemeClr val="bg1"/>
                  </a:solidFill>
                </a:rPr>
                <a:t>debe ser libre, específico, informado, inequívoco. </a:t>
              </a:r>
              <a:r>
                <a:rPr lang="es-MX" sz="2000" b="1" dirty="0" smtClean="0">
                  <a:solidFill>
                    <a:schemeClr val="bg1"/>
                  </a:solidFill>
                </a:rPr>
                <a:t>No aplica </a:t>
              </a:r>
              <a:r>
                <a:rPr lang="es-MX" sz="2000" dirty="0" smtClean="0">
                  <a:solidFill>
                    <a:schemeClr val="bg1"/>
                  </a:solidFill>
                </a:rPr>
                <a:t>para el tratamiento de DP derivado de una relación jurídica entre titular y responsable.</a:t>
              </a:r>
              <a:endParaRPr lang="es-MX" sz="2000" dirty="0">
                <a:solidFill>
                  <a:schemeClr val="bg1"/>
                </a:solidFill>
              </a:endParaRPr>
            </a:p>
          </p:txBody>
        </p:sp>
      </p:grpSp>
      <p:sp>
        <p:nvSpPr>
          <p:cNvPr id="16" name="15 CuadroTexto"/>
          <p:cNvSpPr txBox="1"/>
          <p:nvPr/>
        </p:nvSpPr>
        <p:spPr>
          <a:xfrm>
            <a:off x="2744792" y="817548"/>
            <a:ext cx="3339376"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CONSENTIMIENTO</a:t>
            </a:r>
            <a:endParaRPr lang="es-ES" sz="2800" dirty="0">
              <a:ln w="50800"/>
              <a:effectLst>
                <a:glow rad="228600">
                  <a:schemeClr val="accent5">
                    <a:satMod val="175000"/>
                    <a:alpha val="40000"/>
                  </a:schemeClr>
                </a:glow>
              </a:effectLst>
            </a:endParaRPr>
          </a:p>
        </p:txBody>
      </p:sp>
      <p:sp>
        <p:nvSpPr>
          <p:cNvPr id="17" name="16 CuadroTexto"/>
          <p:cNvSpPr txBox="1"/>
          <p:nvPr/>
        </p:nvSpPr>
        <p:spPr>
          <a:xfrm>
            <a:off x="1403648" y="4006225"/>
            <a:ext cx="1231427" cy="430887"/>
          </a:xfrm>
          <a:prstGeom prst="rect">
            <a:avLst/>
          </a:prstGeom>
          <a:noFill/>
        </p:spPr>
        <p:txBody>
          <a:bodyPr wrap="none">
            <a:spAutoFit/>
          </a:bodyPr>
          <a:lstStyle/>
          <a:p>
            <a:pPr>
              <a:defRPr/>
            </a:pPr>
            <a:r>
              <a:rPr lang="es-ES" sz="2200" dirty="0" smtClean="0">
                <a:ln w="50800"/>
                <a:effectLst>
                  <a:glow rad="228600">
                    <a:schemeClr val="accent5">
                      <a:satMod val="175000"/>
                      <a:alpha val="40000"/>
                    </a:schemeClr>
                  </a:glow>
                </a:effectLst>
              </a:rPr>
              <a:t>TÁCITO</a:t>
            </a:r>
            <a:endParaRPr lang="es-ES" sz="2200" dirty="0">
              <a:ln w="50800"/>
              <a:effectLst>
                <a:glow rad="228600">
                  <a:schemeClr val="accent5">
                    <a:satMod val="175000"/>
                    <a:alpha val="40000"/>
                  </a:schemeClr>
                </a:glow>
              </a:effectLst>
            </a:endParaRPr>
          </a:p>
        </p:txBody>
      </p:sp>
      <p:sp>
        <p:nvSpPr>
          <p:cNvPr id="18" name="17 CuadroTexto"/>
          <p:cNvSpPr txBox="1"/>
          <p:nvPr/>
        </p:nvSpPr>
        <p:spPr>
          <a:xfrm>
            <a:off x="755576" y="4707141"/>
            <a:ext cx="2880320" cy="523220"/>
          </a:xfrm>
          <a:prstGeom prst="rect">
            <a:avLst/>
          </a:prstGeom>
          <a:noFill/>
        </p:spPr>
        <p:txBody>
          <a:bodyPr wrap="square">
            <a:spAutoFit/>
          </a:bodyPr>
          <a:lstStyle/>
          <a:p>
            <a:pPr algn="ctr">
              <a:defRPr/>
            </a:pPr>
            <a:r>
              <a:rPr lang="es-ES" sz="1400" dirty="0" smtClean="0">
                <a:cs typeface="Calibri" pitchFamily="34" charset="0"/>
              </a:rPr>
              <a:t>Válido como </a:t>
            </a:r>
            <a:r>
              <a:rPr lang="es-ES" sz="1400" b="1" dirty="0" smtClean="0">
                <a:cs typeface="Calibri" pitchFamily="34" charset="0"/>
              </a:rPr>
              <a:t>regla general</a:t>
            </a:r>
            <a:r>
              <a:rPr lang="es-ES" sz="1400" dirty="0" smtClean="0">
                <a:cs typeface="Calibri" pitchFamily="34" charset="0"/>
              </a:rPr>
              <a:t> a menos que lo exija la Ley.</a:t>
            </a:r>
            <a:endParaRPr lang="es-ES" sz="1400" dirty="0">
              <a:cs typeface="Calibri" pitchFamily="34" charset="0"/>
            </a:endParaRPr>
          </a:p>
        </p:txBody>
      </p:sp>
      <p:sp>
        <p:nvSpPr>
          <p:cNvPr id="20" name="19 Rectángulo"/>
          <p:cNvSpPr/>
          <p:nvPr/>
        </p:nvSpPr>
        <p:spPr>
          <a:xfrm>
            <a:off x="683568" y="5373216"/>
            <a:ext cx="3096344" cy="954107"/>
          </a:xfrm>
          <a:prstGeom prst="rect">
            <a:avLst/>
          </a:prstGeom>
        </p:spPr>
        <p:txBody>
          <a:bodyPr wrap="square">
            <a:spAutoFit/>
          </a:bodyPr>
          <a:lstStyle/>
          <a:p>
            <a:pPr lvl="0" algn="ctr"/>
            <a:r>
              <a:rPr lang="es-MX" sz="1400" b="1" dirty="0" smtClean="0"/>
              <a:t>Cuando se obtienen los DP de manera </a:t>
            </a:r>
            <a:r>
              <a:rPr lang="es-MX" sz="1400" dirty="0" smtClean="0">
                <a:ln w="50800"/>
                <a:effectLst>
                  <a:glow rad="228600">
                    <a:schemeClr val="accent5">
                      <a:satMod val="175000"/>
                      <a:alpha val="40000"/>
                    </a:schemeClr>
                  </a:glow>
                </a:effectLst>
              </a:rPr>
              <a:t>directa</a:t>
            </a:r>
            <a:r>
              <a:rPr lang="es-MX" sz="1400" dirty="0" smtClean="0"/>
              <a:t>, deberá darse a conocer el aviso de privacidad previamente.</a:t>
            </a:r>
            <a:endParaRPr lang="es-MX" sz="1400" dirty="0"/>
          </a:p>
        </p:txBody>
      </p:sp>
      <p:sp>
        <p:nvSpPr>
          <p:cNvPr id="27" name="26 CuadroTexto"/>
          <p:cNvSpPr txBox="1"/>
          <p:nvPr/>
        </p:nvSpPr>
        <p:spPr>
          <a:xfrm>
            <a:off x="5868144" y="3934217"/>
            <a:ext cx="1370888" cy="430887"/>
          </a:xfrm>
          <a:prstGeom prst="rect">
            <a:avLst/>
          </a:prstGeom>
          <a:noFill/>
        </p:spPr>
        <p:txBody>
          <a:bodyPr wrap="none">
            <a:spAutoFit/>
          </a:bodyPr>
          <a:lstStyle/>
          <a:p>
            <a:pPr>
              <a:defRPr/>
            </a:pPr>
            <a:r>
              <a:rPr lang="es-ES" sz="2200" dirty="0" smtClean="0">
                <a:ln w="50800"/>
                <a:effectLst>
                  <a:glow rad="228600">
                    <a:schemeClr val="accent5">
                      <a:satMod val="175000"/>
                      <a:alpha val="40000"/>
                    </a:schemeClr>
                  </a:glow>
                </a:effectLst>
              </a:rPr>
              <a:t>EXPRESO</a:t>
            </a:r>
            <a:endParaRPr lang="es-ES" sz="2200" dirty="0">
              <a:ln w="50800"/>
              <a:effectLst>
                <a:glow rad="228600">
                  <a:schemeClr val="accent5">
                    <a:satMod val="175000"/>
                    <a:alpha val="40000"/>
                  </a:schemeClr>
                </a:glow>
              </a:effectLst>
            </a:endParaRPr>
          </a:p>
        </p:txBody>
      </p:sp>
      <p:sp>
        <p:nvSpPr>
          <p:cNvPr id="28" name="27 CuadroTexto"/>
          <p:cNvSpPr txBox="1"/>
          <p:nvPr/>
        </p:nvSpPr>
        <p:spPr>
          <a:xfrm>
            <a:off x="4644008" y="4566607"/>
            <a:ext cx="4248472" cy="2246769"/>
          </a:xfrm>
          <a:prstGeom prst="rect">
            <a:avLst/>
          </a:prstGeom>
          <a:noFill/>
        </p:spPr>
        <p:txBody>
          <a:bodyPr wrap="square">
            <a:spAutoFit/>
          </a:bodyPr>
          <a:lstStyle/>
          <a:p>
            <a:pPr algn="ctr">
              <a:defRPr/>
            </a:pPr>
            <a:r>
              <a:rPr lang="es-ES" sz="1400" dirty="0" smtClean="0">
                <a:cs typeface="Calibri" pitchFamily="34" charset="0"/>
              </a:rPr>
              <a:t>Se deberá obtener el consentimiento </a:t>
            </a:r>
            <a:r>
              <a:rPr lang="es-ES" sz="1400" b="1" dirty="0" smtClean="0">
                <a:cs typeface="Calibri" pitchFamily="34" charset="0"/>
              </a:rPr>
              <a:t>VERBAL</a:t>
            </a:r>
            <a:r>
              <a:rPr lang="es-ES" sz="1400" dirty="0" smtClean="0">
                <a:cs typeface="Calibri" pitchFamily="34" charset="0"/>
              </a:rPr>
              <a:t> o por </a:t>
            </a:r>
            <a:r>
              <a:rPr lang="es-ES" sz="1400" b="1" dirty="0" smtClean="0">
                <a:cs typeface="Calibri" pitchFamily="34" charset="0"/>
              </a:rPr>
              <a:t>ESCRITO</a:t>
            </a:r>
            <a:r>
              <a:rPr lang="es-ES" sz="1400" dirty="0" smtClean="0">
                <a:cs typeface="Calibri" pitchFamily="34" charset="0"/>
              </a:rPr>
              <a:t> del titular cuando:</a:t>
            </a:r>
          </a:p>
          <a:p>
            <a:pPr algn="ctr">
              <a:defRPr/>
            </a:pPr>
            <a:endParaRPr lang="es-ES" sz="1400" dirty="0" smtClean="0">
              <a:cs typeface="Calibri" pitchFamily="34" charset="0"/>
            </a:endParaRPr>
          </a:p>
          <a:p>
            <a:pPr marL="628650" indent="-177800">
              <a:buFont typeface="Arial" pitchFamily="34" charset="0"/>
              <a:buChar char="•"/>
              <a:defRPr/>
            </a:pPr>
            <a:r>
              <a:rPr lang="es-ES" sz="1400" dirty="0" smtClean="0">
                <a:cs typeface="Calibri" pitchFamily="34" charset="0"/>
              </a:rPr>
              <a:t>Lo exija una ley o reglamento</a:t>
            </a:r>
          </a:p>
          <a:p>
            <a:pPr marL="628650" indent="-177800">
              <a:buFont typeface="Arial" pitchFamily="34" charset="0"/>
              <a:buChar char="•"/>
              <a:defRPr/>
            </a:pPr>
            <a:r>
              <a:rPr lang="es-ES" sz="1400" dirty="0" smtClean="0">
                <a:cs typeface="Calibri" pitchFamily="34" charset="0"/>
              </a:rPr>
              <a:t>Se trate de datos financieros o patrimoniales</a:t>
            </a:r>
          </a:p>
          <a:p>
            <a:pPr marL="628650" indent="-177800">
              <a:buFont typeface="Arial" pitchFamily="34" charset="0"/>
              <a:buChar char="•"/>
              <a:defRPr/>
            </a:pPr>
            <a:r>
              <a:rPr lang="es-ES" sz="1400" dirty="0" smtClean="0">
                <a:cs typeface="Calibri" pitchFamily="34" charset="0"/>
              </a:rPr>
              <a:t>Sean datos sensibles</a:t>
            </a:r>
          </a:p>
          <a:p>
            <a:pPr marL="628650" indent="-177800">
              <a:buFont typeface="Arial" pitchFamily="34" charset="0"/>
              <a:buChar char="•"/>
              <a:defRPr/>
            </a:pPr>
            <a:r>
              <a:rPr lang="es-ES" sz="1400" dirty="0" smtClean="0">
                <a:cs typeface="Calibri" pitchFamily="34" charset="0"/>
              </a:rPr>
              <a:t>Lo solicite el responsable para acreditar el mismo </a:t>
            </a:r>
          </a:p>
          <a:p>
            <a:pPr marL="628650" indent="-177800">
              <a:buFont typeface="Arial" pitchFamily="34" charset="0"/>
              <a:buChar char="•"/>
              <a:defRPr/>
            </a:pPr>
            <a:r>
              <a:rPr lang="es-ES" sz="1400" dirty="0" smtClean="0">
                <a:cs typeface="Calibri" pitchFamily="34" charset="0"/>
              </a:rPr>
              <a:t>Sea por común acuerdo.</a:t>
            </a:r>
            <a:endParaRPr lang="es-ES" sz="1400" dirty="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3 Grupo"/>
          <p:cNvGrpSpPr>
            <a:grpSpLocks/>
          </p:cNvGrpSpPr>
          <p:nvPr/>
        </p:nvGrpSpPr>
        <p:grpSpPr bwMode="auto">
          <a:xfrm>
            <a:off x="323528" y="1700808"/>
            <a:ext cx="8568952" cy="1800200"/>
            <a:chOff x="92128" y="579"/>
            <a:chExt cx="1825186" cy="1095111"/>
          </a:xfrm>
          <a:solidFill>
            <a:srgbClr val="47375B"/>
          </a:solidFill>
        </p:grpSpPr>
        <p:sp>
          <p:nvSpPr>
            <p:cNvPr id="17" name="16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bg1"/>
                  </a:solidFill>
                </a:rPr>
                <a:t>Dar a conocer al titular a través del </a:t>
              </a:r>
              <a:r>
                <a:rPr lang="es-MX" sz="2400" b="1" dirty="0" smtClean="0">
                  <a:solidFill>
                    <a:schemeClr val="bg1"/>
                  </a:solidFill>
                </a:rPr>
                <a:t>aviso de privacidad</a:t>
              </a:r>
              <a:r>
                <a:rPr lang="es-MX" sz="2400" dirty="0" smtClean="0">
                  <a:solidFill>
                    <a:schemeClr val="bg1"/>
                  </a:solidFill>
                </a:rPr>
                <a:t>, los fines y características principales del tratamiento que tendrán los DP recabados.</a:t>
              </a:r>
            </a:p>
          </p:txBody>
        </p:sp>
      </p:grpSp>
      <p:sp>
        <p:nvSpPr>
          <p:cNvPr id="19" name="18 CuadroTexto"/>
          <p:cNvSpPr txBox="1"/>
          <p:nvPr/>
        </p:nvSpPr>
        <p:spPr>
          <a:xfrm>
            <a:off x="3017938" y="980728"/>
            <a:ext cx="2706190"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INFORMACIÓN</a:t>
            </a:r>
            <a:endParaRPr lang="es-ES" sz="2800" dirty="0">
              <a:ln w="50800"/>
              <a:effectLst>
                <a:glow rad="228600">
                  <a:schemeClr val="accent5">
                    <a:satMod val="175000"/>
                    <a:alpha val="40000"/>
                  </a:schemeClr>
                </a:glow>
              </a:effectLst>
            </a:endParaRPr>
          </a:p>
        </p:txBody>
      </p:sp>
      <p:sp>
        <p:nvSpPr>
          <p:cNvPr id="9" name="2 Marcador de contenido"/>
          <p:cNvSpPr txBox="1">
            <a:spLocks/>
          </p:cNvSpPr>
          <p:nvPr/>
        </p:nvSpPr>
        <p:spPr>
          <a:xfrm>
            <a:off x="361551" y="4221088"/>
            <a:ext cx="8458921" cy="2376264"/>
          </a:xfrm>
          <a:prstGeom prst="roundRect">
            <a:avLst/>
          </a:prstGeom>
          <a:solidFill>
            <a:schemeClr val="accent4">
              <a:lumMod val="50000"/>
            </a:schemeClr>
          </a:solidFill>
          <a:ln w="28575">
            <a:solidFill>
              <a:schemeClr val="tx1"/>
            </a:solidFill>
          </a:ln>
        </p:spPr>
        <p:style>
          <a:lnRef idx="0">
            <a:schemeClr val="accent3"/>
          </a:lnRef>
          <a:fillRef idx="3">
            <a:schemeClr val="accent3"/>
          </a:fillRef>
          <a:effectRef idx="3">
            <a:schemeClr val="accent3"/>
          </a:effectRef>
          <a:fontRef idx="minor">
            <a:schemeClr val="lt1"/>
          </a:fontRef>
        </p:style>
        <p:txBody>
          <a:bodyPr anchor="b">
            <a:normAutofit/>
          </a:bodyPr>
          <a:lstStyle/>
          <a:p>
            <a:pPr marL="1339850" lvl="0">
              <a:spcBef>
                <a:spcPct val="20000"/>
              </a:spcBef>
            </a:pPr>
            <a:endParaRPr kumimoji="0" lang="es-MX" sz="20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endParaRPr>
          </a:p>
        </p:txBody>
      </p:sp>
      <p:sp>
        <p:nvSpPr>
          <p:cNvPr id="11" name="2 Marcador de contenido"/>
          <p:cNvSpPr txBox="1">
            <a:spLocks/>
          </p:cNvSpPr>
          <p:nvPr/>
        </p:nvSpPr>
        <p:spPr>
          <a:xfrm>
            <a:off x="1475656" y="4371944"/>
            <a:ext cx="6300194" cy="8572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lang="es-E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¿Qué es el Aviso de Privacidad?</a:t>
            </a:r>
          </a:p>
        </p:txBody>
      </p:sp>
      <p:sp>
        <p:nvSpPr>
          <p:cNvPr id="12" name="11 Rectángulo"/>
          <p:cNvSpPr/>
          <p:nvPr/>
        </p:nvSpPr>
        <p:spPr bwMode="auto">
          <a:xfrm>
            <a:off x="516696" y="4797152"/>
            <a:ext cx="8270900" cy="1693522"/>
          </a:xfrm>
          <a:prstGeom prst="rect">
            <a:avLst/>
          </a:prstGeom>
          <a:solidFill>
            <a:schemeClr val="accent4">
              <a:lumMod val="5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just"/>
            <a:r>
              <a:rPr lang="es-MX" sz="2000" dirty="0">
                <a:solidFill>
                  <a:schemeClr val="lt1"/>
                </a:solidFill>
                <a:effectLst>
                  <a:outerShdw blurRad="38100" dist="38100" dir="2700000" algn="tl">
                    <a:srgbClr val="000000">
                      <a:alpha val="43137"/>
                    </a:srgbClr>
                  </a:outerShdw>
                </a:effectLst>
              </a:rPr>
              <a:t>Un </a:t>
            </a:r>
            <a:r>
              <a:rPr lang="es-MX" sz="2000" b="1" dirty="0">
                <a:solidFill>
                  <a:schemeClr val="lt1"/>
                </a:solidFill>
                <a:effectLst>
                  <a:outerShdw blurRad="38100" dist="38100" dir="2700000" algn="tl">
                    <a:srgbClr val="000000">
                      <a:alpha val="43137"/>
                    </a:srgbClr>
                  </a:outerShdw>
                </a:effectLst>
              </a:rPr>
              <a:t>documento</a:t>
            </a:r>
            <a:r>
              <a:rPr lang="es-MX" sz="2000" dirty="0">
                <a:solidFill>
                  <a:schemeClr val="lt1"/>
                </a:solidFill>
                <a:effectLst>
                  <a:outerShdw blurRad="38100" dist="38100" dir="2700000" algn="tl">
                    <a:srgbClr val="000000">
                      <a:alpha val="43137"/>
                    </a:srgbClr>
                  </a:outerShdw>
                </a:effectLst>
              </a:rPr>
              <a:t> físico, electrónico o en cualquier otro formato (visual, sonoro, etc.) </a:t>
            </a:r>
            <a:r>
              <a:rPr lang="es-MX" sz="2000" dirty="0">
                <a:solidFill>
                  <a:schemeClr val="bg1">
                    <a:lumMod val="95000"/>
                  </a:schemeClr>
                </a:solidFill>
                <a:effectLst>
                  <a:outerShdw blurRad="38100" dist="38100" dir="2700000" algn="tl">
                    <a:srgbClr val="000000">
                      <a:alpha val="43137"/>
                    </a:srgbClr>
                  </a:outerShdw>
                </a:effectLst>
              </a:rPr>
              <a:t>generado  por el responsable de manera sencilla, con un lenguaje claro y comprensible, el cual es puesto a disposición del titular, previo al tratamiento de sus datos personales</a:t>
            </a:r>
            <a:r>
              <a:rPr lang="es-MX" sz="2400" dirty="0">
                <a:solidFill>
                  <a:schemeClr val="bg1">
                    <a:lumMod val="95000"/>
                  </a:schemeClr>
                </a:solidFill>
                <a:effectLst>
                  <a:outerShdw blurRad="38100" dist="38100" dir="2700000" algn="tl">
                    <a:srgbClr val="000000">
                      <a:alpha val="43137"/>
                    </a:srgbClr>
                  </a:outerShdw>
                </a:effectLst>
              </a:rPr>
              <a:t>.</a:t>
            </a:r>
            <a:endParaRPr lang="es-MX" sz="2400" dirty="0" smtClean="0">
              <a:solidFill>
                <a:schemeClr val="bg1">
                  <a:lumMod val="95000"/>
                </a:schemeClr>
              </a:solidFill>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38077248"/>
              </p:ext>
            </p:extLst>
          </p:nvPr>
        </p:nvGraphicFramePr>
        <p:xfrm>
          <a:off x="0" y="-27384"/>
          <a:ext cx="9144000" cy="6888577"/>
        </p:xfrm>
        <a:graphic>
          <a:graphicData uri="http://schemas.openxmlformats.org/drawingml/2006/table">
            <a:tbl>
              <a:tblPr firstRow="1" bandRow="1">
                <a:tableStyleId>{00A15C55-8517-42AA-B614-E9B94910E393}</a:tableStyleId>
              </a:tblPr>
              <a:tblGrid>
                <a:gridCol w="504056">
                  <a:extLst>
                    <a:ext uri="{9D8B030D-6E8A-4147-A177-3AD203B41FA5}">
                      <a16:colId xmlns:a16="http://schemas.microsoft.com/office/drawing/2014/main" val="20000"/>
                    </a:ext>
                  </a:extLst>
                </a:gridCol>
                <a:gridCol w="8639944">
                  <a:extLst>
                    <a:ext uri="{9D8B030D-6E8A-4147-A177-3AD203B41FA5}">
                      <a16:colId xmlns:a16="http://schemas.microsoft.com/office/drawing/2014/main" val="20001"/>
                    </a:ext>
                  </a:extLst>
                </a:gridCol>
              </a:tblGrid>
              <a:tr h="435239">
                <a:tc>
                  <a:txBody>
                    <a:bodyPr/>
                    <a:lstStyle/>
                    <a:p>
                      <a:pPr algn="ctr"/>
                      <a:endParaRPr lang="en-US" sz="2000" dirty="0">
                        <a:solidFill>
                          <a:schemeClr val="accent6">
                            <a:lumMod val="75000"/>
                          </a:schemeClr>
                        </a:solidFill>
                      </a:endParaRPr>
                    </a:p>
                  </a:txBody>
                  <a:tcPr>
                    <a:solidFill>
                      <a:srgbClr val="2F4F7D"/>
                    </a:solidFill>
                  </a:tcPr>
                </a:tc>
                <a:tc>
                  <a:txBody>
                    <a:bodyPr/>
                    <a:lstStyle/>
                    <a:p>
                      <a:pPr algn="ctr"/>
                      <a:r>
                        <a:rPr lang="es-MX" sz="2000" dirty="0" smtClean="0"/>
                        <a:t>Elementos mínimos</a:t>
                      </a:r>
                      <a:r>
                        <a:rPr lang="es-MX" sz="2000" baseline="0" dirty="0" smtClean="0"/>
                        <a:t> </a:t>
                      </a:r>
                      <a:r>
                        <a:rPr lang="es-MX" sz="2000" dirty="0" smtClean="0"/>
                        <a:t>del Aviso de Privacidad</a:t>
                      </a:r>
                      <a:endParaRPr lang="en-US" sz="2000" dirty="0">
                        <a:solidFill>
                          <a:schemeClr val="accent6">
                            <a:lumMod val="75000"/>
                          </a:schemeClr>
                        </a:solidFill>
                      </a:endParaRPr>
                    </a:p>
                  </a:txBody>
                  <a:tcPr>
                    <a:solidFill>
                      <a:srgbClr val="28436A"/>
                    </a:solidFill>
                  </a:tcPr>
                </a:tc>
                <a:extLst>
                  <a:ext uri="{0D108BD9-81ED-4DB2-BD59-A6C34878D82A}">
                    <a16:rowId xmlns:a16="http://schemas.microsoft.com/office/drawing/2014/main" val="10000"/>
                  </a:ext>
                </a:extLst>
              </a:tr>
              <a:tr h="378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1</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La</a:t>
                      </a:r>
                      <a:r>
                        <a:rPr lang="es-MX" sz="1800" baseline="0" dirty="0" smtClean="0"/>
                        <a:t> i</a:t>
                      </a:r>
                      <a:r>
                        <a:rPr lang="es-MX" sz="1800" dirty="0" smtClean="0"/>
                        <a:t>dentidad y domicilio del responsable.</a:t>
                      </a:r>
                    </a:p>
                  </a:txBody>
                  <a:tcPr>
                    <a:solidFill>
                      <a:schemeClr val="accent4">
                        <a:lumMod val="60000"/>
                        <a:lumOff val="40000"/>
                      </a:schemeClr>
                    </a:solidFill>
                  </a:tcPr>
                </a:tc>
                <a:extLst>
                  <a:ext uri="{0D108BD9-81ED-4DB2-BD59-A6C34878D82A}">
                    <a16:rowId xmlns:a16="http://schemas.microsoft.com/office/drawing/2014/main" val="10001"/>
                  </a:ext>
                </a:extLst>
              </a:tr>
              <a:tr h="3738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2</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Los</a:t>
                      </a:r>
                      <a:r>
                        <a:rPr lang="es-MX" sz="1800" baseline="0" dirty="0" smtClean="0">
                          <a:solidFill>
                            <a:schemeClr val="tx1"/>
                          </a:solidFill>
                        </a:rPr>
                        <a:t> d</a:t>
                      </a:r>
                      <a:r>
                        <a:rPr lang="es-MX" sz="1800" dirty="0" smtClean="0">
                          <a:solidFill>
                            <a:schemeClr val="tx1"/>
                          </a:solidFill>
                        </a:rPr>
                        <a:t>atos personales que serán sometidos al tratamiento.</a:t>
                      </a:r>
                    </a:p>
                  </a:txBody>
                  <a:tcPr>
                    <a:solidFill>
                      <a:schemeClr val="accent4">
                        <a:lumMod val="75000"/>
                      </a:schemeClr>
                    </a:solidFill>
                  </a:tcPr>
                </a:tc>
                <a:extLst>
                  <a:ext uri="{0D108BD9-81ED-4DB2-BD59-A6C34878D82A}">
                    <a16:rowId xmlns:a16="http://schemas.microsoft.com/office/drawing/2014/main" val="10002"/>
                  </a:ext>
                </a:extLst>
              </a:tr>
              <a:tr h="368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3</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El</a:t>
                      </a:r>
                      <a:r>
                        <a:rPr lang="es-MX" sz="1800" baseline="0" dirty="0" smtClean="0"/>
                        <a:t> s</a:t>
                      </a:r>
                      <a:r>
                        <a:rPr lang="es-MX" sz="1800" dirty="0" smtClean="0"/>
                        <a:t>eñalamiento expreso de los datos sensibles que se recaban. </a:t>
                      </a:r>
                    </a:p>
                  </a:txBody>
                  <a:tcPr>
                    <a:solidFill>
                      <a:schemeClr val="accent4">
                        <a:lumMod val="60000"/>
                        <a:lumOff val="40000"/>
                      </a:schemeClr>
                    </a:solidFill>
                  </a:tcPr>
                </a:tc>
                <a:extLst>
                  <a:ext uri="{0D108BD9-81ED-4DB2-BD59-A6C34878D82A}">
                    <a16:rowId xmlns:a16="http://schemas.microsoft.com/office/drawing/2014/main" val="10003"/>
                  </a:ext>
                </a:extLst>
              </a:tr>
              <a:tr h="3551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latin typeface="+mn-lt"/>
                          <a:ea typeface="+mn-ea"/>
                          <a:cs typeface="+mn-cs"/>
                        </a:rPr>
                        <a:t>4</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latin typeface="+mn-lt"/>
                          <a:ea typeface="+mn-ea"/>
                          <a:cs typeface="+mn-cs"/>
                        </a:rPr>
                        <a:t>Las finalidades del tratamiento.</a:t>
                      </a:r>
                    </a:p>
                  </a:txBody>
                  <a:tcPr>
                    <a:solidFill>
                      <a:schemeClr val="accent4">
                        <a:lumMod val="75000"/>
                      </a:schemeClr>
                    </a:solidFill>
                  </a:tcPr>
                </a:tc>
                <a:extLst>
                  <a:ext uri="{0D108BD9-81ED-4DB2-BD59-A6C34878D82A}">
                    <a16:rowId xmlns:a16="http://schemas.microsoft.com/office/drawing/2014/main" val="10004"/>
                  </a:ext>
                </a:extLst>
              </a:tr>
              <a:tr h="887810">
                <a:tc>
                  <a:txBody>
                    <a:bodyPr/>
                    <a:lstStyle/>
                    <a:p>
                      <a:pPr marL="0" indent="0" algn="ctr">
                        <a:spcAft>
                          <a:spcPts val="100"/>
                        </a:spcAft>
                        <a:buFont typeface="+mj-lt"/>
                        <a:buNone/>
                      </a:pPr>
                      <a:r>
                        <a:rPr lang="es-MX" sz="1800" dirty="0" smtClean="0"/>
                        <a:t>5</a:t>
                      </a:r>
                    </a:p>
                  </a:txBody>
                  <a:tcPr anchor="ctr">
                    <a:solidFill>
                      <a:schemeClr val="accent4">
                        <a:lumMod val="60000"/>
                        <a:lumOff val="40000"/>
                      </a:schemeClr>
                    </a:solidFill>
                  </a:tcPr>
                </a:tc>
                <a:tc>
                  <a:txBody>
                    <a:bodyPr/>
                    <a:lstStyle/>
                    <a:p>
                      <a:pPr marL="0" indent="0" algn="just">
                        <a:spcAft>
                          <a:spcPts val="100"/>
                        </a:spcAft>
                        <a:buFont typeface="+mj-lt"/>
                        <a:buNone/>
                      </a:pPr>
                      <a:r>
                        <a:rPr lang="es-MX" sz="1800" dirty="0" smtClean="0"/>
                        <a:t>Los</a:t>
                      </a:r>
                      <a:r>
                        <a:rPr lang="es-MX" sz="1800" baseline="0" dirty="0" smtClean="0"/>
                        <a:t> m</a:t>
                      </a:r>
                      <a:r>
                        <a:rPr lang="es-MX" sz="1800" dirty="0" smtClean="0"/>
                        <a:t>ecanismos para que el titular manifieste su negativa para el tratamiento de datos que no son necesarios para cumplir con la relación jurídica con el responsable.</a:t>
                      </a:r>
                    </a:p>
                  </a:txBody>
                  <a:tcPr>
                    <a:solidFill>
                      <a:schemeClr val="accent4">
                        <a:lumMod val="60000"/>
                        <a:lumOff val="40000"/>
                      </a:schemeClr>
                    </a:solidFill>
                  </a:tcPr>
                </a:tc>
                <a:extLst>
                  <a:ext uri="{0D108BD9-81ED-4DB2-BD59-A6C34878D82A}">
                    <a16:rowId xmlns:a16="http://schemas.microsoft.com/office/drawing/2014/main" val="10005"/>
                  </a:ext>
                </a:extLst>
              </a:tr>
              <a:tr h="62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6</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Las</a:t>
                      </a:r>
                      <a:r>
                        <a:rPr lang="es-MX" sz="1800" baseline="0" dirty="0" smtClean="0">
                          <a:solidFill>
                            <a:schemeClr val="tx1"/>
                          </a:solidFill>
                        </a:rPr>
                        <a:t> t</a:t>
                      </a:r>
                      <a:r>
                        <a:rPr lang="es-MX" sz="1800" dirty="0" smtClean="0">
                          <a:solidFill>
                            <a:schemeClr val="tx1"/>
                          </a:solidFill>
                        </a:rPr>
                        <a:t>ransferencias que en su caso se efectúen, el tercero receptor y la finalidad de las mismas.</a:t>
                      </a:r>
                    </a:p>
                  </a:txBody>
                  <a:tcPr>
                    <a:solidFill>
                      <a:schemeClr val="accent4">
                        <a:lumMod val="75000"/>
                      </a:schemeClr>
                    </a:solidFill>
                  </a:tcPr>
                </a:tc>
                <a:extLst>
                  <a:ext uri="{0D108BD9-81ED-4DB2-BD59-A6C34878D82A}">
                    <a16:rowId xmlns:a16="http://schemas.microsoft.com/office/drawing/2014/main" val="10006"/>
                  </a:ext>
                </a:extLst>
              </a:tr>
              <a:tr h="384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7</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La</a:t>
                      </a:r>
                      <a:r>
                        <a:rPr lang="es-MX" sz="1800" baseline="0" dirty="0" smtClean="0"/>
                        <a:t> c</a:t>
                      </a:r>
                      <a:r>
                        <a:rPr lang="es-MX" sz="1800" dirty="0" smtClean="0"/>
                        <a:t>láusula que indica si el titular acepta o no la transferencia.</a:t>
                      </a:r>
                    </a:p>
                  </a:txBody>
                  <a:tcPr>
                    <a:solidFill>
                      <a:schemeClr val="accent4">
                        <a:lumMod val="60000"/>
                        <a:lumOff val="40000"/>
                      </a:schemeClr>
                    </a:solidFill>
                  </a:tcPr>
                </a:tc>
                <a:extLst>
                  <a:ext uri="{0D108BD9-81ED-4DB2-BD59-A6C34878D82A}">
                    <a16:rowId xmlns:a16="http://schemas.microsoft.com/office/drawing/2014/main" val="10007"/>
                  </a:ext>
                </a:extLst>
              </a:tr>
              <a:tr h="43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8</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aseline="0" dirty="0" smtClean="0">
                          <a:solidFill>
                            <a:schemeClr val="tx1"/>
                          </a:solidFill>
                        </a:rPr>
                        <a:t>Los m</a:t>
                      </a:r>
                      <a:r>
                        <a:rPr lang="es-MX" sz="1800" dirty="0" smtClean="0">
                          <a:solidFill>
                            <a:schemeClr val="tx1"/>
                          </a:solidFill>
                        </a:rPr>
                        <a:t>edios y procedimientos para el ejercicio de los derechos ARCO.</a:t>
                      </a:r>
                    </a:p>
                  </a:txBody>
                  <a:tcPr>
                    <a:solidFill>
                      <a:schemeClr val="accent4">
                        <a:lumMod val="75000"/>
                      </a:schemeClr>
                    </a:solidFill>
                  </a:tcPr>
                </a:tc>
                <a:extLst>
                  <a:ext uri="{0D108BD9-81ED-4DB2-BD59-A6C34878D82A}">
                    <a16:rowId xmlns:a16="http://schemas.microsoft.com/office/drawing/2014/main" val="10008"/>
                  </a:ext>
                </a:extLst>
              </a:tr>
              <a:tr h="392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9</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Los</a:t>
                      </a:r>
                      <a:r>
                        <a:rPr lang="es-MX" sz="1800" baseline="0" dirty="0" smtClean="0"/>
                        <a:t> m</a:t>
                      </a:r>
                      <a:r>
                        <a:rPr lang="es-MX" sz="1800" dirty="0" smtClean="0"/>
                        <a:t>ecanismos y procedimientos para poder revocar el consentimiento.</a:t>
                      </a:r>
                    </a:p>
                  </a:txBody>
                  <a:tcPr>
                    <a:solidFill>
                      <a:schemeClr val="accent4">
                        <a:lumMod val="60000"/>
                        <a:lumOff val="40000"/>
                      </a:schemeClr>
                    </a:solidFill>
                  </a:tcPr>
                </a:tc>
                <a:extLst>
                  <a:ext uri="{0D108BD9-81ED-4DB2-BD59-A6C34878D82A}">
                    <a16:rowId xmlns:a16="http://schemas.microsoft.com/office/drawing/2014/main" val="10009"/>
                  </a:ext>
                </a:extLst>
              </a:tr>
              <a:tr h="62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10</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Las</a:t>
                      </a:r>
                      <a:r>
                        <a:rPr lang="es-MX" sz="1800" baseline="0" dirty="0" smtClean="0">
                          <a:solidFill>
                            <a:schemeClr val="tx1"/>
                          </a:solidFill>
                        </a:rPr>
                        <a:t> o</a:t>
                      </a:r>
                      <a:r>
                        <a:rPr lang="es-MX" sz="1800" dirty="0" smtClean="0">
                          <a:solidFill>
                            <a:schemeClr val="tx1"/>
                          </a:solidFill>
                        </a:rPr>
                        <a:t>pciones y medios para limitar el uso o divulgación de datos personales.</a:t>
                      </a:r>
                    </a:p>
                  </a:txBody>
                  <a:tcPr>
                    <a:solidFill>
                      <a:schemeClr val="accent4">
                        <a:lumMod val="75000"/>
                      </a:schemeClr>
                    </a:solidFill>
                  </a:tcPr>
                </a:tc>
                <a:extLst>
                  <a:ext uri="{0D108BD9-81ED-4DB2-BD59-A6C34878D82A}">
                    <a16:rowId xmlns:a16="http://schemas.microsoft.com/office/drawing/2014/main" val="10010"/>
                  </a:ext>
                </a:extLst>
              </a:tr>
              <a:tr h="887810">
                <a:tc>
                  <a:txBody>
                    <a:bodyPr/>
                    <a:lstStyle/>
                    <a:p>
                      <a:pPr marL="0" marR="0" indent="0" algn="ctr" defTabSz="914400" rtl="0" eaLnBrk="1" fontAlgn="auto" latinLnBrk="0" hangingPunct="1">
                        <a:lnSpc>
                          <a:spcPct val="100000"/>
                        </a:lnSpc>
                        <a:spcBef>
                          <a:spcPts val="0"/>
                        </a:spcBef>
                        <a:spcAft>
                          <a:spcPts val="100"/>
                        </a:spcAft>
                        <a:buClrTx/>
                        <a:buSzTx/>
                        <a:buFont typeface="+mj-lt"/>
                        <a:buNone/>
                        <a:tabLst/>
                        <a:defRPr/>
                      </a:pPr>
                      <a:r>
                        <a:rPr lang="es-MX" sz="1800" dirty="0" smtClean="0"/>
                        <a:t>11</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100"/>
                        </a:spcAft>
                        <a:buClrTx/>
                        <a:buSzTx/>
                        <a:buFont typeface="+mj-lt"/>
                        <a:buNone/>
                        <a:tabLst/>
                        <a:defRPr/>
                      </a:pPr>
                      <a:r>
                        <a:rPr lang="es-MX" sz="1800" dirty="0" smtClean="0"/>
                        <a:t>Informar sobre el uso de mecanismos en medios remotos o locales de comunicación que permitan recabar datos de manera automática y simultánea cuando el titular hace contacto con los mismos.</a:t>
                      </a:r>
                    </a:p>
                  </a:txBody>
                  <a:tcPr>
                    <a:solidFill>
                      <a:schemeClr val="accent4">
                        <a:lumMod val="60000"/>
                        <a:lumOff val="40000"/>
                      </a:schemeClr>
                    </a:solidFill>
                  </a:tcPr>
                </a:tc>
                <a:extLst>
                  <a:ext uri="{0D108BD9-81ED-4DB2-BD59-A6C34878D82A}">
                    <a16:rowId xmlns:a16="http://schemas.microsoft.com/office/drawing/2014/main" val="10011"/>
                  </a:ext>
                </a:extLst>
              </a:tr>
              <a:tr h="621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12</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Los</a:t>
                      </a:r>
                      <a:r>
                        <a:rPr lang="es-MX" sz="1800" baseline="0" dirty="0" smtClean="0">
                          <a:solidFill>
                            <a:schemeClr val="tx1"/>
                          </a:solidFill>
                        </a:rPr>
                        <a:t> p</a:t>
                      </a:r>
                      <a:r>
                        <a:rPr lang="es-MX" sz="1800" dirty="0" smtClean="0">
                          <a:solidFill>
                            <a:schemeClr val="tx1"/>
                          </a:solidFill>
                        </a:rPr>
                        <a:t>rocedimientos y medios para comunicar cambios al aviso de privacidad.</a:t>
                      </a:r>
                    </a:p>
                  </a:txBody>
                  <a:tcPr>
                    <a:solidFill>
                      <a:schemeClr val="accent4">
                        <a:lumMod val="75000"/>
                      </a:schemeClr>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987824" y="734943"/>
            <a:ext cx="5643602"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s-MX" sz="5500" dirty="0" smtClean="0">
                <a:effectLst>
                  <a:glow rad="228600">
                    <a:schemeClr val="accent5">
                      <a:satMod val="175000"/>
                      <a:alpha val="40000"/>
                    </a:schemeClr>
                  </a:glow>
                </a:effectLst>
              </a:rPr>
              <a:t>OBJETIVO</a:t>
            </a:r>
          </a:p>
          <a:p>
            <a:pPr marL="0" marR="0" lvl="0" indent="0" algn="ctr" defTabSz="914400" rtl="0" eaLnBrk="1" fontAlgn="base" latinLnBrk="0" hangingPunct="1">
              <a:lnSpc>
                <a:spcPct val="100000"/>
              </a:lnSpc>
              <a:spcBef>
                <a:spcPct val="0"/>
              </a:spcBef>
              <a:spcAft>
                <a:spcPct val="0"/>
              </a:spcAft>
              <a:buClrTx/>
              <a:buSzTx/>
              <a:buFontTx/>
              <a:buNone/>
              <a:tabLst/>
            </a:pPr>
            <a:endParaRPr lang="es-MX" sz="3600" dirty="0" smtClean="0">
              <a:effectLst>
                <a:glow rad="228600">
                  <a:schemeClr val="accent5">
                    <a:satMod val="175000"/>
                    <a:alpha val="40000"/>
                  </a:schemeClr>
                </a:glow>
              </a:effectLs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mj-lt"/>
                <a:ea typeface="Calibri" pitchFamily="34" charset="0"/>
                <a:cs typeface="Calibri" pitchFamily="34" charset="0"/>
              </a:rPr>
              <a:t>Al finalizar el curso los participantes: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s-MX" sz="2800" dirty="0" smtClean="0">
                <a:latin typeface="+mj-lt"/>
                <a:ea typeface="Calibri" pitchFamily="34" charset="0"/>
                <a:cs typeface="Calibri" pitchFamily="34" charset="0"/>
              </a:rPr>
              <a:t>Identificar</a:t>
            </a: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án los contenidos fundamentales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de la Ley Federal</a:t>
            </a:r>
            <a:r>
              <a:rPr kumimoji="0" lang="es-MX" sz="2800" b="0" i="0" u="none" strike="noStrike" cap="none" normalizeH="0" dirty="0" smtClean="0">
                <a:ln>
                  <a:noFill/>
                </a:ln>
                <a:solidFill>
                  <a:schemeClr val="tx1"/>
                </a:solidFill>
                <a:effectLst/>
                <a:latin typeface="+mj-lt"/>
                <a:ea typeface="Calibri" pitchFamily="34" charset="0"/>
                <a:cs typeface="Calibri"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de Protección de Datos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Personales en Posesión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de </a:t>
            </a:r>
            <a:r>
              <a:rPr lang="es-MX" sz="2800" dirty="0" smtClean="0">
                <a:latin typeface="+mj-lt"/>
                <a:ea typeface="Calibri" pitchFamily="34" charset="0"/>
                <a:cs typeface="Calibri" pitchFamily="34" charset="0"/>
              </a:rPr>
              <a:t>los </a:t>
            </a: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Particulares y</a:t>
            </a:r>
            <a:r>
              <a:rPr kumimoji="0" lang="es-MX" sz="2800" b="0" i="0" u="none" strike="noStrike" cap="none" normalizeH="0" dirty="0" smtClean="0">
                <a:ln>
                  <a:noFill/>
                </a:ln>
                <a:solidFill>
                  <a:schemeClr val="tx1"/>
                </a:solidFill>
                <a:effectLst/>
                <a:latin typeface="+mj-lt"/>
                <a:ea typeface="Calibri" pitchFamily="34" charset="0"/>
                <a:cs typeface="Calibri" pitchFamily="34" charset="0"/>
              </a:rPr>
              <a:t> su Reglamento</a:t>
            </a:r>
            <a:r>
              <a:rPr kumimoji="0" lang="es-MX" sz="2800" b="0" i="0" u="none" strike="noStrike" cap="none" normalizeH="0" baseline="0" dirty="0" smtClean="0">
                <a:ln>
                  <a:noFill/>
                </a:ln>
                <a:solidFill>
                  <a:schemeClr val="tx1"/>
                </a:solidFill>
                <a:effectLst/>
                <a:latin typeface="+mj-lt"/>
                <a:ea typeface="Calibri" pitchFamily="34" charset="0"/>
                <a:cs typeface="Calibri" pitchFamily="34" charset="0"/>
              </a:rPr>
              <a:t>.</a:t>
            </a:r>
            <a:endParaRPr kumimoji="0" lang="es-MX" sz="2800" b="0" i="0" u="none" strike="noStrike" cap="none" normalizeH="0" baseline="0" dirty="0" smtClean="0">
              <a:ln>
                <a:noFill/>
              </a:ln>
              <a:solidFill>
                <a:schemeClr val="tx1"/>
              </a:solidFill>
              <a:effectLst/>
              <a:latin typeface="+mj-lt"/>
              <a:cs typeface="Arial" pitchFamily="34" charset="0"/>
            </a:endParaRPr>
          </a:p>
        </p:txBody>
      </p:sp>
      <p:pic>
        <p:nvPicPr>
          <p:cNvPr id="2" name="1 Imag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73337">
            <a:off x="423690" y="1724013"/>
            <a:ext cx="3317334" cy="28768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 Grupo"/>
          <p:cNvGrpSpPr>
            <a:grpSpLocks/>
          </p:cNvGrpSpPr>
          <p:nvPr/>
        </p:nvGrpSpPr>
        <p:grpSpPr bwMode="auto">
          <a:xfrm>
            <a:off x="899592" y="1854514"/>
            <a:ext cx="7576988" cy="1214446"/>
            <a:chOff x="92128" y="579"/>
            <a:chExt cx="1825186" cy="1095111"/>
          </a:xfrm>
          <a:solidFill>
            <a:srgbClr val="47375B"/>
          </a:solidFill>
        </p:grpSpPr>
        <p:sp>
          <p:nvSpPr>
            <p:cNvPr id="8" name="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dirty="0" smtClean="0">
                  <a:solidFill>
                    <a:schemeClr val="bg1"/>
                  </a:solidFill>
                </a:rPr>
                <a:t>Garantizar el debido tratamiento de los DP, su custodia y privacidad, el cumplimiento a los principios previstos en la Ley y de acuerdo a estándares y mejores prácticas internacionales o esquemas de autorregulación.</a:t>
              </a:r>
              <a:endParaRPr lang="es-MX" dirty="0">
                <a:solidFill>
                  <a:schemeClr val="bg1"/>
                </a:solidFill>
              </a:endParaRPr>
            </a:p>
          </p:txBody>
        </p:sp>
      </p:grpSp>
      <p:sp>
        <p:nvSpPr>
          <p:cNvPr id="10" name="9 CuadroTexto"/>
          <p:cNvSpPr txBox="1"/>
          <p:nvPr/>
        </p:nvSpPr>
        <p:spPr>
          <a:xfrm>
            <a:off x="2850336" y="961564"/>
            <a:ext cx="3377848"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RESPONSABILIDAD</a:t>
            </a:r>
            <a:endParaRPr lang="es-ES" sz="2800" dirty="0">
              <a:ln w="50800"/>
              <a:effectLst>
                <a:glow rad="228600">
                  <a:schemeClr val="accent5">
                    <a:satMod val="175000"/>
                    <a:alpha val="40000"/>
                  </a:schemeClr>
                </a:glow>
              </a:effectLst>
            </a:endParaRPr>
          </a:p>
        </p:txBody>
      </p:sp>
      <p:sp>
        <p:nvSpPr>
          <p:cNvPr id="11" name="10 CuadroTexto"/>
          <p:cNvSpPr txBox="1"/>
          <p:nvPr/>
        </p:nvSpPr>
        <p:spPr>
          <a:xfrm>
            <a:off x="4283968" y="3573016"/>
            <a:ext cx="2896049" cy="400110"/>
          </a:xfrm>
          <a:prstGeom prst="rect">
            <a:avLst/>
          </a:prstGeom>
          <a:noFill/>
        </p:spPr>
        <p:txBody>
          <a:bodyPr wrap="none">
            <a:spAutoFit/>
          </a:bodyPr>
          <a:lstStyle/>
          <a:p>
            <a:pPr>
              <a:defRPr/>
            </a:pPr>
            <a:r>
              <a:rPr lang="es-ES" sz="2000" dirty="0" smtClean="0">
                <a:ln w="50800"/>
                <a:effectLst>
                  <a:glow rad="228600">
                    <a:schemeClr val="accent5">
                      <a:satMod val="175000"/>
                      <a:alpha val="40000"/>
                    </a:schemeClr>
                  </a:glow>
                </a:effectLst>
              </a:rPr>
              <a:t>Algunas medidas a tomar:</a:t>
            </a:r>
            <a:endParaRPr lang="es-ES" sz="2000" dirty="0">
              <a:ln w="50800"/>
              <a:effectLst>
                <a:glow rad="228600">
                  <a:schemeClr val="accent5">
                    <a:satMod val="175000"/>
                    <a:alpha val="40000"/>
                  </a:schemeClr>
                </a:glow>
              </a:effectLst>
            </a:endParaRPr>
          </a:p>
        </p:txBody>
      </p:sp>
      <p:sp>
        <p:nvSpPr>
          <p:cNvPr id="12" name="11 Rectángulo"/>
          <p:cNvSpPr/>
          <p:nvPr/>
        </p:nvSpPr>
        <p:spPr>
          <a:xfrm>
            <a:off x="3857588" y="4042807"/>
            <a:ext cx="5286412" cy="2554545"/>
          </a:xfrm>
          <a:prstGeom prst="rect">
            <a:avLst/>
          </a:prstGeom>
        </p:spPr>
        <p:txBody>
          <a:bodyPr wrap="square">
            <a:spAutoFit/>
          </a:bodyPr>
          <a:lstStyle/>
          <a:p>
            <a:pPr marL="355600" indent="-177800">
              <a:buFont typeface="Arial" pitchFamily="34" charset="0"/>
              <a:buChar char="•"/>
            </a:pPr>
            <a:r>
              <a:rPr lang="es-MX" sz="1600" dirty="0" smtClean="0"/>
              <a:t>Al interior, </a:t>
            </a:r>
            <a:r>
              <a:rPr lang="es-MX" sz="1600" b="1" dirty="0" smtClean="0">
                <a:solidFill>
                  <a:srgbClr val="008272"/>
                </a:solidFill>
              </a:rPr>
              <a:t>Elaborar políticas </a:t>
            </a:r>
            <a:r>
              <a:rPr lang="es-MX" sz="1600" dirty="0" smtClean="0"/>
              <a:t>y programas de privacidad obligatorias al interior, así como un sistema de </a:t>
            </a:r>
            <a:r>
              <a:rPr lang="es-MX" sz="1600" b="1" dirty="0" smtClean="0"/>
              <a:t>supervisión y vigilancia </a:t>
            </a:r>
            <a:r>
              <a:rPr lang="es-MX" sz="1600" dirty="0" smtClean="0"/>
              <a:t>interna.</a:t>
            </a:r>
          </a:p>
          <a:p>
            <a:pPr marL="355600" indent="-177800">
              <a:buFont typeface="Arial" pitchFamily="34" charset="0"/>
              <a:buChar char="•"/>
            </a:pPr>
            <a:r>
              <a:rPr lang="es-MX" sz="1600" dirty="0" smtClean="0"/>
              <a:t>Tener un </a:t>
            </a:r>
            <a:r>
              <a:rPr lang="es-MX" sz="1600" b="1" dirty="0" smtClean="0">
                <a:solidFill>
                  <a:srgbClr val="008272"/>
                </a:solidFill>
              </a:rPr>
              <a:t>programa de capacitación</a:t>
            </a:r>
            <a:r>
              <a:rPr lang="es-MX" sz="1600" b="1" dirty="0" smtClean="0"/>
              <a:t> </a:t>
            </a:r>
            <a:r>
              <a:rPr lang="es-MX" sz="1600" dirty="0" smtClean="0"/>
              <a:t>y actualización.</a:t>
            </a:r>
          </a:p>
          <a:p>
            <a:pPr marL="355600" indent="-177800">
              <a:buFont typeface="Arial" pitchFamily="34" charset="0"/>
              <a:buChar char="•"/>
            </a:pPr>
            <a:r>
              <a:rPr lang="es-MX" sz="1600" dirty="0" smtClean="0"/>
              <a:t>Establecer procedimientos para </a:t>
            </a:r>
            <a:r>
              <a:rPr lang="es-MX" sz="1600" b="1" dirty="0" smtClean="0">
                <a:solidFill>
                  <a:srgbClr val="008272"/>
                </a:solidFill>
              </a:rPr>
              <a:t>atender dudas y quejas </a:t>
            </a:r>
            <a:r>
              <a:rPr lang="es-MX" sz="1600" dirty="0" smtClean="0"/>
              <a:t>de los titulares de los DP.</a:t>
            </a:r>
          </a:p>
          <a:p>
            <a:pPr marL="355600" indent="-177800">
              <a:buFont typeface="Arial" pitchFamily="34" charset="0"/>
              <a:buChar char="•"/>
            </a:pPr>
            <a:r>
              <a:rPr lang="es-MX" sz="1600" dirty="0" smtClean="0"/>
              <a:t>Establecer acciones técnicas y administrativas que garanticen el </a:t>
            </a:r>
            <a:r>
              <a:rPr lang="es-MX" sz="1600" b="1" dirty="0" smtClean="0">
                <a:solidFill>
                  <a:srgbClr val="008272"/>
                </a:solidFill>
              </a:rPr>
              <a:t>cumplimiento de los principios</a:t>
            </a:r>
            <a:r>
              <a:rPr lang="es-MX" sz="1600" dirty="0" smtClean="0">
                <a:solidFill>
                  <a:srgbClr val="008272"/>
                </a:solidFill>
              </a:rPr>
              <a:t> </a:t>
            </a:r>
            <a:r>
              <a:rPr lang="es-MX" sz="1600" dirty="0" smtClean="0"/>
              <a:t>marcados en la Ley.</a:t>
            </a:r>
          </a:p>
        </p:txBody>
      </p:sp>
      <p:pic>
        <p:nvPicPr>
          <p:cNvPr id="58376" name="Picture 8" descr="http://sp8.fotolog.com/photo/8/26/60/athenea84/1249499798020_f.jp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rot="20170096">
            <a:off x="856441" y="4528222"/>
            <a:ext cx="2248926" cy="16866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30072795"/>
              </p:ext>
            </p:extLst>
          </p:nvPr>
        </p:nvGraphicFramePr>
        <p:xfrm>
          <a:off x="971600" y="1384773"/>
          <a:ext cx="7416824" cy="5356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691680"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DEBERES</a:t>
            </a:r>
            <a:endParaRPr lang="es-MX" sz="3200" dirty="0">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a:grpSpLocks/>
          </p:cNvGrpSpPr>
          <p:nvPr/>
        </p:nvGrpSpPr>
        <p:grpSpPr bwMode="auto">
          <a:xfrm>
            <a:off x="357158" y="1556792"/>
            <a:ext cx="8501122" cy="1428760"/>
            <a:chOff x="92128" y="579"/>
            <a:chExt cx="1825186" cy="1095111"/>
          </a:xfrm>
          <a:solidFill>
            <a:srgbClr val="47375B"/>
          </a:solidFill>
        </p:grpSpPr>
        <p:sp>
          <p:nvSpPr>
            <p:cNvPr id="24" name="23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000" dirty="0" smtClean="0">
                  <a:solidFill>
                    <a:schemeClr val="bg1">
                      <a:lumMod val="95000"/>
                    </a:schemeClr>
                  </a:solidFill>
                </a:rPr>
                <a:t>Establecer </a:t>
              </a:r>
              <a:r>
                <a:rPr lang="es-MX" sz="2000" dirty="0" smtClean="0">
                  <a:solidFill>
                    <a:schemeClr val="bg1">
                      <a:lumMod val="95000"/>
                    </a:schemeClr>
                  </a:solidFill>
                  <a:effectLst>
                    <a:glow rad="228600">
                      <a:schemeClr val="accent5">
                        <a:satMod val="175000"/>
                        <a:alpha val="40000"/>
                      </a:schemeClr>
                    </a:glow>
                  </a:effectLst>
                </a:rPr>
                <a:t>Medidas de seguridad: </a:t>
              </a:r>
              <a:r>
                <a:rPr lang="es-MX" sz="2000" dirty="0" smtClean="0">
                  <a:solidFill>
                    <a:schemeClr val="bg1">
                      <a:lumMod val="95000"/>
                    </a:schemeClr>
                  </a:solidFill>
                </a:rPr>
                <a:t>administrativas, físicas y/o técnicas para la protección de los DP, mismas que deben ser </a:t>
              </a:r>
              <a:r>
                <a:rPr lang="es-MX" sz="2000" b="1" dirty="0" smtClean="0">
                  <a:solidFill>
                    <a:schemeClr val="bg1">
                      <a:lumMod val="95000"/>
                    </a:schemeClr>
                  </a:solidFill>
                </a:rPr>
                <a:t>documentadas </a:t>
              </a:r>
              <a:r>
                <a:rPr lang="es-MX" sz="2000" dirty="0" smtClean="0">
                  <a:solidFill>
                    <a:schemeClr val="bg1">
                      <a:lumMod val="95000"/>
                    </a:schemeClr>
                  </a:solidFill>
                </a:rPr>
                <a:t>(acciones: análisis de riesgo, análisis de brecha, revisiones o auditorías, capacitación, entre otras).</a:t>
              </a:r>
              <a:endParaRPr lang="es-MX" sz="2000" dirty="0">
                <a:solidFill>
                  <a:schemeClr val="bg1">
                    <a:lumMod val="95000"/>
                  </a:schemeClr>
                </a:solidFill>
                <a:effectLst>
                  <a:glow rad="228600">
                    <a:schemeClr val="accent5">
                      <a:satMod val="175000"/>
                      <a:alpha val="40000"/>
                    </a:schemeClr>
                  </a:glow>
                </a:effectLst>
              </a:endParaRPr>
            </a:p>
          </p:txBody>
        </p:sp>
      </p:grpSp>
      <p:sp>
        <p:nvSpPr>
          <p:cNvPr id="22" name="Rectangle 1"/>
          <p:cNvSpPr>
            <a:spLocks noChangeArrowheads="1"/>
          </p:cNvSpPr>
          <p:nvPr/>
        </p:nvSpPr>
        <p:spPr bwMode="auto">
          <a:xfrm>
            <a:off x="1428728" y="4149080"/>
            <a:ext cx="728667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177800"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dirty="0" smtClean="0">
                <a:ln>
                  <a:noFill/>
                </a:ln>
                <a:solidFill>
                  <a:schemeClr val="tx1"/>
                </a:solidFill>
                <a:effectLst/>
                <a:ea typeface="Calibri" pitchFamily="34" charset="0"/>
                <a:cs typeface="Arial" pitchFamily="34" charset="0"/>
              </a:rPr>
              <a:t>Riesgo por t</a:t>
            </a:r>
            <a:r>
              <a:rPr kumimoji="0" lang="es-MX" sz="1600" b="0" i="0" u="none" strike="noStrike" cap="none" normalizeH="0" baseline="0" dirty="0" smtClean="0">
                <a:ln>
                  <a:noFill/>
                </a:ln>
                <a:solidFill>
                  <a:schemeClr val="tx1"/>
                </a:solidFill>
                <a:effectLst/>
                <a:ea typeface="Calibri" pitchFamily="34" charset="0"/>
                <a:cs typeface="Arial" pitchFamily="34" charset="0"/>
              </a:rPr>
              <a:t>ipo de DP.</a:t>
            </a:r>
            <a:endParaRPr kumimoji="0" lang="es-MX" sz="1600" b="0" i="0" u="none" strike="noStrike" cap="none" normalizeH="0" baseline="0" dirty="0" smtClean="0">
              <a:ln>
                <a:noFill/>
              </a:ln>
              <a:solidFill>
                <a:schemeClr val="tx1"/>
              </a:solidFill>
              <a:effectLst/>
              <a:cs typeface="Arial" pitchFamily="34" charset="0"/>
            </a:endParaRPr>
          </a:p>
          <a:p>
            <a:pPr marL="355600" marR="0" lvl="0" indent="-177800"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ea typeface="Calibri" pitchFamily="34" charset="0"/>
                <a:cs typeface="Arial" pitchFamily="34" charset="0"/>
              </a:rPr>
              <a:t>Sensibilidad de los DP.</a:t>
            </a:r>
            <a:endParaRPr kumimoji="0" lang="es-MX" sz="1600" b="0" i="0" u="none" strike="noStrike" cap="none" normalizeH="0" baseline="0" dirty="0" smtClean="0">
              <a:ln>
                <a:noFill/>
              </a:ln>
              <a:solidFill>
                <a:schemeClr val="tx1"/>
              </a:solidFill>
              <a:effectLst/>
              <a:cs typeface="Arial" pitchFamily="34" charset="0"/>
            </a:endParaRPr>
          </a:p>
          <a:p>
            <a:pPr marL="355600" marR="0" lvl="0" indent="-177800" defTabSz="914400" rtl="0" eaLnBrk="0" fontAlgn="base" latinLnBrk="0" hangingPunct="0">
              <a:lnSpc>
                <a:spcPct val="100000"/>
              </a:lnSpc>
              <a:spcBef>
                <a:spcPct val="0"/>
              </a:spcBef>
              <a:spcAft>
                <a:spcPct val="0"/>
              </a:spcAft>
              <a:buClrTx/>
              <a:buSzTx/>
              <a:buFontTx/>
              <a:buChar char="•"/>
              <a:tabLst/>
            </a:pPr>
            <a:r>
              <a:rPr lang="es-MX" sz="1600" dirty="0" smtClean="0">
                <a:ea typeface="Calibri" pitchFamily="34" charset="0"/>
                <a:cs typeface="Arial" pitchFamily="34" charset="0"/>
              </a:rPr>
              <a:t>D</a:t>
            </a:r>
            <a:r>
              <a:rPr kumimoji="0" lang="es-MX" sz="1600" b="0" i="0" u="none" strike="noStrike" cap="none" normalizeH="0" baseline="0" dirty="0" smtClean="0">
                <a:ln>
                  <a:noFill/>
                </a:ln>
                <a:solidFill>
                  <a:schemeClr val="tx1"/>
                </a:solidFill>
                <a:effectLst/>
                <a:ea typeface="Calibri" pitchFamily="34" charset="0"/>
                <a:cs typeface="Arial" pitchFamily="34" charset="0"/>
              </a:rPr>
              <a:t>esarrollo tecnológico.</a:t>
            </a:r>
            <a:endParaRPr kumimoji="0" lang="es-MX" sz="1600" b="0" i="0" u="none" strike="noStrike" cap="none" normalizeH="0" baseline="0" dirty="0" smtClean="0">
              <a:ln>
                <a:noFill/>
              </a:ln>
              <a:solidFill>
                <a:schemeClr val="tx1"/>
              </a:solidFill>
              <a:effectLst/>
              <a:cs typeface="Arial" pitchFamily="34" charset="0"/>
            </a:endParaRPr>
          </a:p>
          <a:p>
            <a:pPr marL="355600" lvl="0" indent="-177800" eaLnBrk="0" fontAlgn="base" hangingPunct="0">
              <a:spcBef>
                <a:spcPct val="0"/>
              </a:spcBef>
              <a:spcAft>
                <a:spcPct val="0"/>
              </a:spcAft>
              <a:buFontTx/>
              <a:buChar char="•"/>
            </a:pPr>
            <a:r>
              <a:rPr kumimoji="0" lang="es-MX" sz="1600" b="0" i="0" u="none" strike="noStrike" cap="none" normalizeH="0" baseline="0" dirty="0" smtClean="0">
                <a:ln>
                  <a:noFill/>
                </a:ln>
                <a:solidFill>
                  <a:schemeClr val="tx1"/>
                </a:solidFill>
                <a:effectLst/>
                <a:ea typeface="Calibri" pitchFamily="34" charset="0"/>
                <a:cs typeface="Arial" pitchFamily="34" charset="0"/>
              </a:rPr>
              <a:t>Posibles c</a:t>
            </a:r>
            <a:r>
              <a:rPr lang="es-MX" sz="1600" dirty="0" smtClean="0">
                <a:ea typeface="Calibri" pitchFamily="34" charset="0"/>
                <a:cs typeface="Arial" pitchFamily="34" charset="0"/>
              </a:rPr>
              <a:t>o</a:t>
            </a:r>
            <a:r>
              <a:rPr kumimoji="0" lang="es-MX" sz="1600" b="0" i="0" u="none" strike="noStrike" cap="none" normalizeH="0" baseline="0" dirty="0" smtClean="0">
                <a:ln>
                  <a:noFill/>
                </a:ln>
                <a:solidFill>
                  <a:schemeClr val="tx1"/>
                </a:solidFill>
                <a:effectLst/>
                <a:ea typeface="Calibri" pitchFamily="34" charset="0"/>
                <a:cs typeface="Arial" pitchFamily="34" charset="0"/>
              </a:rPr>
              <a:t>nsecuencias para</a:t>
            </a:r>
            <a:r>
              <a:rPr kumimoji="0" lang="es-MX" sz="1600" b="0" i="0" u="none" strike="noStrike" cap="none" normalizeH="0" dirty="0" smtClean="0">
                <a:ln>
                  <a:noFill/>
                </a:ln>
                <a:solidFill>
                  <a:schemeClr val="tx1"/>
                </a:solidFill>
                <a:effectLst/>
                <a:ea typeface="Calibri" pitchFamily="34" charset="0"/>
                <a:cs typeface="Arial" pitchFamily="34" charset="0"/>
              </a:rPr>
              <a:t> los titulares, </a:t>
            </a:r>
            <a:r>
              <a:rPr lang="es-MX" sz="1600" dirty="0" smtClean="0">
                <a:ea typeface="Calibri" pitchFamily="34" charset="0"/>
                <a:cs typeface="Arial" pitchFamily="34" charset="0"/>
              </a:rPr>
              <a:t>por alg</a:t>
            </a:r>
            <a:r>
              <a:rPr kumimoji="0" lang="es-MX" sz="1600" b="0" i="0" u="none" strike="noStrike" cap="none" normalizeH="0" baseline="0" dirty="0" smtClean="0">
                <a:ln>
                  <a:noFill/>
                </a:ln>
                <a:solidFill>
                  <a:schemeClr val="tx1"/>
                </a:solidFill>
                <a:effectLst/>
                <a:ea typeface="Calibri" pitchFamily="34" charset="0"/>
                <a:cs typeface="Arial" pitchFamily="34" charset="0"/>
              </a:rPr>
              <a:t>una </a:t>
            </a:r>
            <a:r>
              <a:rPr lang="es-MX" sz="1600" dirty="0" smtClean="0">
                <a:ea typeface="Calibri" pitchFamily="34" charset="0"/>
                <a:cs typeface="Arial" pitchFamily="34" charset="0"/>
              </a:rPr>
              <a:t>vulneración</a:t>
            </a:r>
          </a:p>
          <a:p>
            <a:pPr marL="355600" lvl="0" indent="-177800" eaLnBrk="0" fontAlgn="base" hangingPunct="0">
              <a:spcBef>
                <a:spcPct val="0"/>
              </a:spcBef>
              <a:spcAft>
                <a:spcPct val="0"/>
              </a:spcAft>
              <a:buFontTx/>
              <a:buChar char="•"/>
            </a:pPr>
            <a:r>
              <a:rPr lang="es-MX" sz="1600" dirty="0" smtClean="0">
                <a:ea typeface="Calibri" pitchFamily="34" charset="0"/>
                <a:cs typeface="Arial" pitchFamily="34" charset="0"/>
              </a:rPr>
              <a:t>Número de titulares.</a:t>
            </a:r>
          </a:p>
          <a:p>
            <a:pPr marL="355600" lvl="0" indent="-177800" eaLnBrk="0" fontAlgn="base" hangingPunct="0">
              <a:spcBef>
                <a:spcPct val="0"/>
              </a:spcBef>
              <a:spcAft>
                <a:spcPct val="0"/>
              </a:spcAft>
              <a:buFontTx/>
              <a:buChar char="•"/>
            </a:pPr>
            <a:r>
              <a:rPr kumimoji="0" lang="es-MX" sz="1600" b="0" i="0" u="none" strike="noStrike" cap="none" normalizeH="0" baseline="0" dirty="0" smtClean="0">
                <a:ln>
                  <a:noFill/>
                </a:ln>
                <a:solidFill>
                  <a:schemeClr val="tx1"/>
                </a:solidFill>
                <a:effectLst/>
                <a:ea typeface="Calibri" pitchFamily="34" charset="0"/>
                <a:cs typeface="Arial" pitchFamily="34" charset="0"/>
              </a:rPr>
              <a:t>Vulnerabilidades previas a los sistemas</a:t>
            </a:r>
            <a:r>
              <a:rPr kumimoji="0" lang="es-MX" sz="1600" b="0" i="0" u="none" strike="noStrike" cap="none" normalizeH="0" dirty="0" smtClean="0">
                <a:ln>
                  <a:noFill/>
                </a:ln>
                <a:solidFill>
                  <a:schemeClr val="tx1"/>
                </a:solidFill>
                <a:effectLst/>
                <a:ea typeface="Calibri" pitchFamily="34" charset="0"/>
                <a:cs typeface="Arial" pitchFamily="34" charset="0"/>
              </a:rPr>
              <a:t> de tratamiento.</a:t>
            </a:r>
          </a:p>
          <a:p>
            <a:pPr marL="355600" lvl="0" indent="-177800" eaLnBrk="0" fontAlgn="base" hangingPunct="0">
              <a:spcBef>
                <a:spcPct val="0"/>
              </a:spcBef>
              <a:spcAft>
                <a:spcPct val="0"/>
              </a:spcAft>
              <a:buFontTx/>
              <a:buChar char="•"/>
            </a:pPr>
            <a:r>
              <a:rPr lang="es-MX" sz="1600" dirty="0" smtClean="0"/>
              <a:t>El </a:t>
            </a:r>
            <a:r>
              <a:rPr lang="es-MX" sz="1600" dirty="0" smtClean="0">
                <a:ea typeface="Calibri" pitchFamily="34" charset="0"/>
                <a:cs typeface="Arial" pitchFamily="34" charset="0"/>
              </a:rPr>
              <a:t>riesgo</a:t>
            </a:r>
            <a:r>
              <a:rPr lang="es-MX" sz="1600" dirty="0" smtClean="0"/>
              <a:t> por el valor potencial que pudieran tener los DP tratados para una tercera persona no autorizada.</a:t>
            </a:r>
          </a:p>
          <a:p>
            <a:pPr marL="355600" lvl="0" indent="-177800" eaLnBrk="0" fontAlgn="base" hangingPunct="0">
              <a:spcBef>
                <a:spcPct val="0"/>
              </a:spcBef>
              <a:spcAft>
                <a:spcPct val="0"/>
              </a:spcAft>
              <a:buFontTx/>
              <a:buChar char="•"/>
            </a:pPr>
            <a:r>
              <a:rPr lang="es-MX" sz="1600" dirty="0" smtClean="0"/>
              <a:t>Demás factores que pudieran incidir en el nivel de riesgo o que resulten de otras leyes o regulación que aplique al responsable.</a:t>
            </a:r>
            <a:endParaRPr kumimoji="0" lang="es-MX" sz="1600" b="0" i="0" u="none" strike="noStrike" cap="none" normalizeH="0" baseline="0" dirty="0" smtClean="0">
              <a:ln>
                <a:noFill/>
              </a:ln>
              <a:solidFill>
                <a:schemeClr val="tx1"/>
              </a:solidFill>
              <a:effectLst/>
              <a:ea typeface="Calibri" pitchFamily="34" charset="0"/>
              <a:cs typeface="Arial" pitchFamily="34" charset="0"/>
            </a:endParaRPr>
          </a:p>
        </p:txBody>
      </p:sp>
      <p:sp>
        <p:nvSpPr>
          <p:cNvPr id="26" name="25 CuadroTexto"/>
          <p:cNvSpPr txBox="1"/>
          <p:nvPr/>
        </p:nvSpPr>
        <p:spPr>
          <a:xfrm>
            <a:off x="11347" y="3388930"/>
            <a:ext cx="4596372"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Considerando principalmente</a:t>
            </a:r>
            <a:endParaRPr lang="es-MX" sz="2000" dirty="0">
              <a:effectLst>
                <a:glow rad="228600">
                  <a:schemeClr val="accent5">
                    <a:satMod val="175000"/>
                    <a:alpha val="40000"/>
                  </a:schemeClr>
                </a:glow>
              </a:effectLst>
            </a:endParaRPr>
          </a:p>
        </p:txBody>
      </p:sp>
      <p:pic>
        <p:nvPicPr>
          <p:cNvPr id="27" name="Picture 4" descr="http://regaloexpress.galeon.com/telefono.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57774" y="4451056"/>
            <a:ext cx="965809" cy="785818"/>
          </a:xfrm>
          <a:prstGeom prst="rect">
            <a:avLst/>
          </a:prstGeom>
          <a:noFill/>
          <a:effectLst>
            <a:glow rad="228600">
              <a:schemeClr val="accent4">
                <a:satMod val="175000"/>
                <a:alpha val="40000"/>
              </a:schemeClr>
            </a:glow>
          </a:effectLst>
        </p:spPr>
      </p:pic>
      <p:pic>
        <p:nvPicPr>
          <p:cNvPr id="28" name="Picture 6" descr="http://www.deviantart.com/download/57671182/House_Cartoon_by_gabrielf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9186" y="3877271"/>
            <a:ext cx="862987" cy="647240"/>
          </a:xfrm>
          <a:prstGeom prst="rect">
            <a:avLst/>
          </a:prstGeom>
          <a:noFill/>
          <a:effectLst>
            <a:glow rad="228600">
              <a:schemeClr val="accent4">
                <a:satMod val="175000"/>
                <a:alpha val="40000"/>
              </a:schemeClr>
            </a:glow>
          </a:effectLst>
        </p:spPr>
      </p:pic>
      <p:pic>
        <p:nvPicPr>
          <p:cNvPr id="29" name="Picture 15"/>
          <p:cNvPicPr>
            <a:picLocks noChangeAspect="1" noChangeArrowheads="1"/>
          </p:cNvPicPr>
          <p:nvPr/>
        </p:nvPicPr>
        <p:blipFill>
          <a:blip r:embed="rId5" cstate="print">
            <a:clrChange>
              <a:clrFrom>
                <a:srgbClr val="FFFFFF"/>
              </a:clrFrom>
              <a:clrTo>
                <a:srgbClr val="FFFFFF">
                  <a:alpha val="0"/>
                </a:srgbClr>
              </a:clrTo>
            </a:clrChange>
            <a:lum bright="-10000"/>
          </a:blip>
          <a:srcRect l="58334" t="49167" r="29166" b="33333"/>
          <a:stretch>
            <a:fillRect/>
          </a:stretch>
        </p:blipFill>
        <p:spPr bwMode="auto">
          <a:xfrm rot="3350707">
            <a:off x="777580" y="5147602"/>
            <a:ext cx="862919" cy="755055"/>
          </a:xfrm>
          <a:prstGeom prst="rect">
            <a:avLst/>
          </a:prstGeom>
          <a:noFill/>
          <a:ln w="9525">
            <a:noFill/>
            <a:miter lim="800000"/>
            <a:headEnd/>
            <a:tailEnd/>
          </a:ln>
          <a:effectLst>
            <a:glow rad="228600">
              <a:schemeClr val="accent4">
                <a:satMod val="175000"/>
                <a:alpha val="40000"/>
              </a:schemeClr>
            </a:glow>
          </a:effectLst>
        </p:spPr>
      </p:pic>
      <p:pic>
        <p:nvPicPr>
          <p:cNvPr id="31" name="Picture 21" descr="http://www.fqdeluruguay.org/wp-content/uploads/2009/02/adn.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5648955">
            <a:off x="387230" y="5547072"/>
            <a:ext cx="1372024" cy="891815"/>
          </a:xfrm>
          <a:prstGeom prst="rect">
            <a:avLst/>
          </a:prstGeom>
          <a:noFill/>
          <a:effectLst>
            <a:glow rad="228600">
              <a:schemeClr val="accent4">
                <a:satMod val="175000"/>
                <a:alpha val="40000"/>
              </a:schemeClr>
            </a:glow>
          </a:effectLst>
        </p:spPr>
      </p:pic>
      <p:sp>
        <p:nvSpPr>
          <p:cNvPr id="12" name="11 CuadroTexto"/>
          <p:cNvSpPr txBox="1"/>
          <p:nvPr/>
        </p:nvSpPr>
        <p:spPr>
          <a:xfrm>
            <a:off x="2391622"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MEDIDAS DE SEGURIDAD</a:t>
            </a:r>
            <a:endParaRPr lang="es-MX" sz="3200" dirty="0">
              <a:effectLst>
                <a:glow rad="228600">
                  <a:schemeClr val="accent5">
                    <a:satMod val="175000"/>
                    <a:alpha val="40000"/>
                  </a:schemeClr>
                </a:glow>
              </a:effectLst>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8631" y="4857760"/>
            <a:ext cx="6117865" cy="1323439"/>
          </a:xfrm>
          <a:prstGeom prst="rect">
            <a:avLst/>
          </a:prstGeom>
          <a:noFill/>
        </p:spPr>
        <p:txBody>
          <a:bodyPr wrap="square" rtlCol="0">
            <a:spAutoFit/>
          </a:bodyPr>
          <a:lstStyle/>
          <a:p>
            <a:pPr algn="r"/>
            <a:r>
              <a:rPr lang="es-MX" sz="4000" dirty="0" smtClean="0">
                <a:effectLst>
                  <a:glow rad="228600">
                    <a:schemeClr val="accent5">
                      <a:satMod val="175000"/>
                      <a:alpha val="40000"/>
                    </a:schemeClr>
                  </a:glow>
                </a:effectLst>
              </a:rPr>
              <a:t>DE LA TRANSFERENCIA DE DP</a:t>
            </a:r>
            <a:endParaRPr lang="es-MX" sz="4000" dirty="0">
              <a:effectLst>
                <a:glow rad="228600">
                  <a:schemeClr val="accent5">
                    <a:satMod val="175000"/>
                    <a:alpha val="40000"/>
                  </a:schemeClr>
                </a:glow>
              </a:effectLst>
            </a:endParaRPr>
          </a:p>
        </p:txBody>
      </p:sp>
      <p:pic>
        <p:nvPicPr>
          <p:cNvPr id="3" name="Picture 8" descr="http://www.reicocr.com/css/2009/transporte_datos_ilustracion.jpg"/>
          <p:cNvPicPr>
            <a:picLocks noChangeAspect="1" noChangeArrowheads="1"/>
          </p:cNvPicPr>
          <p:nvPr/>
        </p:nvPicPr>
        <p:blipFill>
          <a:blip r:embed="rId2" cstate="print">
            <a:clrChange>
              <a:clrFrom>
                <a:srgbClr val="FCFBFF"/>
              </a:clrFrom>
              <a:clrTo>
                <a:srgbClr val="FCFBFF">
                  <a:alpha val="0"/>
                </a:srgbClr>
              </a:clrTo>
            </a:clrChange>
            <a:grayscl/>
          </a:blip>
          <a:srcRect l="30502"/>
          <a:stretch>
            <a:fillRect/>
          </a:stretch>
        </p:blipFill>
        <p:spPr bwMode="auto">
          <a:xfrm rot="19951341">
            <a:off x="407052" y="3697698"/>
            <a:ext cx="2224839" cy="1843365"/>
          </a:xfrm>
          <a:prstGeom prst="rect">
            <a:avLst/>
          </a:prstGeom>
          <a:noFill/>
          <a:effectLst>
            <a:glow rad="228600">
              <a:schemeClr val="accent4">
                <a:satMod val="175000"/>
                <a:alpha val="40000"/>
              </a:schemeClr>
            </a:glow>
          </a:effectLst>
        </p:spPr>
      </p:pic>
      <p:pic>
        <p:nvPicPr>
          <p:cNvPr id="4" name="Picture 5" descr="http://3.bp.blogspot.com/_f73GPuX6JOY/TQIB03vs62I/AAAAAAAAAAQ/-YqdRhLW4ss/s1600/icono-tuenti-web20.png"/>
          <p:cNvPicPr>
            <a:picLocks noChangeAspect="1" noChangeArrowheads="1"/>
          </p:cNvPicPr>
          <p:nvPr/>
        </p:nvPicPr>
        <p:blipFill>
          <a:blip r:embed="rId3" cstate="print">
            <a:grayscl/>
          </a:blip>
          <a:srcRect/>
          <a:stretch>
            <a:fillRect/>
          </a:stretch>
        </p:blipFill>
        <p:spPr bwMode="auto">
          <a:xfrm>
            <a:off x="1403146" y="5028835"/>
            <a:ext cx="1104398" cy="1104400"/>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rhnet-service.com/RHPay/aviso-de-privacidad.png"/>
          <p:cNvPicPr>
            <a:picLocks noChangeAspect="1" noChangeArrowheads="1"/>
          </p:cNvPicPr>
          <p:nvPr/>
        </p:nvPicPr>
        <p:blipFill>
          <a:blip r:embed="rId2" cstate="print"/>
          <a:srcRect/>
          <a:stretch>
            <a:fillRect/>
          </a:stretch>
        </p:blipFill>
        <p:spPr bwMode="auto">
          <a:xfrm rot="2336643">
            <a:off x="5819014" y="1035400"/>
            <a:ext cx="1296072" cy="1676644"/>
          </a:xfrm>
          <a:prstGeom prst="rect">
            <a:avLst/>
          </a:prstGeom>
          <a:noFill/>
          <a:effectLst>
            <a:reflection blurRad="6350" stA="52000" endA="300" endPos="35000" dir="5400000" sy="-100000" algn="bl" rotWithShape="0"/>
          </a:effectLst>
        </p:spPr>
      </p:pic>
      <p:sp>
        <p:nvSpPr>
          <p:cNvPr id="6" name="5 Rectángulo"/>
          <p:cNvSpPr/>
          <p:nvPr/>
        </p:nvSpPr>
        <p:spPr>
          <a:xfrm>
            <a:off x="1475656" y="1020792"/>
            <a:ext cx="3000396" cy="3416320"/>
          </a:xfrm>
          <a:prstGeom prst="rect">
            <a:avLst/>
          </a:prstGeom>
        </p:spPr>
        <p:txBody>
          <a:bodyPr wrap="square">
            <a:spAutoFit/>
          </a:bodyPr>
          <a:lstStyle/>
          <a:p>
            <a:pPr algn="ctr"/>
            <a:r>
              <a:rPr lang="es-MX" dirty="0" smtClean="0">
                <a:effectLst/>
              </a:rPr>
              <a:t>Cuando el </a:t>
            </a:r>
            <a:r>
              <a:rPr lang="es-MX" sz="1600" dirty="0" smtClean="0">
                <a:effectLst/>
              </a:rPr>
              <a:t>responsable</a:t>
            </a:r>
            <a:r>
              <a:rPr lang="es-MX" dirty="0" smtClean="0">
                <a:effectLst/>
              </a:rPr>
              <a:t> </a:t>
            </a:r>
            <a:r>
              <a:rPr lang="es-MX" dirty="0" smtClean="0">
                <a:effectLst>
                  <a:glow rad="228600">
                    <a:schemeClr val="accent5">
                      <a:satMod val="175000"/>
                      <a:alpha val="40000"/>
                    </a:schemeClr>
                  </a:glow>
                </a:effectLst>
              </a:rPr>
              <a:t>pretenda transferir DP a terceros nacionales o extranjeros</a:t>
            </a:r>
            <a:endParaRPr lang="es-MX" dirty="0" smtClean="0">
              <a:effectLst/>
            </a:endParaRPr>
          </a:p>
          <a:p>
            <a:pPr algn="ctr"/>
            <a:endParaRPr lang="es-MX" dirty="0" smtClean="0">
              <a:effectLst/>
            </a:endParaRPr>
          </a:p>
          <a:p>
            <a:pPr algn="ctr"/>
            <a:endParaRPr lang="es-MX" sz="3600" dirty="0" smtClean="0">
              <a:effectLst/>
            </a:endParaRPr>
          </a:p>
          <a:p>
            <a:pPr algn="ctr"/>
            <a:r>
              <a:rPr lang="es-MX" dirty="0" smtClean="0"/>
              <a:t>D</a:t>
            </a:r>
            <a:r>
              <a:rPr lang="es-MX" dirty="0" smtClean="0">
                <a:effectLst/>
              </a:rPr>
              <a:t>eberá comunicar el </a:t>
            </a:r>
            <a:r>
              <a:rPr lang="es-MX" dirty="0" smtClean="0">
                <a:effectLst>
                  <a:glow rad="228600">
                    <a:schemeClr val="accent5">
                      <a:satMod val="175000"/>
                      <a:alpha val="40000"/>
                    </a:schemeClr>
                  </a:glow>
                </a:effectLst>
              </a:rPr>
              <a:t>aviso de privacidad </a:t>
            </a:r>
            <a:r>
              <a:rPr lang="es-MX" dirty="0" smtClean="0">
                <a:effectLst/>
              </a:rPr>
              <a:t>y las </a:t>
            </a:r>
            <a:r>
              <a:rPr lang="es-MX" dirty="0" smtClean="0">
                <a:effectLst>
                  <a:glow rad="228600">
                    <a:schemeClr val="accent5">
                      <a:satMod val="175000"/>
                      <a:alpha val="40000"/>
                    </a:schemeClr>
                  </a:glow>
                </a:effectLst>
              </a:rPr>
              <a:t>finalidades </a:t>
            </a:r>
            <a:r>
              <a:rPr lang="es-MX" dirty="0" smtClean="0">
                <a:effectLst/>
              </a:rPr>
              <a:t>a las que el titular sujetó su tratamiento</a:t>
            </a:r>
            <a:endParaRPr lang="en-US" dirty="0" smtClean="0">
              <a:effectLst/>
            </a:endParaRPr>
          </a:p>
        </p:txBody>
      </p:sp>
      <p:grpSp>
        <p:nvGrpSpPr>
          <p:cNvPr id="7" name="24 Grupo"/>
          <p:cNvGrpSpPr/>
          <p:nvPr/>
        </p:nvGrpSpPr>
        <p:grpSpPr>
          <a:xfrm>
            <a:off x="4462466" y="4674410"/>
            <a:ext cx="1219200" cy="1219201"/>
            <a:chOff x="3071802" y="4929198"/>
            <a:chExt cx="1219200" cy="1219201"/>
          </a:xfrm>
          <a:effectLst>
            <a:glow rad="101600">
              <a:schemeClr val="tx1">
                <a:alpha val="60000"/>
              </a:schemeClr>
            </a:glow>
          </a:effectLst>
        </p:grpSpPr>
        <p:pic>
          <p:nvPicPr>
            <p:cNvPr id="8" name="Picture 5" descr="http://3.bp.blogspot.com/_f73GPuX6JOY/TQIB03vs62I/AAAAAAAAAAQ/-YqdRhLW4ss/s1600/icono-tuenti-web20.png"/>
            <p:cNvPicPr>
              <a:picLocks noChangeAspect="1" noChangeArrowheads="1"/>
            </p:cNvPicPr>
            <p:nvPr/>
          </p:nvPicPr>
          <p:blipFill>
            <a:blip r:embed="rId3" cstate="print">
              <a:duotone>
                <a:prstClr val="black"/>
                <a:srgbClr val="00B0F0">
                  <a:tint val="45000"/>
                  <a:satMod val="400000"/>
                </a:srgbClr>
              </a:duotone>
              <a:lum contrast="40000"/>
            </a:blip>
            <a:srcRect/>
            <a:stretch>
              <a:fillRect/>
            </a:stretch>
          </p:blipFill>
          <p:spPr bwMode="auto">
            <a:xfrm>
              <a:off x="3071802" y="4929198"/>
              <a:ext cx="1219200" cy="1219201"/>
            </a:xfrm>
            <a:prstGeom prst="rect">
              <a:avLst/>
            </a:prstGeom>
            <a:noFill/>
          </p:spPr>
        </p:pic>
        <p:pic>
          <p:nvPicPr>
            <p:cNvPr id="9"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r="53125"/>
            <a:stretch>
              <a:fillRect/>
            </a:stretch>
          </p:blipFill>
          <p:spPr bwMode="auto">
            <a:xfrm>
              <a:off x="3071802" y="4929198"/>
              <a:ext cx="571504" cy="1219201"/>
            </a:xfrm>
            <a:prstGeom prst="rect">
              <a:avLst/>
            </a:prstGeom>
            <a:noFill/>
          </p:spPr>
        </p:pic>
      </p:grpSp>
      <p:sp>
        <p:nvSpPr>
          <p:cNvPr id="10" name="9 Rectángulo"/>
          <p:cNvSpPr/>
          <p:nvPr/>
        </p:nvSpPr>
        <p:spPr>
          <a:xfrm>
            <a:off x="6036670" y="4725144"/>
            <a:ext cx="3071834" cy="738664"/>
          </a:xfrm>
          <a:prstGeom prst="rect">
            <a:avLst/>
          </a:prstGeom>
        </p:spPr>
        <p:txBody>
          <a:bodyPr wrap="square">
            <a:spAutoFit/>
          </a:bodyPr>
          <a:lstStyle/>
          <a:p>
            <a:pPr algn="ctr"/>
            <a:r>
              <a:rPr lang="es-MX" sz="1400" dirty="0" smtClean="0">
                <a:effectLst/>
              </a:rPr>
              <a:t>Asumirá las mismas obligaciones del responsable que transfirió los DP</a:t>
            </a:r>
            <a:endParaRPr lang="en-US" sz="1400" dirty="0" smtClean="0">
              <a:effectLst/>
            </a:endParaRPr>
          </a:p>
        </p:txBody>
      </p:sp>
      <p:sp>
        <p:nvSpPr>
          <p:cNvPr id="11" name="10 Rectángulo"/>
          <p:cNvSpPr/>
          <p:nvPr/>
        </p:nvSpPr>
        <p:spPr>
          <a:xfrm>
            <a:off x="6036670" y="3717032"/>
            <a:ext cx="3071834" cy="954107"/>
          </a:xfrm>
          <a:prstGeom prst="rect">
            <a:avLst/>
          </a:prstGeom>
        </p:spPr>
        <p:txBody>
          <a:bodyPr wrap="square">
            <a:spAutoFit/>
          </a:bodyPr>
          <a:lstStyle/>
          <a:p>
            <a:pPr algn="ctr"/>
            <a:r>
              <a:rPr lang="es-MX" sz="1400" dirty="0" smtClean="0">
                <a:effectLst/>
              </a:rPr>
              <a:t>El tratamiento de los DP se realizará conforme a lo convenido en el aviso de privacidad</a:t>
            </a:r>
          </a:p>
        </p:txBody>
      </p:sp>
      <p:sp>
        <p:nvSpPr>
          <p:cNvPr id="12" name="11 Rectángulo redondeado"/>
          <p:cNvSpPr/>
          <p:nvPr/>
        </p:nvSpPr>
        <p:spPr>
          <a:xfrm>
            <a:off x="6572834" y="2040682"/>
            <a:ext cx="1815590" cy="1532334"/>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1400" dirty="0" smtClean="0">
                <a:solidFill>
                  <a:schemeClr val="bg1">
                    <a:lumMod val="95000"/>
                  </a:schemeClr>
                </a:solidFill>
                <a:effectLst/>
              </a:rPr>
              <a:t>Cláusula de transferencia</a:t>
            </a:r>
          </a:p>
          <a:p>
            <a:pPr algn="ctr"/>
            <a:endParaRPr lang="es-MX" sz="1400" dirty="0" smtClean="0">
              <a:solidFill>
                <a:schemeClr val="bg1">
                  <a:lumMod val="95000"/>
                </a:schemeClr>
              </a:solidFill>
              <a:effectLst/>
            </a:endParaRPr>
          </a:p>
          <a:p>
            <a:r>
              <a:rPr lang="es-MX" sz="1400" dirty="0" smtClean="0">
                <a:solidFill>
                  <a:schemeClr val="bg1">
                    <a:lumMod val="95000"/>
                  </a:schemeClr>
                </a:solidFill>
                <a:effectLst/>
              </a:rPr>
              <a:t>Sí acepto</a:t>
            </a:r>
          </a:p>
          <a:p>
            <a:endParaRPr lang="es-MX" sz="1400" dirty="0" smtClean="0">
              <a:solidFill>
                <a:schemeClr val="bg1">
                  <a:lumMod val="95000"/>
                </a:schemeClr>
              </a:solidFill>
              <a:effectLst/>
            </a:endParaRPr>
          </a:p>
          <a:p>
            <a:r>
              <a:rPr lang="es-MX" sz="1400" dirty="0" smtClean="0">
                <a:solidFill>
                  <a:schemeClr val="bg1">
                    <a:lumMod val="95000"/>
                  </a:schemeClr>
                </a:solidFill>
                <a:effectLst/>
              </a:rPr>
              <a:t>No acepto</a:t>
            </a:r>
          </a:p>
        </p:txBody>
      </p:sp>
      <p:sp>
        <p:nvSpPr>
          <p:cNvPr id="13" name="12 Rectángulo"/>
          <p:cNvSpPr/>
          <p:nvPr/>
        </p:nvSpPr>
        <p:spPr>
          <a:xfrm>
            <a:off x="2287124" y="4634552"/>
            <a:ext cx="2428892" cy="738664"/>
          </a:xfrm>
          <a:prstGeom prst="rect">
            <a:avLst/>
          </a:prstGeom>
        </p:spPr>
        <p:txBody>
          <a:bodyPr wrap="square">
            <a:spAutoFit/>
          </a:bodyPr>
          <a:lstStyle/>
          <a:p>
            <a:pPr algn="ctr"/>
            <a:r>
              <a:rPr lang="es-MX" sz="1400" dirty="0" smtClean="0">
                <a:effectLst>
                  <a:glow rad="228600">
                    <a:schemeClr val="accent5">
                      <a:satMod val="175000"/>
                      <a:alpha val="40000"/>
                    </a:schemeClr>
                  </a:glow>
                </a:effectLst>
              </a:rPr>
              <a:t>FORMALIZACIÓN: </a:t>
            </a:r>
            <a:r>
              <a:rPr lang="es-MX" sz="1400" dirty="0" smtClean="0">
                <a:effectLst/>
              </a:rPr>
              <a:t>a través de cláusulas contractuales u otros instrumentos jurídicos</a:t>
            </a:r>
          </a:p>
        </p:txBody>
      </p:sp>
      <p:pic>
        <p:nvPicPr>
          <p:cNvPr id="14" name="Picture 2" descr="http://www.sxc.hu/pic/m/h/hi/hisks/1102203_question_mark_1.jpg"/>
          <p:cNvPicPr>
            <a:picLocks noChangeAspect="1" noChangeArrowheads="1"/>
          </p:cNvPicPr>
          <p:nvPr/>
        </p:nvPicPr>
        <p:blipFill>
          <a:blip r:embed="rId4" cstate="print"/>
          <a:srcRect l="10000" t="10000" r="12499" b="12499"/>
          <a:stretch>
            <a:fillRect/>
          </a:stretch>
        </p:blipFill>
        <p:spPr bwMode="auto">
          <a:xfrm>
            <a:off x="107855" y="6021288"/>
            <a:ext cx="791737" cy="791737"/>
          </a:xfrm>
          <a:prstGeom prst="roundRect">
            <a:avLst/>
          </a:prstGeom>
          <a:noFill/>
        </p:spPr>
      </p:pic>
      <p:sp>
        <p:nvSpPr>
          <p:cNvPr id="15" name="14 Rectángulo redondeado"/>
          <p:cNvSpPr/>
          <p:nvPr/>
        </p:nvSpPr>
        <p:spPr>
          <a:xfrm>
            <a:off x="827584" y="6034087"/>
            <a:ext cx="2048140" cy="851297"/>
          </a:xfrm>
          <a:prstGeom prst="roundRect">
            <a:avLst/>
          </a:prstGeom>
          <a:ln w="38100">
            <a:noFill/>
          </a:ln>
          <a:scene3d>
            <a:camera prst="orthographicFront"/>
            <a:lightRig rig="threePt" dir="t"/>
          </a:scene3d>
          <a:sp3d>
            <a:bevelT/>
          </a:sp3d>
        </p:spPr>
        <p:txBody>
          <a:bodyPr wrap="square" numCol="1">
            <a:spAutoFit/>
          </a:bodyPr>
          <a:lstStyle/>
          <a:p>
            <a:pPr fontAlgn="auto">
              <a:spcBef>
                <a:spcPct val="20000"/>
              </a:spcBef>
              <a:spcAft>
                <a:spcPts val="0"/>
              </a:spcAft>
              <a:defRPr/>
            </a:pPr>
            <a:r>
              <a:rPr lang="es-MX" sz="1100" dirty="0" smtClean="0"/>
              <a:t>Podrán solicitar la opinión del Instituto sobre las transferencias internacionales.</a:t>
            </a:r>
            <a:endParaRPr lang="es-MX" sz="1100" dirty="0"/>
          </a:p>
        </p:txBody>
      </p:sp>
      <p:sp>
        <p:nvSpPr>
          <p:cNvPr id="16" name="15 CuadroTexto"/>
          <p:cNvSpPr txBox="1"/>
          <p:nvPr/>
        </p:nvSpPr>
        <p:spPr>
          <a:xfrm>
            <a:off x="2535638"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TRANSFERENCIAS DE DP</a:t>
            </a:r>
            <a:endParaRPr lang="es-MX" sz="3200" dirty="0">
              <a:effectLst>
                <a:glow rad="228600">
                  <a:schemeClr val="accent5">
                    <a:satMod val="175000"/>
                    <a:alpha val="40000"/>
                  </a:schemeClr>
                </a:glow>
              </a:effectLst>
            </a:endParaRPr>
          </a:p>
        </p:txBody>
      </p:sp>
      <p:sp>
        <p:nvSpPr>
          <p:cNvPr id="17" name="16 Flecha derecha"/>
          <p:cNvSpPr/>
          <p:nvPr/>
        </p:nvSpPr>
        <p:spPr>
          <a:xfrm rot="5400000">
            <a:off x="2604115" y="2492513"/>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7752227" y="3019944"/>
            <a:ext cx="252414" cy="261610"/>
          </a:xfrm>
          <a:prstGeom prst="rect">
            <a:avLst/>
          </a:prstGeom>
          <a:ln>
            <a:solidFill>
              <a:schemeClr val="bg2">
                <a:lumMod val="60000"/>
                <a:lumOff val="40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algn="ctr"/>
            <a:endParaRPr lang="es-MX" sz="1050" dirty="0" smtClean="0">
              <a:solidFill>
                <a:schemeClr val="accent6"/>
              </a:solidFill>
              <a:effectLst>
                <a:glow rad="228600">
                  <a:schemeClr val="accent5">
                    <a:satMod val="175000"/>
                    <a:alpha val="40000"/>
                  </a:schemeClr>
                </a:glow>
              </a:effectLst>
            </a:endParaRPr>
          </a:p>
        </p:txBody>
      </p:sp>
      <p:sp>
        <p:nvSpPr>
          <p:cNvPr id="19" name="18 Rectángulo"/>
          <p:cNvSpPr/>
          <p:nvPr/>
        </p:nvSpPr>
        <p:spPr>
          <a:xfrm>
            <a:off x="7812360" y="2808372"/>
            <a:ext cx="252414" cy="261610"/>
          </a:xfrm>
          <a:prstGeom prst="rect">
            <a:avLst/>
          </a:prstGeom>
          <a:ln>
            <a:solidFill>
              <a:schemeClr val="bg2">
                <a:lumMod val="60000"/>
                <a:lumOff val="40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algn="ctr"/>
            <a:endParaRPr lang="es-MX" sz="1050" dirty="0" smtClean="0">
              <a:solidFill>
                <a:schemeClr val="accent6"/>
              </a:solidFill>
              <a:effectLst>
                <a:glow rad="228600">
                  <a:schemeClr val="accent5">
                    <a:satMod val="175000"/>
                    <a:alpha val="40000"/>
                  </a:schemeClr>
                </a:glow>
              </a:effectLst>
            </a:endParaRPr>
          </a:p>
        </p:txBody>
      </p:sp>
      <p:pic>
        <p:nvPicPr>
          <p:cNvPr id="20"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duotone>
              <a:prstClr val="black"/>
              <a:srgbClr val="D9C3A5">
                <a:tint val="50000"/>
                <a:satMod val="180000"/>
              </a:srgbClr>
            </a:duotone>
          </a:blip>
          <a:srcRect/>
          <a:stretch>
            <a:fillRect/>
          </a:stretch>
        </p:blipFill>
        <p:spPr bwMode="auto">
          <a:xfrm>
            <a:off x="7812360" y="3213062"/>
            <a:ext cx="310382" cy="219709"/>
          </a:xfrm>
          <a:prstGeom prst="rect">
            <a:avLst/>
          </a:prstGeom>
          <a:noFill/>
          <a:effectLst/>
        </p:spPr>
      </p:pic>
      <p:sp>
        <p:nvSpPr>
          <p:cNvPr id="21" name="20 Flecha curvada hacia la derecha"/>
          <p:cNvSpPr/>
          <p:nvPr/>
        </p:nvSpPr>
        <p:spPr>
          <a:xfrm rot="18453205">
            <a:off x="2065815" y="2698279"/>
            <a:ext cx="857229" cy="4636743"/>
          </a:xfrm>
          <a:prstGeom prst="curvedRightArrow">
            <a:avLst>
              <a:gd name="adj1" fmla="val 37179"/>
              <a:gd name="adj2" fmla="val 85967"/>
              <a:gd name="adj3" fmla="val 30206"/>
            </a:avLst>
          </a:prstGeom>
          <a:solidFill>
            <a:srgbClr val="4C4C4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solidFill>
                <a:schemeClr val="tx1"/>
              </a:solidFill>
            </a:endParaRPr>
          </a:p>
        </p:txBody>
      </p:sp>
      <p:pic>
        <p:nvPicPr>
          <p:cNvPr id="22"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59315" y="2137032"/>
            <a:ext cx="928694" cy="928695"/>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3031199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793599" y="1888790"/>
            <a:ext cx="7954865" cy="1252178"/>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p>
            <a:pPr marL="446088"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1"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rPr>
              <a:t>Cualquier conjunto de normas de protección de datos que se apliquen a uno o varios responsables de un mismo sector y cuyo contenido es determinado por dichos responsables</a:t>
            </a:r>
            <a:endParaRPr kumimoji="0" lang="es-MX"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endParaRPr>
          </a:p>
        </p:txBody>
      </p:sp>
      <p:sp>
        <p:nvSpPr>
          <p:cNvPr id="6" name="2 Marcador de contenido"/>
          <p:cNvSpPr txBox="1">
            <a:spLocks/>
          </p:cNvSpPr>
          <p:nvPr/>
        </p:nvSpPr>
        <p:spPr>
          <a:xfrm>
            <a:off x="1115616" y="4329339"/>
            <a:ext cx="7274196" cy="1907973"/>
          </a:xfrm>
          <a:prstGeom prst="round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p>
            <a:pPr marL="446088" algn="just"/>
            <a:r>
              <a:rPr lang="es-MX" sz="2000" b="1" dirty="0" smtClean="0">
                <a:solidFill>
                  <a:schemeClr val="bg1">
                    <a:lumMod val="95000"/>
                  </a:schemeClr>
                </a:solidFill>
                <a:effectLst>
                  <a:outerShdw blurRad="38100" dist="38100" dir="2700000" algn="tl">
                    <a:srgbClr val="000000">
                      <a:alpha val="43137"/>
                    </a:srgbClr>
                  </a:outerShdw>
                </a:effectLst>
                <a:cs typeface="Arial" pitchFamily="34" charset="0"/>
              </a:rPr>
              <a:t>Para armonizar los tratamientos que lleven a cabo quienes se adhieren a los mismos y facilitar el ejercicio de los derechos de los titulares. Pudiendo demostrar con ello, el cumplimiento de las obligaciones previstas en la normativa</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7" name="2 Marcador de contenido"/>
          <p:cNvSpPr txBox="1">
            <a:spLocks/>
          </p:cNvSpPr>
          <p:nvPr/>
        </p:nvSpPr>
        <p:spPr>
          <a:xfrm rot="20943938">
            <a:off x="296962" y="1522519"/>
            <a:ext cx="1682925" cy="525976"/>
          </a:xfrm>
          <a:prstGeom prst="rect">
            <a:avLst/>
          </a:prstGeom>
          <a:solidFill>
            <a:schemeClr val="bg2">
              <a:lumMod val="25000"/>
            </a:schemeClr>
          </a:solidFill>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3200" b="1" i="0" u="none" strike="noStrike" kern="1200" normalizeH="0" baseline="0" noProof="0" dirty="0" smtClean="0">
                <a:ln w="11430"/>
                <a:solidFill>
                  <a:schemeClr val="bg1">
                    <a:lumMod val="95000"/>
                  </a:schemeClr>
                </a:solidFill>
                <a:effectLst>
                  <a:outerShdw blurRad="50800" dist="39000" dir="5460000" algn="tl">
                    <a:srgbClr val="000000">
                      <a:alpha val="38000"/>
                    </a:srgbClr>
                  </a:outerShdw>
                </a:effectLst>
                <a:uLnTx/>
                <a:uFillTx/>
                <a:latin typeface="+mn-lt"/>
                <a:ea typeface="+mn-ea"/>
                <a:cs typeface="+mn-cs"/>
              </a:rPr>
              <a:t>Qué es</a:t>
            </a:r>
          </a:p>
        </p:txBody>
      </p:sp>
      <p:pic>
        <p:nvPicPr>
          <p:cNvPr id="8"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1814022">
            <a:off x="1653544" y="1400260"/>
            <a:ext cx="721904" cy="721904"/>
          </a:xfrm>
          <a:prstGeom prst="rect">
            <a:avLst/>
          </a:prstGeom>
          <a:noFill/>
          <a:effectLst>
            <a:outerShdw blurRad="50800" dist="38100" algn="l" rotWithShape="0">
              <a:prstClr val="black">
                <a:alpha val="40000"/>
              </a:prstClr>
            </a:outerShdw>
          </a:effectLst>
        </p:spPr>
      </p:pic>
      <p:pic>
        <p:nvPicPr>
          <p:cNvPr id="9"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10604773">
            <a:off x="-16887" y="1905558"/>
            <a:ext cx="711729" cy="711729"/>
          </a:xfrm>
          <a:prstGeom prst="rect">
            <a:avLst/>
          </a:prstGeom>
          <a:noFill/>
          <a:effectLst>
            <a:outerShdw blurRad="50800" dist="38100" algn="l" rotWithShape="0">
              <a:prstClr val="black">
                <a:alpha val="40000"/>
              </a:prstClr>
            </a:outerShdw>
          </a:effectLst>
        </p:spPr>
      </p:pic>
      <p:sp>
        <p:nvSpPr>
          <p:cNvPr id="10" name="2 Marcador de contenido"/>
          <p:cNvSpPr txBox="1">
            <a:spLocks/>
          </p:cNvSpPr>
          <p:nvPr/>
        </p:nvSpPr>
        <p:spPr>
          <a:xfrm rot="20261296">
            <a:off x="470475" y="4028082"/>
            <a:ext cx="2176284" cy="444613"/>
          </a:xfrm>
          <a:prstGeom prst="rect">
            <a:avLst/>
          </a:prstGeom>
          <a:solidFill>
            <a:schemeClr val="accent6"/>
          </a:solidFill>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3200" b="1" i="0" u="none" strike="noStrike" kern="1200" normalizeH="0" baseline="0" noProof="0" dirty="0" smtClean="0">
                <a:ln w="11430"/>
                <a:solidFill>
                  <a:schemeClr val="bg1">
                    <a:lumMod val="95000"/>
                  </a:schemeClr>
                </a:solidFill>
                <a:effectLst>
                  <a:outerShdw blurRad="50800" dist="39000" dir="5460000" algn="tl">
                    <a:srgbClr val="000000">
                      <a:alpha val="38000"/>
                    </a:srgbClr>
                  </a:outerShdw>
                </a:effectLst>
                <a:uLnTx/>
                <a:uFillTx/>
                <a:latin typeface="+mn-lt"/>
                <a:ea typeface="+mn-ea"/>
                <a:cs typeface="+mn-cs"/>
              </a:rPr>
              <a:t>Para qué</a:t>
            </a:r>
          </a:p>
        </p:txBody>
      </p:sp>
      <p:pic>
        <p:nvPicPr>
          <p:cNvPr id="11"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535118">
            <a:off x="2295740" y="3403157"/>
            <a:ext cx="645919" cy="645919"/>
          </a:xfrm>
          <a:prstGeom prst="rect">
            <a:avLst/>
          </a:prstGeom>
          <a:noFill/>
          <a:effectLst>
            <a:outerShdw blurRad="50800" dist="38100" algn="l" rotWithShape="0">
              <a:prstClr val="black">
                <a:alpha val="40000"/>
              </a:prstClr>
            </a:outerShdw>
          </a:effectLst>
        </p:spPr>
      </p:pic>
      <p:pic>
        <p:nvPicPr>
          <p:cNvPr id="12"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10604773">
            <a:off x="248569" y="4484062"/>
            <a:ext cx="557173" cy="557173"/>
          </a:xfrm>
          <a:prstGeom prst="rect">
            <a:avLst/>
          </a:prstGeom>
          <a:noFill/>
          <a:effectLst>
            <a:outerShdw blurRad="50800" dist="38100" algn="l" rotWithShape="0">
              <a:prstClr val="black">
                <a:alpha val="40000"/>
              </a:prstClr>
            </a:outerShdw>
          </a:effectLst>
        </p:spPr>
      </p:pic>
      <p:sp>
        <p:nvSpPr>
          <p:cNvPr id="13" name="12 CuadroTexto"/>
          <p:cNvSpPr txBox="1"/>
          <p:nvPr/>
        </p:nvSpPr>
        <p:spPr>
          <a:xfrm>
            <a:off x="1690292" y="241484"/>
            <a:ext cx="7274196"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ESQUEMAS DE </a:t>
            </a:r>
            <a:r>
              <a:rPr lang="es-MX" sz="2800" dirty="0">
                <a:effectLst>
                  <a:glow rad="228600">
                    <a:schemeClr val="accent5">
                      <a:satMod val="175000"/>
                      <a:alpha val="40000"/>
                    </a:schemeClr>
                  </a:glow>
                </a:effectLst>
              </a:rPr>
              <a:t> </a:t>
            </a:r>
            <a:r>
              <a:rPr lang="es-MX" sz="2800" dirty="0" smtClean="0">
                <a:effectLst>
                  <a:glow rad="228600">
                    <a:schemeClr val="accent5">
                      <a:satMod val="175000"/>
                      <a:alpha val="40000"/>
                    </a:schemeClr>
                  </a:glow>
                </a:effectLst>
              </a:rPr>
              <a:t>AUTORREGULACIÓN</a:t>
            </a:r>
            <a:endParaRPr lang="es-MX" sz="2800" dirty="0">
              <a:effectLst>
                <a:glow rad="228600">
                  <a:schemeClr val="accent5">
                    <a:satMod val="175000"/>
                    <a:alpha val="40000"/>
                  </a:schemeClr>
                </a:glow>
              </a:effectLst>
            </a:endParaRPr>
          </a:p>
        </p:txBody>
      </p:sp>
    </p:spTree>
    <p:extLst>
      <p:ext uri="{BB962C8B-B14F-4D97-AF65-F5344CB8AC3E}">
        <p14:creationId xmlns:p14="http://schemas.microsoft.com/office/powerpoint/2010/main" val="388005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21356" y="4857760"/>
            <a:ext cx="6715140" cy="1446550"/>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DEL EJERCICIO DE LOS DERECHOS ARCO</a:t>
            </a:r>
            <a:endParaRPr lang="es-MX" sz="4400" dirty="0">
              <a:effectLst>
                <a:glow rad="228600">
                  <a:schemeClr val="accent5">
                    <a:satMod val="175000"/>
                    <a:alpha val="40000"/>
                  </a:schemeClr>
                </a:glow>
              </a:effectLst>
            </a:endParaRPr>
          </a:p>
        </p:txBody>
      </p:sp>
      <p:grpSp>
        <p:nvGrpSpPr>
          <p:cNvPr id="4" name="3 Grupo"/>
          <p:cNvGrpSpPr/>
          <p:nvPr/>
        </p:nvGrpSpPr>
        <p:grpSpPr>
          <a:xfrm>
            <a:off x="719585" y="5448554"/>
            <a:ext cx="1321603" cy="588893"/>
            <a:chOff x="19050" y="4867700"/>
            <a:chExt cx="571504" cy="323898"/>
          </a:xfrm>
          <a:effectLst>
            <a:glow rad="228600">
              <a:schemeClr val="accent4">
                <a:satMod val="175000"/>
                <a:alpha val="40000"/>
              </a:schemeClr>
            </a:glow>
          </a:effectLst>
        </p:grpSpPr>
        <p:pic>
          <p:nvPicPr>
            <p:cNvPr id="5"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duotone>
                <a:schemeClr val="accent4">
                  <a:shade val="45000"/>
                  <a:satMod val="135000"/>
                </a:schemeClr>
                <a:prstClr val="white"/>
              </a:duotone>
            </a:blip>
            <a:srcRect/>
            <a:stretch>
              <a:fillRect/>
            </a:stretch>
          </p:blipFill>
          <p:spPr bwMode="auto">
            <a:xfrm rot="21340824">
              <a:off x="154650" y="4867700"/>
              <a:ext cx="276153" cy="323898"/>
            </a:xfrm>
            <a:prstGeom prst="rect">
              <a:avLst/>
            </a:prstGeom>
            <a:noFill/>
            <a:effectLst/>
          </p:spPr>
        </p:pic>
        <p:sp>
          <p:nvSpPr>
            <p:cNvPr id="6" name="5 CuadroTexto"/>
            <p:cNvSpPr txBox="1"/>
            <p:nvPr/>
          </p:nvSpPr>
          <p:spPr>
            <a:xfrm>
              <a:off x="19050" y="4876808"/>
              <a:ext cx="571504" cy="261647"/>
            </a:xfrm>
            <a:prstGeom prst="rect">
              <a:avLst/>
            </a:prstGeom>
            <a:noFill/>
            <a:ln>
              <a:noFill/>
            </a:ln>
          </p:spPr>
          <p:txBody>
            <a:bodyPr wrap="square" rtlCol="0">
              <a:spAutoFit/>
            </a:bodyPr>
            <a:lstStyle/>
            <a:p>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ARCO</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6 CuadroTexto"/>
          <p:cNvSpPr txBox="1"/>
          <p:nvPr/>
        </p:nvSpPr>
        <p:spPr>
          <a:xfrm>
            <a:off x="1932472" y="3527981"/>
            <a:ext cx="952158" cy="1323439"/>
          </a:xfrm>
          <a:prstGeom prst="rect">
            <a:avLst/>
          </a:prstGeom>
          <a:noFill/>
          <a:effectLst>
            <a:glow rad="228600">
              <a:schemeClr val="accent4">
                <a:satMod val="175000"/>
                <a:alpha val="40000"/>
              </a:schemeClr>
            </a:glow>
          </a:effectLst>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000" b="1" cap="all" dirty="0" smtClean="0">
                <a:ln/>
                <a:solidFill>
                  <a:schemeClr val="tx1">
                    <a:lumMod val="8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s-MX" sz="8000" b="1" cap="all" dirty="0">
              <a:ln/>
              <a:solidFill>
                <a:schemeClr val="tx1">
                  <a:lumMod val="8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5" descr="http://3.bp.blogspot.com/_f73GPuX6JOY/TQIB03vs62I/AAAAAAAAAAQ/-YqdRhLW4ss/s1600/icono-tuenti-web20.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678761" y="4857760"/>
            <a:ext cx="928694" cy="928695"/>
          </a:xfrm>
          <a:prstGeom prst="rect">
            <a:avLst/>
          </a:prstGeom>
          <a:noFill/>
          <a:effectLst>
            <a:glow rad="228600">
              <a:schemeClr val="accent4">
                <a:satMod val="175000"/>
                <a:alpha val="40000"/>
              </a:schemeClr>
            </a:glow>
          </a:effectLst>
        </p:spPr>
      </p:pic>
      <p:pic>
        <p:nvPicPr>
          <p:cNvPr id="9" name="8 Imagen" descr="PEOPLE2.png"/>
          <p:cNvPicPr>
            <a:picLocks noChangeAspect="1"/>
          </p:cNvPicPr>
          <p:nvPr/>
        </p:nvPicPr>
        <p:blipFill>
          <a:blip r:embed="rId4" cstate="print">
            <a:duotone>
              <a:schemeClr val="accent4">
                <a:shade val="45000"/>
                <a:satMod val="135000"/>
              </a:schemeClr>
              <a:prstClr val="white"/>
            </a:duotone>
          </a:blip>
          <a:srcRect r="14138" b="26316"/>
          <a:stretch>
            <a:fillRect/>
          </a:stretch>
        </p:blipFill>
        <p:spPr>
          <a:xfrm rot="19983026">
            <a:off x="369896" y="4028080"/>
            <a:ext cx="1507852" cy="1082560"/>
          </a:xfrm>
          <a:prstGeom prst="rect">
            <a:avLst/>
          </a:prstGeom>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28860"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a:effectLst>
                  <a:glow rad="228600">
                    <a:schemeClr val="accent5">
                      <a:satMod val="175000"/>
                      <a:alpha val="40000"/>
                    </a:schemeClr>
                  </a:glow>
                </a:effectLst>
              </a:rPr>
              <a:t>DERECHOS ARCO</a:t>
            </a:r>
          </a:p>
        </p:txBody>
      </p:sp>
      <p:sp>
        <p:nvSpPr>
          <p:cNvPr id="4" name="3 Rectángulo"/>
          <p:cNvSpPr/>
          <p:nvPr/>
        </p:nvSpPr>
        <p:spPr>
          <a:xfrm>
            <a:off x="418336" y="3140968"/>
            <a:ext cx="2857520" cy="1323439"/>
          </a:xfrm>
          <a:prstGeom prst="rect">
            <a:avLst/>
          </a:prstGeom>
        </p:spPr>
        <p:txBody>
          <a:bodyPr wrap="square">
            <a:spAutoFit/>
          </a:bodyPr>
          <a:lstStyle/>
          <a:p>
            <a:pPr algn="ctr"/>
            <a:r>
              <a:rPr lang="es-MX" sz="1600" dirty="0" smtClean="0"/>
              <a:t>Todos los titulares o en su caso, el representante legal</a:t>
            </a:r>
          </a:p>
          <a:p>
            <a:pPr algn="ctr"/>
            <a:endParaRPr lang="es-MX" sz="1600" b="1" i="1" dirty="0">
              <a:solidFill>
                <a:schemeClr val="accent5">
                  <a:lumMod val="75000"/>
                </a:schemeClr>
              </a:solidFill>
            </a:endParaRPr>
          </a:p>
          <a:p>
            <a:pPr algn="ctr"/>
            <a:endParaRPr lang="es-MX" sz="1600" b="1" i="1" dirty="0">
              <a:solidFill>
                <a:schemeClr val="accent5">
                  <a:lumMod val="75000"/>
                </a:schemeClr>
              </a:solidFill>
            </a:endParaRPr>
          </a:p>
        </p:txBody>
      </p:sp>
      <p:sp>
        <p:nvSpPr>
          <p:cNvPr id="6" name="5 Flecha derecha"/>
          <p:cNvSpPr/>
          <p:nvPr/>
        </p:nvSpPr>
        <p:spPr>
          <a:xfrm>
            <a:off x="3214678" y="2643182"/>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7" name="6 Rectángulo"/>
          <p:cNvSpPr/>
          <p:nvPr/>
        </p:nvSpPr>
        <p:spPr>
          <a:xfrm>
            <a:off x="714348" y="3946713"/>
            <a:ext cx="2214578" cy="584775"/>
          </a:xfrm>
          <a:prstGeom prst="rect">
            <a:avLst/>
          </a:prstGeom>
        </p:spPr>
        <p:txBody>
          <a:bodyPr wrap="square">
            <a:spAutoFit/>
          </a:bodyPr>
          <a:lstStyle/>
          <a:p>
            <a:pPr algn="ctr"/>
            <a:r>
              <a:rPr lang="es-MX" sz="1600" dirty="0"/>
              <a:t>p</a:t>
            </a:r>
            <a:r>
              <a:rPr lang="es-MX" sz="1600" dirty="0" smtClean="0"/>
              <a:t>odrá ejercer los derechos de:</a:t>
            </a:r>
            <a:endParaRPr lang="es-MX" sz="1600" b="1" dirty="0"/>
          </a:p>
        </p:txBody>
      </p:sp>
      <p:sp>
        <p:nvSpPr>
          <p:cNvPr id="8" name="7 CuadroTexto"/>
          <p:cNvSpPr txBox="1"/>
          <p:nvPr/>
        </p:nvSpPr>
        <p:spPr>
          <a:xfrm>
            <a:off x="4071934" y="1214422"/>
            <a:ext cx="571504" cy="830997"/>
          </a:xfrm>
          <a:prstGeom prst="rect">
            <a:avLst/>
          </a:prstGeom>
          <a:noFill/>
          <a:effectLst>
            <a:glow rad="228600">
              <a:schemeClr val="accent4">
                <a:satMod val="175000"/>
                <a:alpha val="40000"/>
              </a:schemeClr>
            </a:glow>
          </a:effectLst>
        </p:spPr>
        <p:txBody>
          <a:bodyPr wrap="square" rtlCol="0">
            <a:spAutoFit/>
          </a:bodyPr>
          <a:lstStyle/>
          <a:p>
            <a:pPr algn="ctr"/>
            <a:r>
              <a:rPr lang="es-MX" sz="4800" dirty="0" smtClean="0">
                <a:effectLst>
                  <a:glow rad="228600">
                    <a:schemeClr val="accent5">
                      <a:satMod val="175000"/>
                      <a:alpha val="40000"/>
                    </a:schemeClr>
                  </a:glow>
                </a:effectLst>
              </a:rPr>
              <a:t>A</a:t>
            </a:r>
            <a:endParaRPr lang="es-MX" sz="4800" dirty="0">
              <a:effectLst>
                <a:glow rad="228600">
                  <a:schemeClr val="accent5">
                    <a:satMod val="175000"/>
                    <a:alpha val="40000"/>
                  </a:schemeClr>
                </a:glow>
              </a:effectLst>
            </a:endParaRPr>
          </a:p>
        </p:txBody>
      </p:sp>
      <p:sp>
        <p:nvSpPr>
          <p:cNvPr id="9" name="8 Rectángulo"/>
          <p:cNvSpPr/>
          <p:nvPr/>
        </p:nvSpPr>
        <p:spPr>
          <a:xfrm>
            <a:off x="4643437" y="1571612"/>
            <a:ext cx="1035851" cy="369332"/>
          </a:xfrm>
          <a:prstGeom prst="rect">
            <a:avLst/>
          </a:prstGeom>
        </p:spPr>
        <p:txBody>
          <a:bodyPr wrap="square">
            <a:spAutoFit/>
          </a:bodyPr>
          <a:lstStyle/>
          <a:p>
            <a:r>
              <a:rPr lang="es-MX" dirty="0" err="1" smtClean="0"/>
              <a:t>cceso</a:t>
            </a:r>
            <a:endParaRPr lang="es-MX" b="1" dirty="0"/>
          </a:p>
        </p:txBody>
      </p:sp>
      <p:sp>
        <p:nvSpPr>
          <p:cNvPr id="10" name="9 CuadroTexto"/>
          <p:cNvSpPr txBox="1"/>
          <p:nvPr/>
        </p:nvSpPr>
        <p:spPr>
          <a:xfrm>
            <a:off x="4071934" y="2285992"/>
            <a:ext cx="571504" cy="830997"/>
          </a:xfrm>
          <a:prstGeom prst="rect">
            <a:avLst/>
          </a:prstGeom>
          <a:noFill/>
          <a:effectLst>
            <a:glow rad="228600">
              <a:schemeClr val="accent4">
                <a:satMod val="175000"/>
                <a:alpha val="40000"/>
              </a:schemeClr>
            </a:glow>
          </a:effectLst>
        </p:spPr>
        <p:txBody>
          <a:bodyPr wrap="square" rtlCol="0">
            <a:spAutoFit/>
          </a:bodyPr>
          <a:lstStyle/>
          <a:p>
            <a:pPr algn="ctr"/>
            <a:r>
              <a:rPr lang="es-MX" sz="4800" dirty="0" smtClean="0">
                <a:effectLst>
                  <a:glow rad="228600">
                    <a:schemeClr val="accent5">
                      <a:satMod val="175000"/>
                      <a:alpha val="40000"/>
                    </a:schemeClr>
                  </a:glow>
                </a:effectLst>
              </a:rPr>
              <a:t>R</a:t>
            </a:r>
            <a:endParaRPr lang="es-MX" sz="4800" dirty="0">
              <a:effectLst>
                <a:glow rad="228600">
                  <a:schemeClr val="accent5">
                    <a:satMod val="175000"/>
                    <a:alpha val="40000"/>
                  </a:schemeClr>
                </a:glow>
              </a:effectLst>
            </a:endParaRPr>
          </a:p>
        </p:txBody>
      </p:sp>
      <p:sp>
        <p:nvSpPr>
          <p:cNvPr id="11" name="10 CuadroTexto"/>
          <p:cNvSpPr txBox="1"/>
          <p:nvPr/>
        </p:nvSpPr>
        <p:spPr>
          <a:xfrm>
            <a:off x="4071934" y="3526697"/>
            <a:ext cx="571504" cy="830997"/>
          </a:xfrm>
          <a:prstGeom prst="rect">
            <a:avLst/>
          </a:prstGeom>
          <a:noFill/>
          <a:effectLst>
            <a:glow rad="228600">
              <a:schemeClr val="accent4">
                <a:satMod val="175000"/>
                <a:alpha val="40000"/>
              </a:schemeClr>
            </a:glow>
          </a:effectLst>
        </p:spPr>
        <p:txBody>
          <a:bodyPr wrap="square" rtlCol="0">
            <a:spAutoFit/>
          </a:bodyPr>
          <a:lstStyle/>
          <a:p>
            <a:pPr algn="ctr"/>
            <a:r>
              <a:rPr lang="es-MX" sz="4800" dirty="0" smtClean="0">
                <a:effectLst>
                  <a:glow rad="228600">
                    <a:schemeClr val="accent5">
                      <a:satMod val="175000"/>
                      <a:alpha val="40000"/>
                    </a:schemeClr>
                  </a:glow>
                </a:effectLst>
              </a:rPr>
              <a:t>C</a:t>
            </a:r>
            <a:endParaRPr lang="es-MX" sz="4800" dirty="0">
              <a:effectLst>
                <a:glow rad="228600">
                  <a:schemeClr val="accent5">
                    <a:satMod val="175000"/>
                    <a:alpha val="40000"/>
                  </a:schemeClr>
                </a:glow>
              </a:effectLst>
            </a:endParaRPr>
          </a:p>
        </p:txBody>
      </p:sp>
      <p:sp>
        <p:nvSpPr>
          <p:cNvPr id="12" name="11 CuadroTexto"/>
          <p:cNvSpPr txBox="1"/>
          <p:nvPr/>
        </p:nvSpPr>
        <p:spPr>
          <a:xfrm>
            <a:off x="4131497" y="4741143"/>
            <a:ext cx="571504" cy="830997"/>
          </a:xfrm>
          <a:prstGeom prst="rect">
            <a:avLst/>
          </a:prstGeom>
          <a:noFill/>
          <a:effectLst>
            <a:glow rad="228600">
              <a:schemeClr val="accent4">
                <a:satMod val="175000"/>
                <a:alpha val="40000"/>
              </a:schemeClr>
            </a:glow>
          </a:effectLst>
        </p:spPr>
        <p:txBody>
          <a:bodyPr wrap="square" rtlCol="0">
            <a:spAutoFit/>
          </a:bodyPr>
          <a:lstStyle/>
          <a:p>
            <a:pPr algn="ctr"/>
            <a:r>
              <a:rPr lang="es-MX" sz="4800" dirty="0" smtClean="0">
                <a:effectLst>
                  <a:glow rad="228600">
                    <a:schemeClr val="accent5">
                      <a:satMod val="175000"/>
                      <a:alpha val="40000"/>
                    </a:schemeClr>
                  </a:glow>
                </a:effectLst>
              </a:rPr>
              <a:t>O</a:t>
            </a:r>
            <a:endParaRPr lang="es-MX" sz="4800" dirty="0">
              <a:effectLst>
                <a:glow rad="228600">
                  <a:schemeClr val="accent5">
                    <a:satMod val="175000"/>
                    <a:alpha val="40000"/>
                  </a:schemeClr>
                </a:glow>
              </a:effectLst>
            </a:endParaRPr>
          </a:p>
        </p:txBody>
      </p:sp>
      <p:sp>
        <p:nvSpPr>
          <p:cNvPr id="13" name="12 Rectángulo"/>
          <p:cNvSpPr/>
          <p:nvPr/>
        </p:nvSpPr>
        <p:spPr>
          <a:xfrm>
            <a:off x="4643438" y="2643182"/>
            <a:ext cx="1500198" cy="369332"/>
          </a:xfrm>
          <a:prstGeom prst="rect">
            <a:avLst/>
          </a:prstGeom>
        </p:spPr>
        <p:txBody>
          <a:bodyPr wrap="square">
            <a:spAutoFit/>
          </a:bodyPr>
          <a:lstStyle/>
          <a:p>
            <a:r>
              <a:rPr lang="es-MX" dirty="0" err="1" smtClean="0"/>
              <a:t>ectificación</a:t>
            </a:r>
            <a:endParaRPr lang="es-MX" b="1" dirty="0"/>
          </a:p>
        </p:txBody>
      </p:sp>
      <p:sp>
        <p:nvSpPr>
          <p:cNvPr id="14" name="13 Rectángulo"/>
          <p:cNvSpPr/>
          <p:nvPr/>
        </p:nvSpPr>
        <p:spPr>
          <a:xfrm>
            <a:off x="4643438" y="3812449"/>
            <a:ext cx="1500198" cy="369332"/>
          </a:xfrm>
          <a:prstGeom prst="rect">
            <a:avLst/>
          </a:prstGeom>
        </p:spPr>
        <p:txBody>
          <a:bodyPr wrap="square">
            <a:spAutoFit/>
          </a:bodyPr>
          <a:lstStyle/>
          <a:p>
            <a:r>
              <a:rPr lang="es-MX" dirty="0" err="1" smtClean="0"/>
              <a:t>ancelación</a:t>
            </a:r>
            <a:endParaRPr lang="es-MX" b="1" dirty="0"/>
          </a:p>
        </p:txBody>
      </p:sp>
      <p:sp>
        <p:nvSpPr>
          <p:cNvPr id="15" name="14 Rectángulo"/>
          <p:cNvSpPr/>
          <p:nvPr/>
        </p:nvSpPr>
        <p:spPr>
          <a:xfrm>
            <a:off x="4703001" y="5086191"/>
            <a:ext cx="1500198" cy="369332"/>
          </a:xfrm>
          <a:prstGeom prst="rect">
            <a:avLst/>
          </a:prstGeom>
        </p:spPr>
        <p:txBody>
          <a:bodyPr wrap="square">
            <a:spAutoFit/>
          </a:bodyPr>
          <a:lstStyle/>
          <a:p>
            <a:r>
              <a:rPr lang="es-MX" dirty="0" smtClean="0"/>
              <a:t>posición</a:t>
            </a:r>
            <a:endParaRPr lang="es-MX" b="1" dirty="0"/>
          </a:p>
        </p:txBody>
      </p:sp>
      <p:sp>
        <p:nvSpPr>
          <p:cNvPr id="18" name="17 Rectángulo"/>
          <p:cNvSpPr/>
          <p:nvPr/>
        </p:nvSpPr>
        <p:spPr>
          <a:xfrm>
            <a:off x="251520" y="4830251"/>
            <a:ext cx="3143272" cy="830997"/>
          </a:xfrm>
          <a:prstGeom prst="rect">
            <a:avLst/>
          </a:prstGeom>
        </p:spPr>
        <p:txBody>
          <a:bodyPr wrap="square">
            <a:spAutoFit/>
          </a:bodyPr>
          <a:lstStyle/>
          <a:p>
            <a:pPr algn="ctr"/>
            <a:r>
              <a:rPr lang="es-MX" sz="1600" dirty="0" smtClean="0"/>
              <a:t>El ejercicio de cualquiera de ellos, NO es requisito previo ni impide el ejercicio de otro.</a:t>
            </a:r>
            <a:endParaRPr lang="es-MX" sz="1600" b="1" dirty="0"/>
          </a:p>
        </p:txBody>
      </p:sp>
      <p:sp>
        <p:nvSpPr>
          <p:cNvPr id="19" name="18 Flecha curvada hacia la derecha"/>
          <p:cNvSpPr/>
          <p:nvPr/>
        </p:nvSpPr>
        <p:spPr>
          <a:xfrm rot="5400000" flipH="1">
            <a:off x="3332868" y="4973791"/>
            <a:ext cx="500066" cy="2308082"/>
          </a:xfrm>
          <a:prstGeom prst="curvedRightArrow">
            <a:avLst>
              <a:gd name="adj1" fmla="val 36144"/>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20" name="19 Rectángulo"/>
          <p:cNvSpPr/>
          <p:nvPr/>
        </p:nvSpPr>
        <p:spPr>
          <a:xfrm>
            <a:off x="6357950" y="1196752"/>
            <a:ext cx="2786050" cy="830997"/>
          </a:xfrm>
          <a:prstGeom prst="rect">
            <a:avLst/>
          </a:prstGeom>
        </p:spPr>
        <p:txBody>
          <a:bodyPr wrap="square">
            <a:spAutoFit/>
          </a:bodyPr>
          <a:lstStyle/>
          <a:p>
            <a:r>
              <a:rPr lang="es-MX" sz="1600" dirty="0" smtClean="0"/>
              <a:t>A los DP , al aviso y  las generalidades del tratamiento.</a:t>
            </a:r>
            <a:endParaRPr lang="es-MX" sz="1600" b="1" dirty="0"/>
          </a:p>
        </p:txBody>
      </p:sp>
      <p:sp>
        <p:nvSpPr>
          <p:cNvPr id="22" name="21 Rectángulo"/>
          <p:cNvSpPr/>
          <p:nvPr/>
        </p:nvSpPr>
        <p:spPr>
          <a:xfrm>
            <a:off x="6357950" y="2420888"/>
            <a:ext cx="2786050" cy="584775"/>
          </a:xfrm>
          <a:prstGeom prst="rect">
            <a:avLst/>
          </a:prstGeom>
        </p:spPr>
        <p:txBody>
          <a:bodyPr wrap="square">
            <a:spAutoFit/>
          </a:bodyPr>
          <a:lstStyle/>
          <a:p>
            <a:r>
              <a:rPr lang="es-MX" sz="1600" dirty="0" smtClean="0"/>
              <a:t>DP inexactos o incompletos.</a:t>
            </a:r>
            <a:endParaRPr lang="es-MX" sz="1600" b="1" dirty="0"/>
          </a:p>
        </p:txBody>
      </p:sp>
      <p:sp>
        <p:nvSpPr>
          <p:cNvPr id="23" name="22 Rectángulo"/>
          <p:cNvSpPr/>
          <p:nvPr/>
        </p:nvSpPr>
        <p:spPr>
          <a:xfrm>
            <a:off x="6300192" y="3284984"/>
            <a:ext cx="2786050" cy="1323439"/>
          </a:xfrm>
          <a:prstGeom prst="rect">
            <a:avLst/>
          </a:prstGeom>
        </p:spPr>
        <p:txBody>
          <a:bodyPr wrap="square">
            <a:spAutoFit/>
          </a:bodyPr>
          <a:lstStyle/>
          <a:p>
            <a:r>
              <a:rPr lang="es-MX" sz="1600" dirty="0" smtClean="0"/>
              <a:t>Cuando no se cumplan los </a:t>
            </a:r>
            <a:r>
              <a:rPr lang="es-MX" sz="1600" b="1" dirty="0" smtClean="0">
                <a:solidFill>
                  <a:schemeClr val="bg2">
                    <a:lumMod val="25000"/>
                  </a:schemeClr>
                </a:solidFill>
              </a:rPr>
              <a:t>principios y deberes</a:t>
            </a:r>
            <a:r>
              <a:rPr lang="es-MX" sz="1600" dirty="0" smtClean="0">
                <a:solidFill>
                  <a:schemeClr val="bg2">
                    <a:lumMod val="25000"/>
                  </a:schemeClr>
                </a:solidFill>
              </a:rPr>
              <a:t> </a:t>
            </a:r>
            <a:r>
              <a:rPr lang="es-MX" sz="1600" dirty="0" smtClean="0"/>
              <a:t>(finalidad, proporcionalidad, calidad…) </a:t>
            </a:r>
            <a:endParaRPr lang="es-MX" sz="1600" b="1" dirty="0"/>
          </a:p>
        </p:txBody>
      </p:sp>
      <p:sp>
        <p:nvSpPr>
          <p:cNvPr id="24" name="23 Rectángulo"/>
          <p:cNvSpPr/>
          <p:nvPr/>
        </p:nvSpPr>
        <p:spPr>
          <a:xfrm>
            <a:off x="6572264" y="4845618"/>
            <a:ext cx="2000264" cy="369332"/>
          </a:xfrm>
          <a:prstGeom prst="rect">
            <a:avLst/>
          </a:prstGeom>
        </p:spPr>
        <p:txBody>
          <a:bodyPr wrap="square">
            <a:spAutoFit/>
          </a:bodyPr>
          <a:lstStyle/>
          <a:p>
            <a:endParaRPr lang="es-MX" b="1" dirty="0"/>
          </a:p>
        </p:txBody>
      </p:sp>
      <p:sp>
        <p:nvSpPr>
          <p:cNvPr id="25" name="24 Rectángulo"/>
          <p:cNvSpPr/>
          <p:nvPr/>
        </p:nvSpPr>
        <p:spPr>
          <a:xfrm>
            <a:off x="6250446" y="4869160"/>
            <a:ext cx="2786050" cy="1569660"/>
          </a:xfrm>
          <a:prstGeom prst="rect">
            <a:avLst/>
          </a:prstGeom>
        </p:spPr>
        <p:txBody>
          <a:bodyPr wrap="square">
            <a:spAutoFit/>
          </a:bodyPr>
          <a:lstStyle/>
          <a:p>
            <a:r>
              <a:rPr lang="es-MX" sz="1600" dirty="0" smtClean="0"/>
              <a:t>Impedir tratamiento por razones legítimas de manera justificada.</a:t>
            </a:r>
          </a:p>
          <a:p>
            <a:r>
              <a:rPr lang="es-MX" sz="1600" b="1" i="1" dirty="0" smtClean="0">
                <a:solidFill>
                  <a:schemeClr val="bg2">
                    <a:lumMod val="25000"/>
                  </a:schemeClr>
                </a:solidFill>
              </a:rPr>
              <a:t>Listados de exclusión </a:t>
            </a:r>
            <a:r>
              <a:rPr lang="es-MX" sz="1600" i="1" dirty="0" smtClean="0"/>
              <a:t>(gratuito y constancia de inscripción)</a:t>
            </a:r>
            <a:endParaRPr lang="es-MX" sz="1600" i="1" dirty="0"/>
          </a:p>
        </p:txBody>
      </p:sp>
      <p:pic>
        <p:nvPicPr>
          <p:cNvPr id="26" name="25 Imagen" descr="PEOPLE2.png"/>
          <p:cNvPicPr>
            <a:picLocks noChangeAspect="1"/>
          </p:cNvPicPr>
          <p:nvPr/>
        </p:nvPicPr>
        <p:blipFill>
          <a:blip r:embed="rId3" cstate="print"/>
          <a:srcRect l="5366" t="6414" r="14138" b="26316"/>
          <a:stretch>
            <a:fillRect/>
          </a:stretch>
        </p:blipFill>
        <p:spPr>
          <a:xfrm>
            <a:off x="714348" y="1285860"/>
            <a:ext cx="2143140" cy="1498366"/>
          </a:xfrm>
          <a:prstGeom prst="rect">
            <a:avLst/>
          </a:prstGeom>
          <a:effectLst>
            <a:glow rad="228600">
              <a:schemeClr val="accent4">
                <a:satMod val="175000"/>
                <a:alpha val="40000"/>
              </a:schemeClr>
            </a:glow>
          </a:effec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06812" y="1140057"/>
            <a:ext cx="3429024" cy="430887"/>
          </a:xfrm>
          <a:prstGeom prst="rect">
            <a:avLst/>
          </a:prstGeom>
          <a:noFill/>
        </p:spPr>
        <p:txBody>
          <a:bodyPr wrap="square" rtlCol="0">
            <a:spAutoFit/>
          </a:bodyPr>
          <a:lstStyle/>
          <a:p>
            <a:pPr algn="ctr"/>
            <a:r>
              <a:rPr lang="es-MX" sz="2200" dirty="0" smtClean="0">
                <a:effectLst>
                  <a:glow rad="228600">
                    <a:schemeClr val="accent5">
                      <a:satMod val="175000"/>
                      <a:alpha val="40000"/>
                    </a:schemeClr>
                  </a:glow>
                </a:effectLst>
              </a:rPr>
              <a:t>CANCELACIÓN</a:t>
            </a:r>
            <a:endParaRPr lang="es-MX" sz="2200" dirty="0">
              <a:effectLst>
                <a:glow rad="228600">
                  <a:schemeClr val="accent5">
                    <a:satMod val="175000"/>
                    <a:alpha val="40000"/>
                  </a:schemeClr>
                </a:glow>
              </a:effectLst>
            </a:endParaRPr>
          </a:p>
        </p:txBody>
      </p:sp>
      <p:sp>
        <p:nvSpPr>
          <p:cNvPr id="3" name="2 CuadroTexto"/>
          <p:cNvSpPr txBox="1"/>
          <p:nvPr/>
        </p:nvSpPr>
        <p:spPr>
          <a:xfrm>
            <a:off x="5036347" y="142852"/>
            <a:ext cx="3750495"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DERECHOS ARCO</a:t>
            </a:r>
            <a:endParaRPr lang="es-MX" sz="3200" dirty="0">
              <a:effectLst>
                <a:glow rad="228600">
                  <a:schemeClr val="accent5">
                    <a:satMod val="175000"/>
                    <a:alpha val="40000"/>
                  </a:schemeClr>
                </a:glow>
              </a:effectLst>
            </a:endParaRPr>
          </a:p>
        </p:txBody>
      </p:sp>
      <p:sp>
        <p:nvSpPr>
          <p:cNvPr id="5" name="4 Rectángulo"/>
          <p:cNvSpPr/>
          <p:nvPr/>
        </p:nvSpPr>
        <p:spPr>
          <a:xfrm>
            <a:off x="857224" y="3194973"/>
            <a:ext cx="2786082" cy="954107"/>
          </a:xfrm>
          <a:prstGeom prst="rect">
            <a:avLst/>
          </a:prstGeom>
        </p:spPr>
        <p:txBody>
          <a:bodyPr wrap="square">
            <a:spAutoFit/>
          </a:bodyPr>
          <a:lstStyle/>
          <a:p>
            <a:pPr algn="ctr"/>
            <a:r>
              <a:rPr lang="es-MX" sz="1400" dirty="0" smtClean="0">
                <a:effectLst>
                  <a:glow rad="228600">
                    <a:schemeClr val="accent5">
                      <a:satMod val="175000"/>
                      <a:alpha val="40000"/>
                    </a:schemeClr>
                  </a:glow>
                </a:effectLst>
              </a:rPr>
              <a:t>Periodo de Bloqueo </a:t>
            </a:r>
            <a:r>
              <a:rPr lang="es-MX" sz="1400" dirty="0" smtClean="0"/>
              <a:t>previo a la supresión de los DP, será hasta el plazo de prescripción legal o contractual</a:t>
            </a:r>
            <a:endParaRPr lang="es-MX" sz="1400" b="1" dirty="0"/>
          </a:p>
        </p:txBody>
      </p:sp>
      <p:pic>
        <p:nvPicPr>
          <p:cNvPr id="6" name="Picture 10" descr="http://www.viciodigital.com/wp-content/uploads/2011/07/Prohibido_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9689" y="3415161"/>
            <a:ext cx="445887" cy="445887"/>
          </a:xfrm>
          <a:prstGeom prst="rect">
            <a:avLst/>
          </a:prstGeom>
          <a:noFill/>
          <a:effectLst>
            <a:glow rad="228600">
              <a:schemeClr val="accent4">
                <a:satMod val="175000"/>
                <a:alpha val="40000"/>
              </a:schemeClr>
            </a:glow>
          </a:effectLst>
        </p:spPr>
      </p:pic>
      <p:sp>
        <p:nvSpPr>
          <p:cNvPr id="8" name="7 Rectángulo"/>
          <p:cNvSpPr/>
          <p:nvPr/>
        </p:nvSpPr>
        <p:spPr>
          <a:xfrm>
            <a:off x="247409" y="5314588"/>
            <a:ext cx="3845589" cy="1015663"/>
          </a:xfrm>
          <a:prstGeom prst="rect">
            <a:avLst/>
          </a:prstGeom>
        </p:spPr>
        <p:txBody>
          <a:bodyPr wrap="square">
            <a:spAutoFit/>
          </a:bodyPr>
          <a:lstStyle/>
          <a:p>
            <a:pPr marL="355600" indent="-177800">
              <a:buFont typeface="Arial" pitchFamily="34" charset="0"/>
              <a:buChar char="•"/>
            </a:pPr>
            <a:r>
              <a:rPr lang="es-MX" sz="1200" dirty="0" smtClean="0"/>
              <a:t>Impedir el tratamiento, a excepción del almacenamiento</a:t>
            </a:r>
          </a:p>
          <a:p>
            <a:pPr marL="177800"/>
            <a:endParaRPr lang="es-MX" sz="1200" dirty="0" smtClean="0"/>
          </a:p>
          <a:p>
            <a:pPr marL="355600" indent="-177800">
              <a:buFont typeface="Arial" pitchFamily="34" charset="0"/>
              <a:buChar char="•"/>
            </a:pPr>
            <a:r>
              <a:rPr lang="es-MX" sz="1200" dirty="0" smtClean="0"/>
              <a:t>Verificar la prescripción de las obligaciones jurídicas</a:t>
            </a:r>
            <a:endParaRPr lang="es-MX" sz="1200" b="1" dirty="0" smtClean="0"/>
          </a:p>
        </p:txBody>
      </p:sp>
      <p:sp>
        <p:nvSpPr>
          <p:cNvPr id="12" name="11 CuadroTexto"/>
          <p:cNvSpPr txBox="1"/>
          <p:nvPr/>
        </p:nvSpPr>
        <p:spPr>
          <a:xfrm>
            <a:off x="1285852" y="4945256"/>
            <a:ext cx="1857388" cy="369332"/>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Con el fin de:</a:t>
            </a:r>
            <a:endParaRPr lang="es-MX" dirty="0">
              <a:effectLst>
                <a:glow rad="228600">
                  <a:schemeClr val="accent5">
                    <a:satMod val="175000"/>
                    <a:alpha val="40000"/>
                  </a:schemeClr>
                </a:glow>
              </a:effectLst>
            </a:endParaRPr>
          </a:p>
        </p:txBody>
      </p:sp>
      <p:sp>
        <p:nvSpPr>
          <p:cNvPr id="13" name="12 Flecha derecha"/>
          <p:cNvSpPr/>
          <p:nvPr/>
        </p:nvSpPr>
        <p:spPr>
          <a:xfrm rot="5400000">
            <a:off x="1928794" y="4386141"/>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4" name="13 CuadroTexto"/>
          <p:cNvSpPr txBox="1"/>
          <p:nvPr/>
        </p:nvSpPr>
        <p:spPr>
          <a:xfrm>
            <a:off x="4964909" y="4119463"/>
            <a:ext cx="2393173" cy="461665"/>
          </a:xfrm>
          <a:prstGeom prst="rect">
            <a:avLst/>
          </a:prstGeom>
          <a:noFill/>
        </p:spPr>
        <p:txBody>
          <a:bodyPr wrap="square" rtlCol="0">
            <a:spAutoFit/>
          </a:bodyPr>
          <a:lstStyle/>
          <a:p>
            <a:r>
              <a:rPr lang="es-MX" sz="2200" dirty="0" smtClean="0">
                <a:effectLst>
                  <a:glow rad="228600">
                    <a:schemeClr val="accent5">
                      <a:satMod val="175000"/>
                      <a:alpha val="40000"/>
                    </a:schemeClr>
                  </a:glow>
                </a:effectLst>
              </a:rPr>
              <a:t>Excepciones</a:t>
            </a:r>
            <a:r>
              <a:rPr lang="es-MX" sz="2400" dirty="0" smtClean="0">
                <a:effectLst>
                  <a:glow rad="228600">
                    <a:schemeClr val="accent5">
                      <a:satMod val="175000"/>
                      <a:alpha val="40000"/>
                    </a:schemeClr>
                  </a:glow>
                </a:effectLst>
              </a:rPr>
              <a:t>:</a:t>
            </a:r>
            <a:endParaRPr lang="es-MX" sz="2400" dirty="0">
              <a:effectLst>
                <a:glow rad="228600">
                  <a:schemeClr val="accent5">
                    <a:satMod val="175000"/>
                    <a:alpha val="40000"/>
                  </a:schemeClr>
                </a:glow>
              </a:effectLst>
            </a:endParaRPr>
          </a:p>
        </p:txBody>
      </p:sp>
      <p:sp>
        <p:nvSpPr>
          <p:cNvPr id="32769" name="Rectangle 1"/>
          <p:cNvSpPr>
            <a:spLocks noChangeArrowheads="1"/>
          </p:cNvSpPr>
          <p:nvPr/>
        </p:nvSpPr>
        <p:spPr bwMode="auto">
          <a:xfrm>
            <a:off x="4035836" y="4660299"/>
            <a:ext cx="5000660" cy="2009061"/>
          </a:xfrm>
          <a:prstGeom prst="roundRect">
            <a:avLst/>
          </a:prstGeom>
          <a:no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a:t>
            </a:r>
            <a:r>
              <a:rPr lang="es-MX" sz="1200" dirty="0" smtClean="0">
                <a:latin typeface="+mj-lt"/>
                <a:ea typeface="Calibri" pitchFamily="34" charset="0"/>
                <a:cs typeface="Arial" pitchFamily="34" charset="0"/>
              </a:rPr>
              <a:t>Durante </a:t>
            </a:r>
            <a:r>
              <a:rPr kumimoji="0" lang="es-MX" sz="1200" b="0" i="0" u="none" strike="noStrike" cap="none" normalizeH="0" dirty="0" smtClean="0">
                <a:ln>
                  <a:noFill/>
                </a:ln>
                <a:solidFill>
                  <a:schemeClr val="tx1"/>
                </a:solidFill>
                <a:effectLst/>
                <a:latin typeface="+mj-lt"/>
                <a:ea typeface="Calibri" pitchFamily="34" charset="0"/>
                <a:cs typeface="Arial" pitchFamily="34" charset="0"/>
              </a:rPr>
              <a:t>el cumplimiento de un contrato.</a:t>
            </a:r>
            <a:endParaRPr kumimoji="0" lang="es-MX" sz="12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Por disposición legal</a:t>
            </a:r>
            <a:endParaRPr kumimoji="0" lang="es-MX" sz="12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Obstaculice actuaciones judiciales o administrativas</a:t>
            </a:r>
            <a:endParaRPr kumimoji="0" lang="es-MX" sz="12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Sean necesarios para:</a:t>
            </a:r>
            <a:endParaRPr kumimoji="0" lang="es-MX" sz="12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Proteger los intereses del titular</a:t>
            </a:r>
            <a:endParaRPr kumimoji="0" lang="es-MX" sz="12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Realizar una acción de interés público</a:t>
            </a:r>
            <a:endParaRPr kumimoji="0" lang="es-MX" sz="12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Cumplir con una obligación legal</a:t>
            </a:r>
            <a:endParaRPr kumimoji="0" lang="es-MX" sz="1200" b="0" i="0" u="none" strike="noStrike" cap="none" normalizeH="0" baseline="0" dirty="0" smtClean="0">
              <a:ln>
                <a:noFill/>
              </a:ln>
              <a:solidFill>
                <a:schemeClr val="tx1"/>
              </a:solidFill>
              <a:effectLst/>
              <a:latin typeface="+mj-lt"/>
              <a:cs typeface="Arial" pitchFamily="34" charset="0"/>
            </a:endParaRPr>
          </a:p>
          <a:p>
            <a:pPr eaLnBrk="0" fontAlgn="base" hangingPunct="0">
              <a:spcBef>
                <a:spcPct val="0"/>
              </a:spcBef>
              <a:spcAft>
                <a:spcPct val="0"/>
              </a:spcAft>
              <a:buFontTx/>
              <a:buChar char="•"/>
            </a:pPr>
            <a:r>
              <a:rPr kumimoji="0" lang="es-MX" sz="1200" b="0" i="0" u="none" strike="noStrike" cap="none" normalizeH="0" baseline="0" dirty="0" smtClean="0">
                <a:ln>
                  <a:noFill/>
                </a:ln>
                <a:solidFill>
                  <a:schemeClr val="tx1"/>
                </a:solidFill>
                <a:effectLst/>
                <a:latin typeface="+mj-lt"/>
                <a:ea typeface="Calibri" pitchFamily="34" charset="0"/>
                <a:cs typeface="Arial" pitchFamily="34" charset="0"/>
              </a:rPr>
              <a:t> </a:t>
            </a:r>
            <a:r>
              <a:rPr lang="es-MX" sz="1200" dirty="0" smtClean="0">
                <a:ea typeface="Calibri" pitchFamily="34" charset="0"/>
                <a:cs typeface="Arial" pitchFamily="34" charset="0"/>
              </a:rPr>
              <a:t>Sean indispensables para la atención, gestión, prevención o diagnóstico médico</a:t>
            </a:r>
            <a:endParaRPr kumimoji="0" lang="es-MX" sz="1200" b="0" i="0" u="none" strike="noStrike" cap="none" normalizeH="0" baseline="0" dirty="0" smtClean="0">
              <a:ln>
                <a:noFill/>
              </a:ln>
              <a:solidFill>
                <a:schemeClr val="tx1"/>
              </a:solidFill>
              <a:effectLst/>
              <a:latin typeface="+mj-lt"/>
              <a:cs typeface="Arial" pitchFamily="34" charset="0"/>
            </a:endParaRPr>
          </a:p>
        </p:txBody>
      </p:sp>
      <p:pic>
        <p:nvPicPr>
          <p:cNvPr id="17"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7481645" y="4147105"/>
            <a:ext cx="467252" cy="330752"/>
          </a:xfrm>
          <a:prstGeom prst="rect">
            <a:avLst/>
          </a:prstGeom>
          <a:noFill/>
          <a:effectLst>
            <a:glow rad="228600">
              <a:schemeClr val="accent4">
                <a:satMod val="175000"/>
                <a:alpha val="40000"/>
              </a:schemeClr>
            </a:glow>
          </a:effectLst>
        </p:spPr>
      </p:pic>
      <p:sp>
        <p:nvSpPr>
          <p:cNvPr id="15" name="14 Flecha izquierda y derecha"/>
          <p:cNvSpPr/>
          <p:nvPr/>
        </p:nvSpPr>
        <p:spPr>
          <a:xfrm>
            <a:off x="285720" y="2010854"/>
            <a:ext cx="3357586"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0" name="19 Conector recto"/>
          <p:cNvCxnSpPr/>
          <p:nvPr/>
        </p:nvCxnSpPr>
        <p:spPr>
          <a:xfrm rot="5400000">
            <a:off x="12031" y="2129980"/>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1" name="20 Conector recto"/>
          <p:cNvCxnSpPr/>
          <p:nvPr/>
        </p:nvCxnSpPr>
        <p:spPr>
          <a:xfrm rot="5400000">
            <a:off x="3500430" y="2153730"/>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22" name="21 CuadroTexto"/>
          <p:cNvSpPr txBox="1"/>
          <p:nvPr/>
        </p:nvSpPr>
        <p:spPr>
          <a:xfrm>
            <a:off x="714348" y="2225168"/>
            <a:ext cx="2357486" cy="461665"/>
          </a:xfrm>
          <a:prstGeom prst="rect">
            <a:avLst/>
          </a:prstGeom>
          <a:noFill/>
        </p:spPr>
        <p:txBody>
          <a:bodyPr wrap="square" rtlCol="0">
            <a:spAutoFit/>
          </a:bodyPr>
          <a:lstStyle/>
          <a:p>
            <a:pPr algn="ctr"/>
            <a:r>
              <a:rPr lang="es-MX" sz="1200" dirty="0" smtClean="0">
                <a:effectLst/>
              </a:rPr>
              <a:t>Tratamiento de los DP por parte del responsable</a:t>
            </a:r>
            <a:endParaRPr lang="es-MX" sz="1200" dirty="0">
              <a:effectLst/>
            </a:endParaRPr>
          </a:p>
        </p:txBody>
      </p:sp>
      <p:sp>
        <p:nvSpPr>
          <p:cNvPr id="24" name="23 CuadroTexto"/>
          <p:cNvSpPr txBox="1"/>
          <p:nvPr/>
        </p:nvSpPr>
        <p:spPr>
          <a:xfrm>
            <a:off x="3929058" y="2200884"/>
            <a:ext cx="2071702" cy="646331"/>
          </a:xfrm>
          <a:prstGeom prst="rect">
            <a:avLst/>
          </a:prstGeom>
          <a:noFill/>
        </p:spPr>
        <p:txBody>
          <a:bodyPr wrap="square" rtlCol="0">
            <a:spAutoFit/>
          </a:bodyPr>
          <a:lstStyle/>
          <a:p>
            <a:pPr algn="ctr"/>
            <a:r>
              <a:rPr lang="es-MX" sz="1200" dirty="0" smtClean="0">
                <a:effectLst/>
              </a:rPr>
              <a:t>Periodo de BLOQUEO</a:t>
            </a:r>
          </a:p>
          <a:p>
            <a:pPr algn="ctr"/>
            <a:r>
              <a:rPr lang="es-MX" sz="1200" dirty="0" smtClean="0">
                <a:effectLst/>
              </a:rPr>
              <a:t>=</a:t>
            </a:r>
          </a:p>
          <a:p>
            <a:pPr algn="ctr"/>
            <a:r>
              <a:rPr lang="es-MX" sz="1200" dirty="0" smtClean="0">
                <a:effectLst/>
              </a:rPr>
              <a:t>Prescripción legal</a:t>
            </a:r>
            <a:endParaRPr lang="es-MX" sz="1200" dirty="0">
              <a:effectLst/>
            </a:endParaRPr>
          </a:p>
        </p:txBody>
      </p:sp>
      <p:sp>
        <p:nvSpPr>
          <p:cNvPr id="25" name="24 Flecha izquierda y derecha"/>
          <p:cNvSpPr/>
          <p:nvPr/>
        </p:nvSpPr>
        <p:spPr>
          <a:xfrm>
            <a:off x="3857620" y="2010854"/>
            <a:ext cx="2357454"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6" name="25 Conector recto"/>
          <p:cNvCxnSpPr/>
          <p:nvPr/>
        </p:nvCxnSpPr>
        <p:spPr>
          <a:xfrm rot="5400000">
            <a:off x="6072198" y="2153730"/>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27" name="26 CuadroTexto"/>
          <p:cNvSpPr txBox="1"/>
          <p:nvPr/>
        </p:nvSpPr>
        <p:spPr>
          <a:xfrm>
            <a:off x="6527046" y="2276872"/>
            <a:ext cx="1357322" cy="461665"/>
          </a:xfrm>
          <a:prstGeom prst="rect">
            <a:avLst/>
          </a:prstGeom>
          <a:noFill/>
        </p:spPr>
        <p:txBody>
          <a:bodyPr wrap="square" rtlCol="0">
            <a:spAutoFit/>
          </a:bodyPr>
          <a:lstStyle/>
          <a:p>
            <a:pPr algn="ctr"/>
            <a:r>
              <a:rPr lang="es-MX" sz="1200" dirty="0" smtClean="0">
                <a:effectLst/>
              </a:rPr>
              <a:t>Supresión de los DP</a:t>
            </a:r>
            <a:endParaRPr lang="es-MX" sz="1200" dirty="0">
              <a:effectLst/>
            </a:endParaRPr>
          </a:p>
        </p:txBody>
      </p:sp>
      <p:sp>
        <p:nvSpPr>
          <p:cNvPr id="28" name="27 Flecha izquierda y derecha"/>
          <p:cNvSpPr/>
          <p:nvPr/>
        </p:nvSpPr>
        <p:spPr>
          <a:xfrm>
            <a:off x="6429388" y="2010854"/>
            <a:ext cx="1428760"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9" name="28 Conector recto"/>
          <p:cNvCxnSpPr/>
          <p:nvPr/>
        </p:nvCxnSpPr>
        <p:spPr>
          <a:xfrm rot="5400000">
            <a:off x="7715272" y="2131146"/>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30" name="29 CuadroTexto"/>
          <p:cNvSpPr txBox="1"/>
          <p:nvPr/>
        </p:nvSpPr>
        <p:spPr>
          <a:xfrm>
            <a:off x="7929586" y="1959223"/>
            <a:ext cx="114300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 emite constancia</a:t>
            </a:r>
            <a:endParaRPr lang="es-MX"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30 Rectángulo"/>
          <p:cNvSpPr/>
          <p:nvPr/>
        </p:nvSpPr>
        <p:spPr>
          <a:xfrm>
            <a:off x="0" y="1628821"/>
            <a:ext cx="714348" cy="261610"/>
          </a:xfrm>
          <a:prstGeom prst="rect">
            <a:avLst/>
          </a:prstGeom>
        </p:spPr>
        <p:txBody>
          <a:bodyPr wrap="square">
            <a:spAutoFit/>
          </a:bodyPr>
          <a:lstStyle/>
          <a:p>
            <a:r>
              <a:rPr lang="es-MX" sz="1100" dirty="0" smtClean="0"/>
              <a:t>2010</a:t>
            </a:r>
            <a:endParaRPr lang="es-MX" sz="1100" b="1" dirty="0"/>
          </a:p>
        </p:txBody>
      </p:sp>
      <p:sp>
        <p:nvSpPr>
          <p:cNvPr id="32" name="31 Rectángulo"/>
          <p:cNvSpPr/>
          <p:nvPr/>
        </p:nvSpPr>
        <p:spPr>
          <a:xfrm>
            <a:off x="3426712" y="1628821"/>
            <a:ext cx="857256" cy="261610"/>
          </a:xfrm>
          <a:prstGeom prst="rect">
            <a:avLst/>
          </a:prstGeom>
        </p:spPr>
        <p:txBody>
          <a:bodyPr wrap="square">
            <a:spAutoFit/>
          </a:bodyPr>
          <a:lstStyle/>
          <a:p>
            <a:r>
              <a:rPr lang="es-MX" sz="1100" dirty="0" smtClean="0"/>
              <a:t>2011</a:t>
            </a:r>
            <a:endParaRPr lang="es-MX" sz="1100" b="1" dirty="0"/>
          </a:p>
        </p:txBody>
      </p:sp>
      <p:sp>
        <p:nvSpPr>
          <p:cNvPr id="33" name="32 Rectángulo"/>
          <p:cNvSpPr/>
          <p:nvPr/>
        </p:nvSpPr>
        <p:spPr>
          <a:xfrm>
            <a:off x="4721716" y="1628821"/>
            <a:ext cx="714380" cy="261610"/>
          </a:xfrm>
          <a:prstGeom prst="rect">
            <a:avLst/>
          </a:prstGeom>
        </p:spPr>
        <p:txBody>
          <a:bodyPr wrap="square">
            <a:spAutoFit/>
          </a:bodyPr>
          <a:lstStyle/>
          <a:p>
            <a:r>
              <a:rPr lang="es-MX" sz="1100" dirty="0" smtClean="0"/>
              <a:t>2012</a:t>
            </a:r>
            <a:endParaRPr lang="es-MX" sz="1100" b="1" dirty="0"/>
          </a:p>
        </p:txBody>
      </p:sp>
      <p:sp>
        <p:nvSpPr>
          <p:cNvPr id="34" name="33 Rectángulo"/>
          <p:cNvSpPr/>
          <p:nvPr/>
        </p:nvSpPr>
        <p:spPr>
          <a:xfrm>
            <a:off x="6018430" y="1628821"/>
            <a:ext cx="785818" cy="262598"/>
          </a:xfrm>
          <a:prstGeom prst="rect">
            <a:avLst/>
          </a:prstGeom>
        </p:spPr>
        <p:txBody>
          <a:bodyPr wrap="square">
            <a:spAutoFit/>
          </a:bodyPr>
          <a:lstStyle/>
          <a:p>
            <a:r>
              <a:rPr lang="es-MX" sz="1100" dirty="0" smtClean="0"/>
              <a:t>2015</a:t>
            </a:r>
            <a:endParaRPr lang="es-MX" sz="1100" b="1" dirty="0"/>
          </a:p>
        </p:txBody>
      </p:sp>
      <p:sp>
        <p:nvSpPr>
          <p:cNvPr id="35" name="34 Rectángulo"/>
          <p:cNvSpPr/>
          <p:nvPr/>
        </p:nvSpPr>
        <p:spPr>
          <a:xfrm>
            <a:off x="7572396" y="1485945"/>
            <a:ext cx="714380" cy="430887"/>
          </a:xfrm>
          <a:prstGeom prst="rect">
            <a:avLst/>
          </a:prstGeom>
        </p:spPr>
        <p:txBody>
          <a:bodyPr wrap="square">
            <a:spAutoFit/>
          </a:bodyPr>
          <a:lstStyle/>
          <a:p>
            <a:pPr algn="ctr"/>
            <a:r>
              <a:rPr lang="es-MX" sz="1100" dirty="0" smtClean="0"/>
              <a:t>Febrero 2015</a:t>
            </a:r>
            <a:endParaRPr lang="es-MX" sz="1100" b="1" dirty="0"/>
          </a:p>
        </p:txBody>
      </p:sp>
      <p:pic>
        <p:nvPicPr>
          <p:cNvPr id="36" name="35 Imagen" descr="PEOPLE2.png"/>
          <p:cNvPicPr>
            <a:picLocks noChangeAspect="1"/>
          </p:cNvPicPr>
          <p:nvPr/>
        </p:nvPicPr>
        <p:blipFill>
          <a:blip r:embed="rId5" cstate="print"/>
          <a:srcRect l="5366" t="6414" r="14138" b="26316"/>
          <a:stretch>
            <a:fillRect/>
          </a:stretch>
        </p:blipFill>
        <p:spPr>
          <a:xfrm>
            <a:off x="4721716" y="1213139"/>
            <a:ext cx="508275" cy="355358"/>
          </a:xfrm>
          <a:prstGeom prst="rect">
            <a:avLst/>
          </a:prstGeom>
          <a:effectLst>
            <a:glow rad="228600">
              <a:schemeClr val="accent4">
                <a:satMod val="175000"/>
                <a:alpha val="40000"/>
              </a:schemeClr>
            </a:glow>
          </a:effectLst>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rot="453623">
            <a:off x="2059250" y="5056321"/>
            <a:ext cx="1214446" cy="1300981"/>
            <a:chOff x="3214678" y="4071942"/>
            <a:chExt cx="1438537" cy="1801047"/>
          </a:xfrm>
        </p:grpSpPr>
        <p:pic>
          <p:nvPicPr>
            <p:cNvPr id="22" name="21 Imagen" descr="HOJA BLANCA.png"/>
            <p:cNvPicPr>
              <a:picLocks noChangeAspect="1"/>
            </p:cNvPicPr>
            <p:nvPr/>
          </p:nvPicPr>
          <p:blipFill>
            <a:blip r:embed="rId3" cstate="print"/>
            <a:stretch>
              <a:fillRect/>
            </a:stretch>
          </p:blipFill>
          <p:spPr>
            <a:xfrm>
              <a:off x="3214678" y="4071942"/>
              <a:ext cx="1438537" cy="1801047"/>
            </a:xfrm>
            <a:prstGeom prst="rect">
              <a:avLst/>
            </a:prstGeom>
          </p:spPr>
        </p:pic>
        <p:pic>
          <p:nvPicPr>
            <p:cNvPr id="23" name="22 Imagen" descr="elector.jpg"/>
            <p:cNvPicPr>
              <a:picLocks noChangeAspect="1"/>
            </p:cNvPicPr>
            <p:nvPr/>
          </p:nvPicPr>
          <p:blipFill>
            <a:blip r:embed="rId4" cstate="print">
              <a:biLevel thresh="50000"/>
            </a:blip>
            <a:stretch>
              <a:fillRect/>
            </a:stretch>
          </p:blipFill>
          <p:spPr>
            <a:xfrm>
              <a:off x="3513239" y="4557040"/>
              <a:ext cx="846153" cy="63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aphicFrame>
        <p:nvGraphicFramePr>
          <p:cNvPr id="6" name="5 Diagrama"/>
          <p:cNvGraphicFramePr/>
          <p:nvPr>
            <p:extLst>
              <p:ext uri="{D42A27DB-BD31-4B8C-83A1-F6EECF244321}">
                <p14:modId xmlns:p14="http://schemas.microsoft.com/office/powerpoint/2010/main" val="3872138164"/>
              </p:ext>
            </p:extLst>
          </p:nvPr>
        </p:nvGraphicFramePr>
        <p:xfrm>
          <a:off x="2926049" y="820675"/>
          <a:ext cx="6718049" cy="5992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CuadroTexto"/>
          <p:cNvSpPr txBox="1"/>
          <p:nvPr/>
        </p:nvSpPr>
        <p:spPr>
          <a:xfrm>
            <a:off x="1215141" y="142852"/>
            <a:ext cx="771457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EJERCICIO DE LOS DERECHOS ARCO</a:t>
            </a:r>
            <a:endParaRPr lang="es-MX" sz="3200" dirty="0">
              <a:effectLst>
                <a:glow rad="228600">
                  <a:schemeClr val="accent5">
                    <a:satMod val="175000"/>
                    <a:alpha val="40000"/>
                  </a:schemeClr>
                </a:glow>
              </a:effectLst>
            </a:endParaRPr>
          </a:p>
        </p:txBody>
      </p:sp>
      <p:sp>
        <p:nvSpPr>
          <p:cNvPr id="19" name="18 CuadroTexto"/>
          <p:cNvSpPr txBox="1"/>
          <p:nvPr/>
        </p:nvSpPr>
        <p:spPr>
          <a:xfrm>
            <a:off x="165106" y="1268760"/>
            <a:ext cx="4046854" cy="707886"/>
          </a:xfrm>
          <a:prstGeom prst="rect">
            <a:avLst/>
          </a:prstGeom>
          <a:noFill/>
        </p:spPr>
        <p:txBody>
          <a:bodyPr wrap="square" rtlCol="0">
            <a:spAutoFit/>
          </a:bodyPr>
          <a:lstStyle/>
          <a:p>
            <a:r>
              <a:rPr lang="es-MX" sz="2000" dirty="0" smtClean="0">
                <a:effectLst>
                  <a:glow rad="228600">
                    <a:schemeClr val="accent5">
                      <a:satMod val="175000"/>
                      <a:alpha val="40000"/>
                    </a:schemeClr>
                  </a:glow>
                </a:effectLst>
              </a:rPr>
              <a:t>La solicitud  deberá </a:t>
            </a:r>
          </a:p>
          <a:p>
            <a:r>
              <a:rPr lang="es-MX" sz="2000" dirty="0" smtClean="0">
                <a:effectLst>
                  <a:glow rad="228600">
                    <a:schemeClr val="accent5">
                      <a:satMod val="175000"/>
                      <a:alpha val="40000"/>
                    </a:schemeClr>
                  </a:glow>
                </a:effectLst>
              </a:rPr>
              <a:t>contener:</a:t>
            </a:r>
            <a:endParaRPr lang="es-MX" sz="2000" dirty="0">
              <a:effectLst>
                <a:glow rad="228600">
                  <a:schemeClr val="accent5">
                    <a:satMod val="175000"/>
                    <a:alpha val="40000"/>
                  </a:schemeClr>
                </a:glow>
              </a:effectLst>
            </a:endParaRPr>
          </a:p>
        </p:txBody>
      </p:sp>
      <p:sp>
        <p:nvSpPr>
          <p:cNvPr id="16" name="15 Rectángulo"/>
          <p:cNvSpPr/>
          <p:nvPr/>
        </p:nvSpPr>
        <p:spPr>
          <a:xfrm>
            <a:off x="35496" y="3318083"/>
            <a:ext cx="3500462" cy="830997"/>
          </a:xfrm>
          <a:prstGeom prst="rect">
            <a:avLst/>
          </a:prstGeom>
        </p:spPr>
        <p:txBody>
          <a:bodyPr wrap="square">
            <a:spAutoFit/>
          </a:bodyPr>
          <a:lstStyle/>
          <a:p>
            <a:pPr algn="ctr"/>
            <a:r>
              <a:rPr lang="es-MX" sz="1200" dirty="0" smtClean="0"/>
              <a:t>La persona o departamento de datos personales  dará trámite a las solicitudes a través de formularios, sistemas u otros métodos simplificados. </a:t>
            </a:r>
            <a:endParaRPr lang="es-MX" sz="1200" b="1" i="1" dirty="0">
              <a:solidFill>
                <a:schemeClr val="accent5">
                  <a:lumMod val="75000"/>
                </a:schemeClr>
              </a:solidFill>
            </a:endParaRPr>
          </a:p>
        </p:txBody>
      </p:sp>
      <p:pic>
        <p:nvPicPr>
          <p:cNvPr id="20" name="Picture 5" descr="http://3.bp.blogspot.com/_f73GPuX6JOY/TQIB03vs62I/AAAAAAAAAAQ/-YqdRhLW4ss/s1600/icono-tuenti-web20.png"/>
          <p:cNvPicPr>
            <a:picLocks noChangeAspect="1" noChangeArrowheads="1"/>
          </p:cNvPicPr>
          <p:nvPr/>
        </p:nvPicPr>
        <p:blipFill>
          <a:blip r:embed="rId10" cstate="print">
            <a:duotone>
              <a:prstClr val="black"/>
              <a:srgbClr val="FF0000">
                <a:tint val="45000"/>
                <a:satMod val="400000"/>
              </a:srgbClr>
            </a:duotone>
          </a:blip>
          <a:srcRect/>
          <a:stretch>
            <a:fillRect/>
          </a:stretch>
        </p:blipFill>
        <p:spPr bwMode="auto">
          <a:xfrm>
            <a:off x="2464388" y="2382049"/>
            <a:ext cx="785818" cy="785819"/>
          </a:xfrm>
          <a:prstGeom prst="rect">
            <a:avLst/>
          </a:prstGeom>
          <a:noFill/>
        </p:spPr>
      </p:pic>
      <p:sp>
        <p:nvSpPr>
          <p:cNvPr id="21" name="20 Flecha derecha"/>
          <p:cNvSpPr/>
          <p:nvPr/>
        </p:nvSpPr>
        <p:spPr>
          <a:xfrm>
            <a:off x="1821446" y="2596363"/>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2" name="11 Imagen" descr="PEOPLE2.png"/>
          <p:cNvPicPr>
            <a:picLocks noChangeAspect="1"/>
          </p:cNvPicPr>
          <p:nvPr/>
        </p:nvPicPr>
        <p:blipFill>
          <a:blip r:embed="rId11" cstate="print"/>
          <a:srcRect r="14138" b="26316"/>
          <a:stretch>
            <a:fillRect/>
          </a:stretch>
        </p:blipFill>
        <p:spPr>
          <a:xfrm>
            <a:off x="392686" y="2239173"/>
            <a:ext cx="1285884" cy="923199"/>
          </a:xfrm>
          <a:prstGeom prst="rect">
            <a:avLst/>
          </a:prstGeom>
          <a:effectLst>
            <a:glow rad="228600">
              <a:schemeClr val="accent4">
                <a:satMod val="175000"/>
                <a:alpha val="40000"/>
              </a:schemeClr>
            </a:glow>
          </a:effectLst>
        </p:spPr>
      </p:pic>
      <p:sp>
        <p:nvSpPr>
          <p:cNvPr id="13" name="12 Rectángulo redondeado"/>
          <p:cNvSpPr/>
          <p:nvPr/>
        </p:nvSpPr>
        <p:spPr>
          <a:xfrm>
            <a:off x="248068" y="4869160"/>
            <a:ext cx="2357454" cy="1225868"/>
          </a:xfrm>
          <a:prstGeom prst="roundRect">
            <a:avLst/>
          </a:prstGeom>
          <a:ln w="38100">
            <a:solidFill>
              <a:schemeClr val="tx1"/>
            </a:solidFill>
          </a:ln>
        </p:spPr>
        <p:txBody>
          <a:bodyPr wrap="square">
            <a:spAutoFit/>
          </a:bodyPr>
          <a:lstStyle/>
          <a:p>
            <a:r>
              <a:rPr lang="es-MX" sz="1200" dirty="0" smtClean="0">
                <a:effectLst>
                  <a:glow rad="228600">
                    <a:schemeClr val="accent5">
                      <a:satMod val="175000"/>
                      <a:alpha val="40000"/>
                    </a:schemeClr>
                  </a:glow>
                </a:effectLst>
              </a:rPr>
              <a:t>ACREDITACIÓN DEL TITULAR</a:t>
            </a:r>
          </a:p>
          <a:p>
            <a:r>
              <a:rPr lang="es-MX" sz="1200" dirty="0" smtClean="0"/>
              <a:t>Con copia y original para cotejo</a:t>
            </a:r>
          </a:p>
          <a:p>
            <a:endParaRPr lang="es-MX" dirty="0" smtClean="0"/>
          </a:p>
        </p:txBody>
      </p:sp>
      <p:pic>
        <p:nvPicPr>
          <p:cNvPr id="14" name="13 Imagen" descr="elector.jpg"/>
          <p:cNvPicPr>
            <a:picLocks noChangeAspect="1"/>
          </p:cNvPicPr>
          <p:nvPr/>
        </p:nvPicPr>
        <p:blipFill>
          <a:blip r:embed="rId12" cstate="print"/>
          <a:stretch>
            <a:fillRect/>
          </a:stretch>
        </p:blipFill>
        <p:spPr>
          <a:xfrm rot="1228050">
            <a:off x="1927147" y="5956481"/>
            <a:ext cx="846153" cy="63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90482" y="684802"/>
            <a:ext cx="8153517" cy="6663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MX" sz="2400" dirty="0" smtClean="0">
              <a:effectLst>
                <a:glow rad="228600">
                  <a:schemeClr val="accent5">
                    <a:satMod val="175000"/>
                    <a:alpha val="40000"/>
                  </a:schemeClr>
                </a:glow>
              </a:effectLst>
              <a:latin typeface="+mj-lt"/>
            </a:endParaRPr>
          </a:p>
          <a:p>
            <a:pPr algn="ctr" fontAlgn="base">
              <a:spcBef>
                <a:spcPct val="0"/>
              </a:spcBef>
              <a:spcAft>
                <a:spcPct val="0"/>
              </a:spcAft>
            </a:pPr>
            <a:r>
              <a:rPr lang="es-MX" sz="5500" dirty="0">
                <a:effectLst>
                  <a:glow rad="228600">
                    <a:schemeClr val="accent5">
                      <a:satMod val="175000"/>
                      <a:alpha val="40000"/>
                    </a:schemeClr>
                  </a:glow>
                </a:effectLst>
              </a:rPr>
              <a:t>CONTENIDO </a:t>
            </a:r>
          </a:p>
          <a:p>
            <a:pPr marL="0" marR="0" lvl="0" indent="0" algn="ctr" defTabSz="914400" rtl="0" eaLnBrk="1" fontAlgn="base" latinLnBrk="0" hangingPunct="1">
              <a:lnSpc>
                <a:spcPct val="100000"/>
              </a:lnSpc>
              <a:spcBef>
                <a:spcPct val="0"/>
              </a:spcBef>
              <a:spcAft>
                <a:spcPct val="0"/>
              </a:spcAft>
              <a:buClrTx/>
              <a:buSzTx/>
              <a:buFontTx/>
              <a:buNone/>
              <a:tabLst/>
            </a:pPr>
            <a:endParaRPr lang="es-MX" sz="2400" dirty="0" smtClean="0">
              <a:effectLst>
                <a:glow rad="228600">
                  <a:schemeClr val="accent5">
                    <a:satMod val="175000"/>
                    <a:alpha val="40000"/>
                  </a:schemeClr>
                </a:glow>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MX" sz="2400" dirty="0" smtClean="0">
              <a:effectLst>
                <a:glow rad="228600">
                  <a:schemeClr val="accent5">
                    <a:satMod val="175000"/>
                    <a:alpha val="40000"/>
                  </a:schemeClr>
                </a:glow>
              </a:effectLst>
              <a:latin typeface="+mj-lt"/>
            </a:endParaRP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kumimoji="0" lang="es-MX" sz="2400" i="0" u="none" strike="noStrike" cap="none" normalizeH="0" baseline="0" dirty="0" smtClean="0">
                <a:ln>
                  <a:noFill/>
                </a:ln>
                <a:solidFill>
                  <a:schemeClr val="tx1"/>
                </a:solidFill>
                <a:effectLst/>
                <a:latin typeface="+mj-lt"/>
                <a:ea typeface="Calibri" pitchFamily="34" charset="0"/>
                <a:cs typeface="Calibri" pitchFamily="34" charset="0"/>
              </a:rPr>
              <a:t>Antecedentes del</a:t>
            </a:r>
            <a:r>
              <a:rPr kumimoji="0" lang="es-MX" sz="2400" i="0" u="none" strike="noStrike" cap="none" normalizeH="0" dirty="0" smtClean="0">
                <a:ln>
                  <a:noFill/>
                </a:ln>
                <a:solidFill>
                  <a:schemeClr val="tx1"/>
                </a:solidFill>
                <a:effectLst/>
                <a:latin typeface="+mj-lt"/>
                <a:ea typeface="Calibri" pitchFamily="34" charset="0"/>
                <a:cs typeface="Calibri" pitchFamily="34" charset="0"/>
              </a:rPr>
              <a:t> Derecho de PDP</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Disposiciones Generales</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Principios</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Transferencia de Datos Personales</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Ejercicio de Derechos ARCO</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El procedimiento de Protección de Derechos</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Procedimiento de Verificación</a:t>
            </a: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s-MX" sz="2400" dirty="0" smtClean="0">
                <a:latin typeface="+mj-lt"/>
                <a:ea typeface="Calibri" pitchFamily="34" charset="0"/>
                <a:cs typeface="Calibri" pitchFamily="34" charset="0"/>
              </a:rPr>
              <a:t>Sanciones e Infracciones</a:t>
            </a:r>
          </a:p>
          <a:p>
            <a:pPr marL="342900" lvl="0" indent="-342900" fontAlgn="base">
              <a:spcBef>
                <a:spcPct val="0"/>
              </a:spcBef>
              <a:spcAft>
                <a:spcPct val="0"/>
              </a:spcAft>
              <a:buFont typeface="Arial" pitchFamily="34" charset="0"/>
              <a:buChar char="•"/>
            </a:pPr>
            <a:r>
              <a:rPr lang="es-MX" sz="2400" dirty="0" smtClean="0">
                <a:latin typeface="+mj-lt"/>
                <a:ea typeface="Calibri" pitchFamily="34" charset="0"/>
                <a:cs typeface="Calibri" pitchFamily="34" charset="0"/>
              </a:rPr>
              <a:t>Delitos </a:t>
            </a:r>
            <a:r>
              <a:rPr lang="es-MX" sz="2400" dirty="0">
                <a:latin typeface="+mj-lt"/>
                <a:ea typeface="Calibri" pitchFamily="34" charset="0"/>
                <a:cs typeface="Calibri" pitchFamily="34" charset="0"/>
              </a:rPr>
              <a:t>en Materia de Tratamiento Indebido de DP</a:t>
            </a:r>
          </a:p>
          <a:p>
            <a:pPr marL="457200" marR="0" lvl="0" indent="-457200" defTabSz="914400" rtl="0" eaLnBrk="1" fontAlgn="base" latinLnBrk="0" hangingPunct="1">
              <a:lnSpc>
                <a:spcPct val="100000"/>
              </a:lnSpc>
              <a:spcBef>
                <a:spcPct val="0"/>
              </a:spcBef>
              <a:spcAft>
                <a:spcPct val="0"/>
              </a:spcAft>
              <a:buClrTx/>
              <a:buSzTx/>
              <a:buFont typeface="Arial" pitchFamily="34" charset="0"/>
              <a:buChar char="•"/>
              <a:tabLst/>
            </a:pPr>
            <a:endParaRPr lang="es-MX" sz="2800" b="1" dirty="0" smtClean="0">
              <a:latin typeface="+mj-lt"/>
              <a:ea typeface="Calibri" pitchFamily="34" charset="0"/>
              <a:cs typeface="Calibri" pitchFamily="34" charset="0"/>
            </a:endParaRPr>
          </a:p>
          <a:p>
            <a:pPr marL="457200" marR="0" lvl="0" indent="-457200" algn="r" defTabSz="914400" rtl="0" eaLnBrk="1" fontAlgn="base" latinLnBrk="0" hangingPunct="1">
              <a:lnSpc>
                <a:spcPct val="100000"/>
              </a:lnSpc>
              <a:spcBef>
                <a:spcPct val="0"/>
              </a:spcBef>
              <a:spcAft>
                <a:spcPct val="0"/>
              </a:spcAft>
              <a:buClrTx/>
              <a:buSzTx/>
              <a:buFont typeface="Arial" pitchFamily="34" charset="0"/>
              <a:buChar char="•"/>
              <a:tabLst/>
            </a:pPr>
            <a:endParaRPr kumimoji="0" lang="es-MX" sz="2800" b="1" i="0" u="none" strike="noStrike" cap="none" normalizeH="0" dirty="0" smtClean="0">
              <a:ln>
                <a:noFill/>
              </a:ln>
              <a:solidFill>
                <a:schemeClr val="tx1"/>
              </a:solidFill>
              <a:effectLst/>
              <a:latin typeface="+mj-lt"/>
              <a:ea typeface="Calibri" pitchFamily="34"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mj-lt"/>
                <a:ea typeface="Calibri" pitchFamily="34" charset="0"/>
                <a:cs typeface="Calibri" pitchFamily="34" charset="0"/>
              </a:rPr>
              <a:t> </a:t>
            </a:r>
            <a:endParaRPr kumimoji="0" lang="es-MX" sz="2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144282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dirty="0">
                <a:effectLst>
                  <a:glow rad="228600">
                    <a:schemeClr val="accent5">
                      <a:satMod val="175000"/>
                      <a:alpha val="40000"/>
                    </a:schemeClr>
                  </a:glow>
                </a:effectLst>
              </a:rPr>
              <a:t>Ejercicio de los DERECHOS ARCO</a:t>
            </a:r>
          </a:p>
        </p:txBody>
      </p:sp>
      <p:sp>
        <p:nvSpPr>
          <p:cNvPr id="27" name="26 CuadroTexto"/>
          <p:cNvSpPr txBox="1"/>
          <p:nvPr/>
        </p:nvSpPr>
        <p:spPr>
          <a:xfrm>
            <a:off x="3347864" y="3138353"/>
            <a:ext cx="1793360" cy="461665"/>
          </a:xfrm>
          <a:prstGeom prst="rect">
            <a:avLst/>
          </a:prstGeom>
          <a:ln>
            <a:noFill/>
            <a:prstDash val="solid"/>
          </a:ln>
        </p:spPr>
        <p:txBody>
          <a:bodyPr wrap="square">
            <a:spAutoFit/>
          </a:bodyPr>
          <a:lstStyle/>
          <a:p>
            <a:pPr algn="ctr">
              <a:defRPr/>
            </a:pPr>
            <a:r>
              <a:rPr lang="es-MX" sz="1200" dirty="0" smtClean="0"/>
              <a:t>Atiende el requerimiento</a:t>
            </a:r>
          </a:p>
        </p:txBody>
      </p:sp>
      <p:sp>
        <p:nvSpPr>
          <p:cNvPr id="28" name="Rectangle 2"/>
          <p:cNvSpPr>
            <a:spLocks noChangeArrowheads="1"/>
          </p:cNvSpPr>
          <p:nvPr/>
        </p:nvSpPr>
        <p:spPr bwMode="auto">
          <a:xfrm>
            <a:off x="3513146" y="3784684"/>
            <a:ext cx="14401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1200" dirty="0" smtClean="0">
                <a:solidFill>
                  <a:schemeClr val="tx1">
                    <a:lumMod val="65000"/>
                    <a:lumOff val="35000"/>
                  </a:schemeClr>
                </a:solidFill>
                <a:effectLst/>
              </a:rPr>
              <a:t>10 días hábiles</a:t>
            </a:r>
          </a:p>
        </p:txBody>
      </p:sp>
      <p:sp>
        <p:nvSpPr>
          <p:cNvPr id="29" name="28 CuadroTexto"/>
          <p:cNvSpPr txBox="1"/>
          <p:nvPr/>
        </p:nvSpPr>
        <p:spPr>
          <a:xfrm>
            <a:off x="5070926" y="4293096"/>
            <a:ext cx="653202" cy="338554"/>
          </a:xfrm>
          <a:prstGeom prst="rect">
            <a:avLst/>
          </a:prstGeom>
          <a:noFill/>
        </p:spPr>
        <p:txBody>
          <a:bodyPr wrap="square" rtlCol="0">
            <a:spAutoFit/>
          </a:bodyPr>
          <a:lstStyle/>
          <a:p>
            <a:pPr algn="ctr"/>
            <a:r>
              <a:rPr lang="es-MX" sz="1600" dirty="0" smtClean="0"/>
              <a:t>no</a:t>
            </a:r>
            <a:endParaRPr lang="es-MX" sz="1600" dirty="0"/>
          </a:p>
        </p:txBody>
      </p:sp>
      <p:sp>
        <p:nvSpPr>
          <p:cNvPr id="30" name="29 CuadroTexto"/>
          <p:cNvSpPr txBox="1"/>
          <p:nvPr/>
        </p:nvSpPr>
        <p:spPr>
          <a:xfrm>
            <a:off x="8538710" y="4843048"/>
            <a:ext cx="785818" cy="338554"/>
          </a:xfrm>
          <a:prstGeom prst="rect">
            <a:avLst/>
          </a:prstGeom>
          <a:noFill/>
        </p:spPr>
        <p:txBody>
          <a:bodyPr wrap="square" rtlCol="0">
            <a:spAutoFit/>
          </a:bodyPr>
          <a:lstStyle/>
          <a:p>
            <a:pPr algn="ctr"/>
            <a:r>
              <a:rPr lang="es-MX" sz="1600" dirty="0" smtClean="0"/>
              <a:t>Fin</a:t>
            </a:r>
            <a:endParaRPr lang="es-MX" sz="1600" dirty="0"/>
          </a:p>
        </p:txBody>
      </p:sp>
      <p:sp>
        <p:nvSpPr>
          <p:cNvPr id="31" name="30 CuadroTexto"/>
          <p:cNvSpPr txBox="1"/>
          <p:nvPr/>
        </p:nvSpPr>
        <p:spPr>
          <a:xfrm>
            <a:off x="31899" y="4917551"/>
            <a:ext cx="2987824" cy="830997"/>
          </a:xfrm>
          <a:prstGeom prst="rect">
            <a:avLst/>
          </a:prstGeom>
          <a:noFill/>
        </p:spPr>
        <p:txBody>
          <a:bodyPr wrap="square" rtlCol="0">
            <a:spAutoFit/>
          </a:bodyPr>
          <a:lstStyle/>
          <a:p>
            <a:pPr algn="ctr"/>
            <a:r>
              <a:rPr lang="es-MX" sz="1200" dirty="0" smtClean="0"/>
              <a:t>Si la solicitud es </a:t>
            </a:r>
            <a:r>
              <a:rPr lang="es-MX" sz="1200" b="1" dirty="0" smtClean="0"/>
              <a:t>insuficiente o errónea</a:t>
            </a:r>
            <a:r>
              <a:rPr lang="es-MX" sz="1200" dirty="0" smtClean="0"/>
              <a:t>,  se interrumpe el plazo</a:t>
            </a:r>
            <a:r>
              <a:rPr lang="es-MX" sz="1200" b="1" dirty="0" smtClean="0"/>
              <a:t>**</a:t>
            </a:r>
            <a:r>
              <a:rPr lang="es-MX" sz="1200" dirty="0" smtClean="0"/>
              <a:t> para hacer un </a:t>
            </a:r>
            <a:r>
              <a:rPr lang="es-MX" sz="1200" b="1" dirty="0" smtClean="0"/>
              <a:t>requerimiento </a:t>
            </a:r>
            <a:r>
              <a:rPr lang="es-MX" sz="1200" dirty="0" smtClean="0"/>
              <a:t>al Titular</a:t>
            </a:r>
            <a:endParaRPr lang="es-MX" sz="1200" dirty="0">
              <a:effectLst>
                <a:glow rad="228600">
                  <a:schemeClr val="accent5">
                    <a:satMod val="175000"/>
                    <a:alpha val="40000"/>
                  </a:schemeClr>
                </a:glow>
              </a:effectLst>
            </a:endParaRPr>
          </a:p>
        </p:txBody>
      </p:sp>
      <p:sp>
        <p:nvSpPr>
          <p:cNvPr id="33" name="32 CuadroTexto"/>
          <p:cNvSpPr txBox="1"/>
          <p:nvPr/>
        </p:nvSpPr>
        <p:spPr>
          <a:xfrm>
            <a:off x="5126798" y="1488148"/>
            <a:ext cx="428628" cy="338554"/>
          </a:xfrm>
          <a:prstGeom prst="rect">
            <a:avLst/>
          </a:prstGeom>
          <a:noFill/>
        </p:spPr>
        <p:txBody>
          <a:bodyPr wrap="square" rtlCol="0">
            <a:spAutoFit/>
          </a:bodyPr>
          <a:lstStyle/>
          <a:p>
            <a:pPr algn="ctr"/>
            <a:r>
              <a:rPr lang="es-MX" sz="1600" dirty="0" smtClean="0"/>
              <a:t>sí</a:t>
            </a:r>
            <a:endParaRPr lang="es-MX" sz="1600" dirty="0"/>
          </a:p>
        </p:txBody>
      </p:sp>
      <p:sp>
        <p:nvSpPr>
          <p:cNvPr id="34" name="33 CuadroTexto"/>
          <p:cNvSpPr txBox="1"/>
          <p:nvPr/>
        </p:nvSpPr>
        <p:spPr>
          <a:xfrm>
            <a:off x="5774870" y="2204864"/>
            <a:ext cx="3312368" cy="646331"/>
          </a:xfrm>
          <a:prstGeom prst="rect">
            <a:avLst/>
          </a:prstGeom>
          <a:ln>
            <a:noFill/>
            <a:prstDash val="solid"/>
          </a:ln>
        </p:spPr>
        <p:txBody>
          <a:bodyPr wrap="square">
            <a:spAutoFit/>
          </a:bodyPr>
          <a:lstStyle/>
          <a:p>
            <a:pPr algn="ctr"/>
            <a:r>
              <a:rPr lang="es-MX" sz="1200" dirty="0" smtClean="0"/>
              <a:t>Se hará efectiva la determinación, dentro de los  </a:t>
            </a:r>
            <a:r>
              <a:rPr lang="es-MX" sz="1200" b="1" dirty="0" smtClean="0"/>
              <a:t>15 días hábiles </a:t>
            </a:r>
            <a:r>
              <a:rPr lang="es-MX" sz="1200" dirty="0" smtClean="0"/>
              <a:t>siguientes a la fecha en que se comunicó la respuesta</a:t>
            </a:r>
            <a:endParaRPr lang="es-MX" sz="1200" dirty="0"/>
          </a:p>
        </p:txBody>
      </p:sp>
      <p:sp>
        <p:nvSpPr>
          <p:cNvPr id="35" name="34 Rectángulo"/>
          <p:cNvSpPr/>
          <p:nvPr/>
        </p:nvSpPr>
        <p:spPr>
          <a:xfrm>
            <a:off x="6029260" y="4767535"/>
            <a:ext cx="2143140" cy="461665"/>
          </a:xfrm>
          <a:prstGeom prst="rect">
            <a:avLst/>
          </a:prstGeom>
        </p:spPr>
        <p:txBody>
          <a:bodyPr wrap="square">
            <a:spAutoFit/>
          </a:bodyPr>
          <a:lstStyle/>
          <a:p>
            <a:pPr algn="ctr"/>
            <a:r>
              <a:rPr lang="es-MX" sz="1200" dirty="0" smtClean="0"/>
              <a:t>Se tendrá por </a:t>
            </a:r>
          </a:p>
          <a:p>
            <a:pPr algn="ctr"/>
            <a:r>
              <a:rPr lang="es-MX" sz="1200" dirty="0" smtClean="0"/>
              <a:t>no presentada la solicitud</a:t>
            </a:r>
            <a:endParaRPr lang="es-MX" sz="1200" dirty="0"/>
          </a:p>
        </p:txBody>
      </p:sp>
      <p:sp>
        <p:nvSpPr>
          <p:cNvPr id="36" name="Rectangle 2"/>
          <p:cNvSpPr>
            <a:spLocks noChangeArrowheads="1"/>
          </p:cNvSpPr>
          <p:nvPr/>
        </p:nvSpPr>
        <p:spPr bwMode="auto">
          <a:xfrm>
            <a:off x="179512" y="5733256"/>
            <a:ext cx="267048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rPr>
              <a:t>Dentro de los primeros</a:t>
            </a:r>
          </a:p>
          <a:p>
            <a:pPr lvl="0" algn="ctr" fontAlgn="base">
              <a:spcBef>
                <a:spcPct val="0"/>
              </a:spcBef>
              <a:spcAft>
                <a:spcPct val="0"/>
              </a:spcAft>
            </a:pPr>
            <a:r>
              <a:rPr lang="es-MX" sz="1200" dirty="0" smtClean="0">
                <a:effectLst/>
              </a:rPr>
              <a:t> </a:t>
            </a:r>
            <a:r>
              <a:rPr lang="es-MX" sz="1200" b="1" dirty="0" smtClean="0">
                <a:effectLst/>
              </a:rPr>
              <a:t>5 días hábiles</a:t>
            </a:r>
          </a:p>
        </p:txBody>
      </p:sp>
      <p:sp>
        <p:nvSpPr>
          <p:cNvPr id="37" name="36 CuadroTexto"/>
          <p:cNvSpPr txBox="1"/>
          <p:nvPr/>
        </p:nvSpPr>
        <p:spPr>
          <a:xfrm>
            <a:off x="107504" y="2071881"/>
            <a:ext cx="2808312" cy="276999"/>
          </a:xfrm>
          <a:prstGeom prst="rect">
            <a:avLst/>
          </a:prstGeom>
          <a:ln>
            <a:noFill/>
            <a:prstDash val="solid"/>
          </a:ln>
        </p:spPr>
        <p:txBody>
          <a:bodyPr wrap="square">
            <a:spAutoFit/>
          </a:bodyPr>
          <a:lstStyle/>
          <a:p>
            <a:pPr algn="ctr">
              <a:defRPr/>
            </a:pPr>
            <a:r>
              <a:rPr lang="es-MX" sz="1200" dirty="0" smtClean="0"/>
              <a:t>Presenta su solicitud</a:t>
            </a:r>
          </a:p>
        </p:txBody>
      </p:sp>
      <p:sp>
        <p:nvSpPr>
          <p:cNvPr id="38" name="37 Rectángulo redondeado"/>
          <p:cNvSpPr/>
          <p:nvPr/>
        </p:nvSpPr>
        <p:spPr>
          <a:xfrm>
            <a:off x="768116" y="1532789"/>
            <a:ext cx="1584176" cy="374571"/>
          </a:xfrm>
          <a:prstGeom prst="roundRect">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r">
              <a:buFont typeface="Times" pitchFamily="18" charset="0"/>
              <a:buNone/>
            </a:pPr>
            <a:r>
              <a:rPr lang="es-ES" sz="1600" kern="0" dirty="0" smtClean="0">
                <a:ln w="18415" cmpd="sng">
                  <a:no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Titular</a:t>
            </a:r>
          </a:p>
        </p:txBody>
      </p:sp>
      <p:pic>
        <p:nvPicPr>
          <p:cNvPr id="39" name="38 Imagen" descr="PEOPLE2.png"/>
          <p:cNvPicPr>
            <a:picLocks noChangeAspect="1"/>
          </p:cNvPicPr>
          <p:nvPr/>
        </p:nvPicPr>
        <p:blipFill>
          <a:blip r:embed="rId3" cstate="print"/>
          <a:srcRect r="14138" b="26316"/>
          <a:stretch>
            <a:fillRect/>
          </a:stretch>
        </p:blipFill>
        <p:spPr>
          <a:xfrm>
            <a:off x="552092" y="1388773"/>
            <a:ext cx="936104" cy="672075"/>
          </a:xfrm>
          <a:prstGeom prst="rect">
            <a:avLst/>
          </a:prstGeom>
          <a:effectLst>
            <a:outerShdw blurRad="50800" dist="38100" dir="2700000" algn="tl" rotWithShape="0">
              <a:prstClr val="black">
                <a:alpha val="40000"/>
              </a:prstClr>
            </a:outerShdw>
          </a:effectLst>
        </p:spPr>
      </p:pic>
      <p:sp>
        <p:nvSpPr>
          <p:cNvPr id="40" name="39 Flecha derecha"/>
          <p:cNvSpPr/>
          <p:nvPr/>
        </p:nvSpPr>
        <p:spPr>
          <a:xfrm rot="5400000">
            <a:off x="1374408" y="2403376"/>
            <a:ext cx="284042" cy="183030"/>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 name="40 Flecha derecha"/>
          <p:cNvSpPr/>
          <p:nvPr/>
        </p:nvSpPr>
        <p:spPr>
          <a:xfrm>
            <a:off x="8176390" y="4915056"/>
            <a:ext cx="500066" cy="214314"/>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41 Rectángulo redondeado"/>
          <p:cNvSpPr/>
          <p:nvPr/>
        </p:nvSpPr>
        <p:spPr>
          <a:xfrm>
            <a:off x="3419872" y="2721694"/>
            <a:ext cx="1584176" cy="374571"/>
          </a:xfrm>
          <a:prstGeom prst="roundRect">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r">
              <a:buFont typeface="Times" pitchFamily="18" charset="0"/>
              <a:buNone/>
            </a:pPr>
            <a:r>
              <a:rPr lang="es-ES" sz="1600" kern="0" dirty="0" smtClean="0">
                <a:ln w="18415" cmpd="sng">
                  <a:no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Titular</a:t>
            </a:r>
          </a:p>
        </p:txBody>
      </p:sp>
      <p:pic>
        <p:nvPicPr>
          <p:cNvPr id="43" name="42 Imagen" descr="PEOPLE2.png"/>
          <p:cNvPicPr>
            <a:picLocks noChangeAspect="1"/>
          </p:cNvPicPr>
          <p:nvPr/>
        </p:nvPicPr>
        <p:blipFill>
          <a:blip r:embed="rId3" cstate="print"/>
          <a:srcRect r="14138" b="26316"/>
          <a:stretch>
            <a:fillRect/>
          </a:stretch>
        </p:blipFill>
        <p:spPr>
          <a:xfrm>
            <a:off x="3203848" y="2505670"/>
            <a:ext cx="936104" cy="672075"/>
          </a:xfrm>
          <a:prstGeom prst="rect">
            <a:avLst/>
          </a:prstGeom>
          <a:effectLst>
            <a:outerShdw blurRad="50800" dist="38100" dir="2700000" algn="tl" rotWithShape="0">
              <a:prstClr val="black">
                <a:alpha val="40000"/>
              </a:prstClr>
            </a:outerShdw>
          </a:effectLst>
        </p:spPr>
      </p:pic>
      <p:sp>
        <p:nvSpPr>
          <p:cNvPr id="44" name="43 Rectángulo redondeado"/>
          <p:cNvSpPr/>
          <p:nvPr/>
        </p:nvSpPr>
        <p:spPr>
          <a:xfrm>
            <a:off x="6638966" y="1555118"/>
            <a:ext cx="1836712" cy="374571"/>
          </a:xfrm>
          <a:prstGeom prst="roundRect">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r">
              <a:buFont typeface="Times" pitchFamily="18" charset="0"/>
              <a:buNone/>
            </a:pPr>
            <a:r>
              <a:rPr lang="es-ES" sz="1600" kern="0" dirty="0" smtClean="0">
                <a:ln w="18415" cmpd="sng">
                  <a:no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Responsable</a:t>
            </a:r>
          </a:p>
        </p:txBody>
      </p:sp>
      <p:pic>
        <p:nvPicPr>
          <p:cNvPr id="45" name="Picture 6"/>
          <p:cNvPicPr>
            <a:picLocks noChangeAspect="1" noChangeArrowheads="1"/>
          </p:cNvPicPr>
          <p:nvPr/>
        </p:nvPicPr>
        <p:blipFill>
          <a:blip r:embed="rId4" cstate="print">
            <a:clrChange>
              <a:clrFrom>
                <a:srgbClr val="FFFFFF"/>
              </a:clrFrom>
              <a:clrTo>
                <a:srgbClr val="FFFFFF">
                  <a:alpha val="0"/>
                </a:srgbClr>
              </a:clrTo>
            </a:clrChange>
          </a:blip>
          <a:srcRect l="19511" t="41016" r="58371" b="32713"/>
          <a:stretch>
            <a:fillRect/>
          </a:stretch>
        </p:blipFill>
        <p:spPr bwMode="auto">
          <a:xfrm>
            <a:off x="6328344" y="1268760"/>
            <a:ext cx="625915" cy="664846"/>
          </a:xfrm>
          <a:prstGeom prst="rect">
            <a:avLst/>
          </a:prstGeom>
          <a:noFill/>
          <a:ln w="9525">
            <a:noFill/>
            <a:miter lim="800000"/>
            <a:headEnd/>
            <a:tailEnd/>
          </a:ln>
          <a:effectLst>
            <a:softEdge rad="12700"/>
          </a:effectLst>
        </p:spPr>
      </p:pic>
      <p:pic>
        <p:nvPicPr>
          <p:cNvPr id="46" name="45 Imagen" descr="titular.png"/>
          <p:cNvPicPr>
            <a:picLocks noChangeAspect="1"/>
          </p:cNvPicPr>
          <p:nvPr/>
        </p:nvPicPr>
        <p:blipFill>
          <a:blip r:embed="rId5" cstate="print"/>
          <a:srcRect l="18636" t="8159" r="20132" b="32687"/>
          <a:stretch>
            <a:fillRect/>
          </a:stretch>
        </p:blipFill>
        <p:spPr>
          <a:xfrm>
            <a:off x="6710974" y="1483110"/>
            <a:ext cx="387301" cy="464280"/>
          </a:xfrm>
          <a:prstGeom prst="rect">
            <a:avLst/>
          </a:prstGeom>
        </p:spPr>
      </p:pic>
      <p:sp>
        <p:nvSpPr>
          <p:cNvPr id="48" name="47 CuadroTexto"/>
          <p:cNvSpPr txBox="1"/>
          <p:nvPr/>
        </p:nvSpPr>
        <p:spPr>
          <a:xfrm>
            <a:off x="3275856" y="6413266"/>
            <a:ext cx="5868144" cy="400110"/>
          </a:xfrm>
          <a:prstGeom prst="rect">
            <a:avLst/>
          </a:prstGeom>
          <a:noFill/>
        </p:spPr>
        <p:txBody>
          <a:bodyPr wrap="square" rtlCol="0">
            <a:spAutoFit/>
          </a:bodyPr>
          <a:lstStyle/>
          <a:p>
            <a:r>
              <a:rPr lang="es-MX" sz="1000" b="1" dirty="0" smtClean="0">
                <a:effectLst/>
              </a:rPr>
              <a:t>Se interrumpirá el plazo </a:t>
            </a:r>
            <a:r>
              <a:rPr lang="es-MX" sz="1000" dirty="0" smtClean="0">
                <a:effectLst/>
              </a:rPr>
              <a:t>para resolver la solicitud, comenzando de nuevo al día siguiente de que se atienda el requerimiento.</a:t>
            </a:r>
            <a:endParaRPr lang="es-MX" sz="1000" dirty="0">
              <a:effectLst/>
            </a:endParaRPr>
          </a:p>
        </p:txBody>
      </p:sp>
      <p:sp>
        <p:nvSpPr>
          <p:cNvPr id="49" name="48 CuadroTexto"/>
          <p:cNvSpPr txBox="1"/>
          <p:nvPr/>
        </p:nvSpPr>
        <p:spPr>
          <a:xfrm>
            <a:off x="179512" y="3246075"/>
            <a:ext cx="2736304" cy="830997"/>
          </a:xfrm>
          <a:prstGeom prst="rect">
            <a:avLst/>
          </a:prstGeom>
          <a:noFill/>
        </p:spPr>
        <p:txBody>
          <a:bodyPr wrap="square" rtlCol="0">
            <a:spAutoFit/>
          </a:bodyPr>
          <a:lstStyle/>
          <a:p>
            <a:pPr algn="ctr"/>
            <a:r>
              <a:rPr lang="es-MX" sz="1200" b="1" dirty="0" smtClean="0">
                <a:effectLst/>
              </a:rPr>
              <a:t>20 días hábiles </a:t>
            </a:r>
            <a:r>
              <a:rPr lang="es-MX" sz="1200" dirty="0" smtClean="0">
                <a:effectLst/>
              </a:rPr>
              <a:t>para notificar la determinación</a:t>
            </a:r>
          </a:p>
          <a:p>
            <a:pPr algn="ctr"/>
            <a:r>
              <a:rPr lang="es-MX" sz="1200" i="1" dirty="0" smtClean="0">
                <a:effectLst/>
              </a:rPr>
              <a:t>(contados a partir del mismo día en que se recibió la solicitud)</a:t>
            </a:r>
            <a:endParaRPr lang="es-MX" sz="1200" i="1" dirty="0">
              <a:effectLst/>
            </a:endParaRPr>
          </a:p>
        </p:txBody>
      </p:sp>
      <p:sp>
        <p:nvSpPr>
          <p:cNvPr id="50" name="49 Rectángulo redondeado"/>
          <p:cNvSpPr/>
          <p:nvPr/>
        </p:nvSpPr>
        <p:spPr>
          <a:xfrm>
            <a:off x="689588" y="2748696"/>
            <a:ext cx="1836712" cy="374571"/>
          </a:xfrm>
          <a:prstGeom prst="roundRect">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r">
              <a:buFont typeface="Times" pitchFamily="18" charset="0"/>
              <a:buNone/>
            </a:pPr>
            <a:r>
              <a:rPr lang="es-ES" sz="1600" kern="0" dirty="0" smtClean="0">
                <a:ln w="18415" cmpd="sng">
                  <a:no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Responsable</a:t>
            </a:r>
          </a:p>
        </p:txBody>
      </p:sp>
      <p:pic>
        <p:nvPicPr>
          <p:cNvPr id="51" name="Picture 6"/>
          <p:cNvPicPr>
            <a:picLocks noChangeAspect="1" noChangeArrowheads="1"/>
          </p:cNvPicPr>
          <p:nvPr/>
        </p:nvPicPr>
        <p:blipFill>
          <a:blip r:embed="rId4" cstate="print">
            <a:clrChange>
              <a:clrFrom>
                <a:srgbClr val="FFFFFF"/>
              </a:clrFrom>
              <a:clrTo>
                <a:srgbClr val="FFFFFF">
                  <a:alpha val="0"/>
                </a:srgbClr>
              </a:clrTo>
            </a:clrChange>
          </a:blip>
          <a:srcRect l="19511" t="41016" r="58371" b="32713"/>
          <a:stretch>
            <a:fillRect/>
          </a:stretch>
        </p:blipFill>
        <p:spPr bwMode="auto">
          <a:xfrm>
            <a:off x="378966" y="2532672"/>
            <a:ext cx="625915" cy="664846"/>
          </a:xfrm>
          <a:prstGeom prst="rect">
            <a:avLst/>
          </a:prstGeom>
          <a:noFill/>
          <a:ln w="9525">
            <a:noFill/>
            <a:miter lim="800000"/>
            <a:headEnd/>
            <a:tailEnd/>
          </a:ln>
          <a:effectLst>
            <a:softEdge rad="12700"/>
          </a:effectLst>
        </p:spPr>
      </p:pic>
      <p:pic>
        <p:nvPicPr>
          <p:cNvPr id="52" name="51 Imagen" descr="titular.png"/>
          <p:cNvPicPr>
            <a:picLocks noChangeAspect="1"/>
          </p:cNvPicPr>
          <p:nvPr/>
        </p:nvPicPr>
        <p:blipFill>
          <a:blip r:embed="rId5" cstate="print"/>
          <a:srcRect l="18636" t="8159" r="20132" b="32687"/>
          <a:stretch>
            <a:fillRect/>
          </a:stretch>
        </p:blipFill>
        <p:spPr>
          <a:xfrm>
            <a:off x="761596" y="2820704"/>
            <a:ext cx="387301" cy="464280"/>
          </a:xfrm>
          <a:prstGeom prst="rect">
            <a:avLst/>
          </a:prstGeom>
        </p:spPr>
      </p:pic>
      <p:sp>
        <p:nvSpPr>
          <p:cNvPr id="53" name="52 Flecha derecha"/>
          <p:cNvSpPr/>
          <p:nvPr/>
        </p:nvSpPr>
        <p:spPr>
          <a:xfrm rot="5400000">
            <a:off x="1332780" y="4557239"/>
            <a:ext cx="500066" cy="214314"/>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53 CuadroTexto"/>
          <p:cNvSpPr txBox="1"/>
          <p:nvPr/>
        </p:nvSpPr>
        <p:spPr>
          <a:xfrm>
            <a:off x="525783" y="4067780"/>
            <a:ext cx="2324214" cy="276999"/>
          </a:xfrm>
          <a:prstGeom prst="rect">
            <a:avLst/>
          </a:prstGeom>
          <a:noFill/>
        </p:spPr>
        <p:txBody>
          <a:bodyPr wrap="square" rtlCol="0">
            <a:spAutoFit/>
          </a:bodyPr>
          <a:lstStyle/>
          <a:p>
            <a:pPr algn="ctr"/>
            <a:r>
              <a:rPr lang="es-MX" sz="1200" b="1" dirty="0" smtClean="0">
                <a:solidFill>
                  <a:schemeClr val="tx1">
                    <a:lumMod val="65000"/>
                    <a:lumOff val="35000"/>
                  </a:schemeClr>
                </a:solidFill>
                <a:effectLst/>
              </a:rPr>
              <a:t>+ </a:t>
            </a:r>
            <a:r>
              <a:rPr lang="es-MX" sz="1200" dirty="0" smtClean="0">
                <a:solidFill>
                  <a:schemeClr val="tx1">
                    <a:lumMod val="65000"/>
                    <a:lumOff val="35000"/>
                  </a:schemeClr>
                </a:solidFill>
                <a:effectLst/>
              </a:rPr>
              <a:t> 20 días hábiles</a:t>
            </a:r>
            <a:r>
              <a:rPr lang="es-MX" sz="1200" b="1" dirty="0" smtClean="0">
                <a:solidFill>
                  <a:schemeClr val="tx1">
                    <a:lumMod val="65000"/>
                    <a:lumOff val="35000"/>
                  </a:schemeClr>
                </a:solidFill>
                <a:effectLst/>
              </a:rPr>
              <a:t>*</a:t>
            </a:r>
          </a:p>
        </p:txBody>
      </p:sp>
      <p:sp>
        <p:nvSpPr>
          <p:cNvPr id="55" name="54 Flecha doblada"/>
          <p:cNvSpPr/>
          <p:nvPr/>
        </p:nvSpPr>
        <p:spPr>
          <a:xfrm rot="16200000" flipV="1">
            <a:off x="2807803" y="4388053"/>
            <a:ext cx="1296145" cy="936104"/>
          </a:xfrm>
          <a:prstGeom prst="bentArrow">
            <a:avLst>
              <a:gd name="adj1" fmla="val 10121"/>
              <a:gd name="adj2" fmla="val 13869"/>
              <a:gd name="adj3" fmla="val 20798"/>
              <a:gd name="adj4" fmla="val 4375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6" name="55 CuadroTexto"/>
          <p:cNvSpPr txBox="1"/>
          <p:nvPr/>
        </p:nvSpPr>
        <p:spPr>
          <a:xfrm>
            <a:off x="6581719" y="2996952"/>
            <a:ext cx="1788800" cy="276999"/>
          </a:xfrm>
          <a:prstGeom prst="rect">
            <a:avLst/>
          </a:prstGeom>
          <a:noFill/>
        </p:spPr>
        <p:txBody>
          <a:bodyPr wrap="square" rtlCol="0">
            <a:spAutoFit/>
          </a:bodyPr>
          <a:lstStyle/>
          <a:p>
            <a:pPr algn="ctr"/>
            <a:r>
              <a:rPr lang="es-MX" sz="1200" b="1" dirty="0" smtClean="0">
                <a:solidFill>
                  <a:schemeClr val="bg1">
                    <a:lumMod val="50000"/>
                  </a:schemeClr>
                </a:solidFill>
                <a:effectLst/>
              </a:rPr>
              <a:t>+ </a:t>
            </a:r>
            <a:r>
              <a:rPr lang="es-MX" sz="1200" dirty="0" smtClean="0">
                <a:solidFill>
                  <a:schemeClr val="bg1">
                    <a:lumMod val="50000"/>
                  </a:schemeClr>
                </a:solidFill>
                <a:effectLst/>
              </a:rPr>
              <a:t> 15 días hábiles</a:t>
            </a:r>
            <a:r>
              <a:rPr lang="es-MX" sz="1200" b="1" dirty="0" smtClean="0">
                <a:solidFill>
                  <a:schemeClr val="bg1">
                    <a:lumMod val="50000"/>
                  </a:schemeClr>
                </a:solidFill>
                <a:effectLst/>
              </a:rPr>
              <a:t>*</a:t>
            </a:r>
          </a:p>
        </p:txBody>
      </p:sp>
      <p:sp>
        <p:nvSpPr>
          <p:cNvPr id="57" name="56 CuadroTexto"/>
          <p:cNvSpPr txBox="1"/>
          <p:nvPr/>
        </p:nvSpPr>
        <p:spPr>
          <a:xfrm>
            <a:off x="3275856" y="5969605"/>
            <a:ext cx="5868144" cy="400110"/>
          </a:xfrm>
          <a:prstGeom prst="rect">
            <a:avLst/>
          </a:prstGeom>
          <a:noFill/>
        </p:spPr>
        <p:txBody>
          <a:bodyPr wrap="square" rtlCol="0">
            <a:spAutoFit/>
          </a:bodyPr>
          <a:lstStyle/>
          <a:p>
            <a:r>
              <a:rPr lang="es-MX" sz="1000" b="1" dirty="0" smtClean="0">
                <a:effectLst/>
              </a:rPr>
              <a:t>Ampliación de plazos: </a:t>
            </a:r>
            <a:r>
              <a:rPr lang="es-MX" sz="1000" dirty="0" smtClean="0">
                <a:effectLst/>
              </a:rPr>
              <a:t>podrán ser ampliados por una sola ocasión, por un periodo igual y de manera justificada.</a:t>
            </a:r>
            <a:endParaRPr lang="es-MX" sz="1000" dirty="0">
              <a:effectLst/>
            </a:endParaRPr>
          </a:p>
        </p:txBody>
      </p:sp>
      <p:sp>
        <p:nvSpPr>
          <p:cNvPr id="58" name="57 CuadroTexto"/>
          <p:cNvSpPr txBox="1"/>
          <p:nvPr/>
        </p:nvSpPr>
        <p:spPr>
          <a:xfrm>
            <a:off x="3108151" y="5969605"/>
            <a:ext cx="432048" cy="246221"/>
          </a:xfrm>
          <a:prstGeom prst="rect">
            <a:avLst/>
          </a:prstGeom>
          <a:noFill/>
        </p:spPr>
        <p:txBody>
          <a:bodyPr wrap="square" rtlCol="0">
            <a:spAutoFit/>
          </a:bodyPr>
          <a:lstStyle/>
          <a:p>
            <a:r>
              <a:rPr lang="es-MX" sz="1000" b="1" dirty="0" smtClean="0">
                <a:solidFill>
                  <a:schemeClr val="tx1">
                    <a:lumMod val="65000"/>
                    <a:lumOff val="35000"/>
                  </a:schemeClr>
                </a:solidFill>
                <a:effectLst/>
              </a:rPr>
              <a:t>*</a:t>
            </a:r>
            <a:endParaRPr lang="es-MX" sz="1000" dirty="0">
              <a:solidFill>
                <a:schemeClr val="tx1">
                  <a:lumMod val="65000"/>
                  <a:lumOff val="35000"/>
                </a:schemeClr>
              </a:solidFill>
              <a:effectLst/>
            </a:endParaRPr>
          </a:p>
        </p:txBody>
      </p:sp>
      <p:sp>
        <p:nvSpPr>
          <p:cNvPr id="59" name="58 CuadroTexto"/>
          <p:cNvSpPr txBox="1"/>
          <p:nvPr/>
        </p:nvSpPr>
        <p:spPr>
          <a:xfrm>
            <a:off x="2960528" y="6401653"/>
            <a:ext cx="576064" cy="246221"/>
          </a:xfrm>
          <a:prstGeom prst="rect">
            <a:avLst/>
          </a:prstGeom>
          <a:noFill/>
        </p:spPr>
        <p:txBody>
          <a:bodyPr wrap="square" rtlCol="0">
            <a:spAutoFit/>
          </a:bodyPr>
          <a:lstStyle/>
          <a:p>
            <a:r>
              <a:rPr lang="es-MX" sz="1000" b="1" dirty="0" smtClean="0">
                <a:solidFill>
                  <a:schemeClr val="tx1">
                    <a:lumMod val="65000"/>
                    <a:lumOff val="35000"/>
                  </a:schemeClr>
                </a:solidFill>
                <a:effectLst/>
              </a:rPr>
              <a:t>**</a:t>
            </a:r>
            <a:endParaRPr lang="es-MX" sz="1000" dirty="0">
              <a:solidFill>
                <a:schemeClr val="tx1">
                  <a:lumMod val="65000"/>
                  <a:lumOff val="35000"/>
                </a:schemeClr>
              </a:solidFill>
              <a:effectLst/>
            </a:endParaRPr>
          </a:p>
        </p:txBody>
      </p:sp>
      <p:sp>
        <p:nvSpPr>
          <p:cNvPr id="60" name="59 Flecha doblada"/>
          <p:cNvSpPr/>
          <p:nvPr/>
        </p:nvSpPr>
        <p:spPr>
          <a:xfrm flipV="1">
            <a:off x="4278495" y="4196344"/>
            <a:ext cx="1661657" cy="936104"/>
          </a:xfrm>
          <a:prstGeom prst="bentArrow">
            <a:avLst>
              <a:gd name="adj1" fmla="val 10121"/>
              <a:gd name="adj2" fmla="val 13869"/>
              <a:gd name="adj3" fmla="val 20798"/>
              <a:gd name="adj4" fmla="val 4375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1" name="60 Flecha doblada"/>
          <p:cNvSpPr/>
          <p:nvPr/>
        </p:nvSpPr>
        <p:spPr>
          <a:xfrm>
            <a:off x="4566698" y="1817737"/>
            <a:ext cx="1661657" cy="837032"/>
          </a:xfrm>
          <a:prstGeom prst="bentArrow">
            <a:avLst>
              <a:gd name="adj1" fmla="val 10121"/>
              <a:gd name="adj2" fmla="val 13869"/>
              <a:gd name="adj3" fmla="val 20798"/>
              <a:gd name="adj4" fmla="val 43750"/>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214678" y="2671752"/>
            <a:ext cx="5357850" cy="1477328"/>
          </a:xfrm>
          <a:prstGeom prst="rect">
            <a:avLst/>
          </a:prstGeom>
          <a:noFill/>
        </p:spPr>
        <p:txBody>
          <a:bodyPr wrap="square" rtlCol="0">
            <a:spAutoFit/>
          </a:bodyPr>
          <a:lstStyle/>
          <a:p>
            <a:r>
              <a:rPr lang="es-MX" dirty="0" smtClean="0">
                <a:effectLst/>
              </a:rPr>
              <a:t>El titular sólo cubrirá:</a:t>
            </a:r>
          </a:p>
          <a:p>
            <a:endParaRPr lang="es-MX" dirty="0" smtClean="0">
              <a:effectLst/>
            </a:endParaRPr>
          </a:p>
          <a:p>
            <a:pPr marL="355600" indent="-177800">
              <a:buFont typeface="Arial" pitchFamily="34" charset="0"/>
              <a:buChar char="•"/>
            </a:pPr>
            <a:r>
              <a:rPr lang="es-MX" dirty="0" smtClean="0">
                <a:effectLst/>
              </a:rPr>
              <a:t>Gastos justificados de envío</a:t>
            </a:r>
          </a:p>
          <a:p>
            <a:pPr marL="355600" indent="-177800">
              <a:buFont typeface="Arial" pitchFamily="34" charset="0"/>
              <a:buChar char="•"/>
            </a:pPr>
            <a:endParaRPr lang="es-MX" dirty="0" smtClean="0">
              <a:effectLst/>
            </a:endParaRPr>
          </a:p>
          <a:p>
            <a:pPr marL="355600" indent="-177800">
              <a:buFont typeface="Arial" pitchFamily="34" charset="0"/>
              <a:buChar char="•"/>
            </a:pPr>
            <a:r>
              <a:rPr lang="es-MX" dirty="0" smtClean="0">
                <a:effectLst/>
              </a:rPr>
              <a:t>Costos de reproducción (copias u otros formatos)</a:t>
            </a:r>
            <a:endParaRPr lang="es-MX" dirty="0">
              <a:effectLst/>
            </a:endParaRPr>
          </a:p>
        </p:txBody>
      </p:sp>
      <p:sp>
        <p:nvSpPr>
          <p:cNvPr id="11" name="10 CuadroTexto"/>
          <p:cNvSpPr txBox="1"/>
          <p:nvPr/>
        </p:nvSpPr>
        <p:spPr>
          <a:xfrm>
            <a:off x="2857488" y="1814496"/>
            <a:ext cx="5643602" cy="677108"/>
          </a:xfrm>
          <a:prstGeom prst="rect">
            <a:avLst/>
          </a:prstGeom>
          <a:noFill/>
        </p:spPr>
        <p:txBody>
          <a:bodyPr wrap="square" rtlCol="0">
            <a:spAutoFit/>
          </a:bodyPr>
          <a:lstStyle/>
          <a:p>
            <a:r>
              <a:rPr lang="es-MX" dirty="0" smtClean="0">
                <a:effectLst/>
              </a:rPr>
              <a:t>El ejercicio de los derechos ARCO por parte del titular será </a:t>
            </a:r>
            <a:r>
              <a:rPr lang="es-MX" sz="2000" dirty="0" smtClean="0">
                <a:effectLst>
                  <a:glow rad="228600">
                    <a:schemeClr val="accent5">
                      <a:satMod val="175000"/>
                      <a:alpha val="40000"/>
                    </a:schemeClr>
                  </a:glow>
                </a:effectLst>
              </a:rPr>
              <a:t>gratuito</a:t>
            </a:r>
            <a:r>
              <a:rPr lang="es-MX" dirty="0" smtClean="0"/>
              <a:t>.</a:t>
            </a:r>
            <a:endParaRPr lang="es-MX" dirty="0" smtClean="0">
              <a:effectLst/>
            </a:endParaRPr>
          </a:p>
        </p:txBody>
      </p:sp>
      <p:sp>
        <p:nvSpPr>
          <p:cNvPr id="12" name="11 CuadroTexto"/>
          <p:cNvSpPr txBox="1"/>
          <p:nvPr/>
        </p:nvSpPr>
        <p:spPr>
          <a:xfrm>
            <a:off x="1366410" y="323945"/>
            <a:ext cx="767008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EJERCICIO DE LOS DERECHOS ARCO</a:t>
            </a:r>
            <a:endParaRPr lang="es-MX" sz="3200" dirty="0">
              <a:effectLst>
                <a:glow rad="228600">
                  <a:schemeClr val="accent5">
                    <a:satMod val="175000"/>
                    <a:alpha val="40000"/>
                  </a:schemeClr>
                </a:glow>
              </a:effectLst>
            </a:endParaRPr>
          </a:p>
        </p:txBody>
      </p:sp>
      <p:sp>
        <p:nvSpPr>
          <p:cNvPr id="13" name="12 CuadroTexto"/>
          <p:cNvSpPr txBox="1"/>
          <p:nvPr/>
        </p:nvSpPr>
        <p:spPr>
          <a:xfrm>
            <a:off x="827584" y="1458937"/>
            <a:ext cx="1737976" cy="3770263"/>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239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s-MX" sz="239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
          <p:cNvSpPr>
            <a:spLocks noChangeArrowheads="1"/>
          </p:cNvSpPr>
          <p:nvPr/>
        </p:nvSpPr>
        <p:spPr bwMode="auto">
          <a:xfrm>
            <a:off x="642910" y="5473640"/>
            <a:ext cx="7786742" cy="1123712"/>
          </a:xfrm>
          <a:prstGeom prst="roundRect">
            <a:avLst/>
          </a:prstGeom>
          <a:noFill/>
          <a:ln w="57150">
            <a:solidFill>
              <a:schemeClr val="tx1">
                <a:lumMod val="9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177800" indent="-177800" fontAlgn="base">
              <a:spcBef>
                <a:spcPct val="0"/>
              </a:spcBef>
              <a:spcAft>
                <a:spcPct val="0"/>
              </a:spcAft>
              <a:buFont typeface="Arial" pitchFamily="34" charset="0"/>
              <a:buChar char="•"/>
            </a:pPr>
            <a:r>
              <a:rPr lang="es-MX" sz="1200" dirty="0" smtClean="0">
                <a:solidFill>
                  <a:schemeClr val="tx1"/>
                </a:solidFill>
              </a:rPr>
              <a:t>Se pongan a disposición del titular los DP.</a:t>
            </a:r>
          </a:p>
          <a:p>
            <a:pPr marL="177800" indent="-177800" fontAlgn="base">
              <a:spcBef>
                <a:spcPct val="0"/>
              </a:spcBef>
              <a:spcAft>
                <a:spcPct val="0"/>
              </a:spcAft>
              <a:buFont typeface="Arial" pitchFamily="34" charset="0"/>
              <a:buChar char="•"/>
            </a:pPr>
            <a:r>
              <a:rPr lang="es-MX" sz="1200" dirty="0" smtClean="0">
                <a:solidFill>
                  <a:schemeClr val="tx1"/>
                </a:solidFill>
              </a:rPr>
              <a:t>Se expidan las copias simples, documentos electrónicos o cualquier otro medio determinado por el responsable en el aviso de privacidad.</a:t>
            </a:r>
          </a:p>
          <a:p>
            <a:pPr marL="177800" lvl="0" indent="-177800" fontAlgn="base">
              <a:spcBef>
                <a:spcPct val="0"/>
              </a:spcBef>
              <a:spcAft>
                <a:spcPct val="0"/>
              </a:spcAft>
              <a:buFont typeface="Arial" pitchFamily="34" charset="0"/>
              <a:buChar char="•"/>
            </a:pPr>
            <a:r>
              <a:rPr lang="es-MX" sz="1200" dirty="0" smtClean="0">
                <a:solidFill>
                  <a:schemeClr val="tx1"/>
                </a:solidFill>
              </a:rPr>
              <a:t>Si el responsable ante el cual se presenta la solicitud, resulta no serlo, bastará con que se le indique así al titular.</a:t>
            </a:r>
            <a:endParaRPr lang="en-US" sz="1200" dirty="0" smtClean="0">
              <a:solidFill>
                <a:schemeClr val="tx1"/>
              </a:solidFill>
            </a:endParaRPr>
          </a:p>
        </p:txBody>
      </p:sp>
      <p:sp>
        <p:nvSpPr>
          <p:cNvPr id="15" name="14 CuadroTexto"/>
          <p:cNvSpPr txBox="1"/>
          <p:nvPr/>
        </p:nvSpPr>
        <p:spPr>
          <a:xfrm>
            <a:off x="599496" y="4859868"/>
            <a:ext cx="6564792" cy="369332"/>
          </a:xfrm>
          <a:prstGeom prst="rect">
            <a:avLst/>
          </a:prstGeom>
          <a:noFill/>
        </p:spPr>
        <p:txBody>
          <a:bodyPr wrap="square" rtlCol="0">
            <a:spAutoFit/>
          </a:bodyPr>
          <a:lstStyle/>
          <a:p>
            <a:r>
              <a:rPr lang="es-MX" dirty="0" smtClean="0">
                <a:effectLst>
                  <a:glow rad="228600">
                    <a:schemeClr val="accent5">
                      <a:satMod val="175000"/>
                      <a:alpha val="40000"/>
                    </a:schemeClr>
                  </a:glow>
                </a:effectLst>
              </a:rPr>
              <a:t>Se dará  por cumplida la obligación de acceso cuando</a:t>
            </a:r>
          </a:p>
        </p:txBody>
      </p:sp>
      <p:pic>
        <p:nvPicPr>
          <p:cNvPr id="16" name="15 Imagen" descr="VERSION PUBLICA.png"/>
          <p:cNvPicPr>
            <a:picLocks noChangeAspect="1"/>
          </p:cNvPicPr>
          <p:nvPr/>
        </p:nvPicPr>
        <p:blipFill>
          <a:blip r:embed="rId2" cstate="print"/>
          <a:stretch>
            <a:fillRect/>
          </a:stretch>
        </p:blipFill>
        <p:spPr>
          <a:xfrm rot="1397158">
            <a:off x="7863921" y="4458434"/>
            <a:ext cx="997090" cy="1137243"/>
          </a:xfrm>
          <a:prstGeom prst="rect">
            <a:avLst/>
          </a:prstGeom>
        </p:spPr>
      </p:pic>
      <p:pic>
        <p:nvPicPr>
          <p:cNvPr id="17" name="16 Imagen" descr="CD.png"/>
          <p:cNvPicPr>
            <a:picLocks noChangeAspect="1"/>
          </p:cNvPicPr>
          <p:nvPr/>
        </p:nvPicPr>
        <p:blipFill>
          <a:blip r:embed="rId3" cstate="print"/>
          <a:stretch>
            <a:fillRect/>
          </a:stretch>
        </p:blipFill>
        <p:spPr>
          <a:xfrm>
            <a:off x="8251248" y="5307799"/>
            <a:ext cx="857256" cy="1145537"/>
          </a:xfrm>
          <a:prstGeom prst="rect">
            <a:avLst/>
          </a:prstGeom>
        </p:spPr>
      </p:pic>
      <p:pic>
        <p:nvPicPr>
          <p:cNvPr id="18" name="17 Imagen" descr="http://2.bp.blogspot.com/_5A0xZHU_yds/TRPrgUqR4lI/AAAAAAAACmo/b4gX6ASfVFY/s1600/1293151081_Movies.png">
            <a:hlinkClick r:id="rId4"/>
          </p:cNvPr>
          <p:cNvPicPr/>
          <p:nvPr/>
        </p:nvPicPr>
        <p:blipFill>
          <a:blip r:embed="rId5" cstate="print"/>
          <a:srcRect t="16265" b="7680"/>
          <a:stretch>
            <a:fillRect/>
          </a:stretch>
        </p:blipFill>
        <p:spPr bwMode="auto">
          <a:xfrm>
            <a:off x="7036802" y="4593419"/>
            <a:ext cx="1214446" cy="879146"/>
          </a:xfrm>
          <a:prstGeom prst="rect">
            <a:avLst/>
          </a:prstGeom>
          <a:noFill/>
          <a:ln w="9525">
            <a:noFill/>
            <a:miter lim="800000"/>
            <a:headEnd/>
            <a:tailEnd/>
          </a:ln>
        </p:spPr>
      </p:pic>
    </p:spTree>
    <p:extLst>
      <p:ext uri="{BB962C8B-B14F-4D97-AF65-F5344CB8AC3E}">
        <p14:creationId xmlns:p14="http://schemas.microsoft.com/office/powerpoint/2010/main" val="1081124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728598" y="2953136"/>
            <a:ext cx="5643602"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MX" sz="1600" dirty="0" smtClean="0"/>
              <a:t>El solicitante no sea el titular o el representante legal no esté debidamente acreditado.</a:t>
            </a:r>
          </a:p>
          <a:p>
            <a:pPr lvl="0"/>
            <a:endParaRPr lang="en-US" sz="1600" dirty="0" smtClean="0"/>
          </a:p>
          <a:p>
            <a:pPr lvl="0"/>
            <a:r>
              <a:rPr lang="es-MX" sz="1600" dirty="0" smtClean="0"/>
              <a:t>En la base de datos del responsable no se encuentren los DP del solicitante.</a:t>
            </a:r>
          </a:p>
          <a:p>
            <a:pPr lvl="0"/>
            <a:endParaRPr lang="en-US" sz="1600" dirty="0" smtClean="0"/>
          </a:p>
          <a:p>
            <a:pPr lvl="0"/>
            <a:r>
              <a:rPr lang="es-MX" sz="1600" dirty="0" smtClean="0"/>
              <a:t>Se lesionen los derechos de un tercero.</a:t>
            </a:r>
          </a:p>
          <a:p>
            <a:pPr lvl="0"/>
            <a:endParaRPr lang="en-US" sz="1600" dirty="0" smtClean="0"/>
          </a:p>
          <a:p>
            <a:pPr lvl="0"/>
            <a:r>
              <a:rPr lang="es-MX" sz="1600" dirty="0" smtClean="0"/>
              <a:t>Exista un impedimento legal o la resolución de una autoridad competente que restrinja o no permita los derechos ARCO.</a:t>
            </a:r>
            <a:endParaRPr lang="en-US" sz="1600" dirty="0" smtClean="0"/>
          </a:p>
          <a:p>
            <a:pPr lvl="0"/>
            <a:endParaRPr lang="es-MX" sz="1500" dirty="0" smtClean="0"/>
          </a:p>
          <a:p>
            <a:pPr lvl="0"/>
            <a:endParaRPr lang="es-MX" sz="1500" dirty="0" smtClean="0"/>
          </a:p>
        </p:txBody>
      </p:sp>
      <p:sp>
        <p:nvSpPr>
          <p:cNvPr id="11" name="10 Rectángulo"/>
          <p:cNvSpPr/>
          <p:nvPr/>
        </p:nvSpPr>
        <p:spPr>
          <a:xfrm>
            <a:off x="500066" y="1857018"/>
            <a:ext cx="5500694" cy="707886"/>
          </a:xfrm>
          <a:prstGeom prst="rect">
            <a:avLst/>
          </a:prstGeom>
        </p:spPr>
        <p:txBody>
          <a:bodyPr wrap="square">
            <a:spAutoFit/>
          </a:bodyPr>
          <a:lstStyle/>
          <a:p>
            <a:pPr algn="ctr"/>
            <a:r>
              <a:rPr lang="es-MX" sz="2000" dirty="0" smtClean="0">
                <a:effectLst>
                  <a:glow rad="228600">
                    <a:schemeClr val="accent5">
                      <a:satMod val="175000"/>
                      <a:alpha val="40000"/>
                    </a:schemeClr>
                  </a:glow>
                </a:effectLst>
              </a:rPr>
              <a:t>El responsable podrá negar el ejercicio de los derechos ARCO cuando:</a:t>
            </a:r>
            <a:endParaRPr lang="en-US" sz="2000" dirty="0" smtClean="0">
              <a:effectLst>
                <a:glow rad="228600">
                  <a:schemeClr val="accent5">
                    <a:satMod val="175000"/>
                    <a:alpha val="40000"/>
                  </a:schemeClr>
                </a:glow>
              </a:effectLst>
            </a:endParaRPr>
          </a:p>
        </p:txBody>
      </p:sp>
      <p:sp>
        <p:nvSpPr>
          <p:cNvPr id="12" name="11 CuadroTexto"/>
          <p:cNvSpPr txBox="1"/>
          <p:nvPr/>
        </p:nvSpPr>
        <p:spPr>
          <a:xfrm>
            <a:off x="1798458" y="323945"/>
            <a:ext cx="731004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EJERCICIO DE LOS DERECHOS ARCO</a:t>
            </a:r>
            <a:endParaRPr lang="es-MX" sz="3200" dirty="0">
              <a:effectLst>
                <a:glow rad="228600">
                  <a:schemeClr val="accent5">
                    <a:satMod val="175000"/>
                    <a:alpha val="40000"/>
                  </a:schemeClr>
                </a:glow>
              </a:effectLst>
            </a:endParaRPr>
          </a:p>
        </p:txBody>
      </p:sp>
      <p:sp>
        <p:nvSpPr>
          <p:cNvPr id="13" name="12 Rectángulo"/>
          <p:cNvSpPr/>
          <p:nvPr/>
        </p:nvSpPr>
        <p:spPr>
          <a:xfrm>
            <a:off x="6286512" y="2931287"/>
            <a:ext cx="2857488" cy="1938992"/>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es-MX" b="1" dirty="0" smtClean="0"/>
          </a:p>
          <a:p>
            <a:pPr algn="ctr"/>
            <a:r>
              <a:rPr lang="es-MX" sz="1200" b="1" dirty="0" smtClean="0"/>
              <a:t>El responsable deberá informar el motivo de su decisión al titular o representante legal: en los plazos establecidos, por el mismo medio por el que se llevó a cabo la solicitud y en su caso, con las pruebas pertinentes.</a:t>
            </a:r>
          </a:p>
          <a:p>
            <a:pPr algn="ctr"/>
            <a:endParaRPr lang="en-US" b="1" dirty="0"/>
          </a:p>
        </p:txBody>
      </p:sp>
      <p:grpSp>
        <p:nvGrpSpPr>
          <p:cNvPr id="14" name="13 Grupo"/>
          <p:cNvGrpSpPr/>
          <p:nvPr/>
        </p:nvGrpSpPr>
        <p:grpSpPr>
          <a:xfrm>
            <a:off x="144016" y="3753174"/>
            <a:ext cx="755576" cy="323898"/>
            <a:chOff x="19050" y="4867700"/>
            <a:chExt cx="755576" cy="323898"/>
          </a:xfrm>
        </p:grpSpPr>
        <p:pic>
          <p:nvPicPr>
            <p:cNvPr id="15"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16" name="15 CuadroTexto"/>
            <p:cNvSpPr txBox="1"/>
            <p:nvPr/>
          </p:nvSpPr>
          <p:spPr>
            <a:xfrm>
              <a:off x="19050" y="4876810"/>
              <a:ext cx="755576"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pic>
        <p:nvPicPr>
          <p:cNvPr id="17"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250909" y="2143117"/>
            <a:ext cx="928694" cy="928695"/>
          </a:xfrm>
          <a:prstGeom prst="rect">
            <a:avLst/>
          </a:prstGeom>
          <a:noFill/>
          <a:effectLst>
            <a:glow rad="101600">
              <a:schemeClr val="tx1">
                <a:alpha val="60000"/>
              </a:schemeClr>
            </a:glow>
          </a:effectLst>
        </p:spPr>
      </p:pic>
      <p:grpSp>
        <p:nvGrpSpPr>
          <p:cNvPr id="18" name="17 Grupo"/>
          <p:cNvGrpSpPr/>
          <p:nvPr/>
        </p:nvGrpSpPr>
        <p:grpSpPr>
          <a:xfrm>
            <a:off x="144016" y="3033094"/>
            <a:ext cx="755576" cy="323898"/>
            <a:chOff x="19050" y="4867700"/>
            <a:chExt cx="755576" cy="323898"/>
          </a:xfrm>
        </p:grpSpPr>
        <p:pic>
          <p:nvPicPr>
            <p:cNvPr id="19"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20" name="19 CuadroTexto"/>
            <p:cNvSpPr txBox="1"/>
            <p:nvPr/>
          </p:nvSpPr>
          <p:spPr>
            <a:xfrm>
              <a:off x="19050" y="4876810"/>
              <a:ext cx="755576"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grpSp>
        <p:nvGrpSpPr>
          <p:cNvPr id="21" name="20 Grupo"/>
          <p:cNvGrpSpPr/>
          <p:nvPr/>
        </p:nvGrpSpPr>
        <p:grpSpPr>
          <a:xfrm>
            <a:off x="144016" y="4473254"/>
            <a:ext cx="755576" cy="323898"/>
            <a:chOff x="19050" y="4867700"/>
            <a:chExt cx="755576" cy="323898"/>
          </a:xfrm>
        </p:grpSpPr>
        <p:pic>
          <p:nvPicPr>
            <p:cNvPr id="22"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23" name="22 CuadroTexto"/>
            <p:cNvSpPr txBox="1"/>
            <p:nvPr/>
          </p:nvSpPr>
          <p:spPr>
            <a:xfrm>
              <a:off x="19050" y="4876810"/>
              <a:ext cx="755576"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grpSp>
        <p:nvGrpSpPr>
          <p:cNvPr id="24" name="23 Grupo"/>
          <p:cNvGrpSpPr/>
          <p:nvPr/>
        </p:nvGrpSpPr>
        <p:grpSpPr>
          <a:xfrm>
            <a:off x="144016" y="4941168"/>
            <a:ext cx="755576" cy="323898"/>
            <a:chOff x="19050" y="4867700"/>
            <a:chExt cx="755576" cy="323898"/>
          </a:xfrm>
        </p:grpSpPr>
        <p:pic>
          <p:nvPicPr>
            <p:cNvPr id="25"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26" name="25 CuadroTexto"/>
            <p:cNvSpPr txBox="1"/>
            <p:nvPr/>
          </p:nvSpPr>
          <p:spPr>
            <a:xfrm>
              <a:off x="19050" y="4876810"/>
              <a:ext cx="755576"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403095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4625841"/>
            <a:ext cx="7143768" cy="1323439"/>
          </a:xfrm>
          <a:prstGeom prst="rect">
            <a:avLst/>
          </a:prstGeom>
          <a:noFill/>
        </p:spPr>
        <p:txBody>
          <a:bodyPr wrap="square" rtlCol="0">
            <a:spAutoFit/>
          </a:bodyPr>
          <a:lstStyle/>
          <a:p>
            <a:pPr algn="r"/>
            <a:r>
              <a:rPr lang="es-MX" sz="4000" dirty="0" smtClean="0">
                <a:effectLst>
                  <a:glow rad="228600">
                    <a:schemeClr val="accent5">
                      <a:satMod val="175000"/>
                      <a:alpha val="40000"/>
                    </a:schemeClr>
                  </a:glow>
                </a:effectLst>
              </a:rPr>
              <a:t>DEL PROCEDIMIENTO DE PROTECCIÓN DE DERECHOS</a:t>
            </a:r>
            <a:endParaRPr lang="es-MX" sz="4000" dirty="0">
              <a:effectLst>
                <a:glow rad="228600">
                  <a:schemeClr val="accent5">
                    <a:satMod val="175000"/>
                    <a:alpha val="40000"/>
                  </a:schemeClr>
                </a:glow>
              </a:effectLst>
            </a:endParaRPr>
          </a:p>
        </p:txBody>
      </p:sp>
    </p:spTree>
    <p:extLst>
      <p:ext uri="{BB962C8B-B14F-4D97-AF65-F5344CB8AC3E}">
        <p14:creationId xmlns:p14="http://schemas.microsoft.com/office/powerpoint/2010/main" val="1299169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94481751"/>
              </p:ext>
            </p:extLst>
          </p:nvPr>
        </p:nvGraphicFramePr>
        <p:xfrm>
          <a:off x="222832" y="2853862"/>
          <a:ext cx="4753735" cy="3815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1958590" y="1660738"/>
            <a:ext cx="52565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Motivos por los que se puede presentar</a:t>
            </a:r>
          </a:p>
        </p:txBody>
      </p:sp>
      <p:pic>
        <p:nvPicPr>
          <p:cNvPr id="4" name="Picture 5" descr="http://3.bp.blogspot.com/_f73GPuX6JOY/TQIB03vs62I/AAAAAAAAAAQ/-YqdRhLW4ss/s1600/icono-tuenti-web20.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2203146" y="4300505"/>
            <a:ext cx="928694" cy="928695"/>
          </a:xfrm>
          <a:prstGeom prst="rect">
            <a:avLst/>
          </a:prstGeom>
          <a:noFill/>
          <a:effectLst>
            <a:glow rad="101600">
              <a:schemeClr val="tx1">
                <a:alpha val="60000"/>
              </a:schemeClr>
            </a:glow>
          </a:effectLst>
        </p:spPr>
      </p:pic>
      <p:grpSp>
        <p:nvGrpSpPr>
          <p:cNvPr id="7" name="6 Grupo"/>
          <p:cNvGrpSpPr/>
          <p:nvPr/>
        </p:nvGrpSpPr>
        <p:grpSpPr>
          <a:xfrm>
            <a:off x="5796136" y="4526435"/>
            <a:ext cx="3061574" cy="1474250"/>
            <a:chOff x="3238335" y="2331825"/>
            <a:chExt cx="1863666" cy="1211383"/>
          </a:xfrm>
        </p:grpSpPr>
        <p:sp>
          <p:nvSpPr>
            <p:cNvPr id="8" name="7 Rectángulo redondeado"/>
            <p:cNvSpPr/>
            <p:nvPr/>
          </p:nvSpPr>
          <p:spPr>
            <a:xfrm>
              <a:off x="3238335" y="2331825"/>
              <a:ext cx="1863666" cy="1211383"/>
            </a:xfrm>
            <a:prstGeom prst="roundRect">
              <a:avLst/>
            </a:prstGeom>
            <a:solidFill>
              <a:schemeClr val="accent6"/>
            </a:solidFill>
          </p:spPr>
          <p:style>
            <a:lnRef idx="0">
              <a:schemeClr val="lt1">
                <a:hueOff val="0"/>
                <a:satOff val="0"/>
                <a:lumOff val="0"/>
                <a:alphaOff val="0"/>
              </a:schemeClr>
            </a:lnRef>
            <a:fillRef idx="3">
              <a:schemeClr val="accent3">
                <a:hueOff val="5625132"/>
                <a:satOff val="-8440"/>
                <a:lumOff val="-1373"/>
                <a:alphaOff val="0"/>
              </a:schemeClr>
            </a:fillRef>
            <a:effectRef idx="3">
              <a:schemeClr val="accent3">
                <a:hueOff val="5625132"/>
                <a:satOff val="-8440"/>
                <a:lumOff val="-1373"/>
                <a:alphaOff val="0"/>
              </a:schemeClr>
            </a:effectRef>
            <a:fontRef idx="minor">
              <a:schemeClr val="lt1"/>
            </a:fontRef>
          </p:style>
        </p:sp>
        <p:sp>
          <p:nvSpPr>
            <p:cNvPr id="9" name="8 Rectángulo"/>
            <p:cNvSpPr/>
            <p:nvPr/>
          </p:nvSpPr>
          <p:spPr>
            <a:xfrm>
              <a:off x="3295331" y="2378494"/>
              <a:ext cx="1745396" cy="1093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400" b="1" dirty="0" smtClean="0">
                  <a:solidFill>
                    <a:schemeClr val="tx1"/>
                  </a:solidFill>
                </a:rPr>
                <a:t>No esté conforme </a:t>
              </a:r>
              <a:r>
                <a:rPr lang="es-MX" sz="1400" dirty="0" smtClean="0">
                  <a:solidFill>
                    <a:schemeClr val="tx1"/>
                  </a:solidFill>
                </a:rPr>
                <a:t>con la información entregada por considerar que es incompleta o no corresponda a la información requerida</a:t>
              </a:r>
              <a:endParaRPr lang="es-MX" sz="1400" kern="1200" dirty="0">
                <a:solidFill>
                  <a:schemeClr val="tx1"/>
                </a:solidFill>
              </a:endParaRPr>
            </a:p>
          </p:txBody>
        </p:sp>
      </p:grpSp>
      <p:sp>
        <p:nvSpPr>
          <p:cNvPr id="10" name="Rectangle 2"/>
          <p:cNvSpPr>
            <a:spLocks noChangeArrowheads="1"/>
          </p:cNvSpPr>
          <p:nvPr/>
        </p:nvSpPr>
        <p:spPr bwMode="auto">
          <a:xfrm>
            <a:off x="-271155" y="2507480"/>
            <a:ext cx="264320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El responsable</a:t>
            </a:r>
          </a:p>
        </p:txBody>
      </p:sp>
      <p:sp>
        <p:nvSpPr>
          <p:cNvPr id="11" name="Rectangle 2"/>
          <p:cNvSpPr>
            <a:spLocks noChangeArrowheads="1"/>
          </p:cNvSpPr>
          <p:nvPr/>
        </p:nvSpPr>
        <p:spPr bwMode="auto">
          <a:xfrm>
            <a:off x="5451486" y="3049215"/>
            <a:ext cx="192882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El titular</a:t>
            </a:r>
          </a:p>
        </p:txBody>
      </p:sp>
      <p:pic>
        <p:nvPicPr>
          <p:cNvPr id="12" name="11 Imagen" descr="PEOPLE2.png"/>
          <p:cNvPicPr>
            <a:picLocks noChangeAspect="1"/>
          </p:cNvPicPr>
          <p:nvPr/>
        </p:nvPicPr>
        <p:blipFill>
          <a:blip r:embed="rId9" cstate="print"/>
          <a:srcRect r="14138" b="26316"/>
          <a:stretch>
            <a:fillRect/>
          </a:stretch>
        </p:blipFill>
        <p:spPr>
          <a:xfrm>
            <a:off x="6534726" y="3362775"/>
            <a:ext cx="1584393" cy="1137513"/>
          </a:xfrm>
          <a:prstGeom prst="rect">
            <a:avLst/>
          </a:prstGeom>
          <a:effectLst>
            <a:glow rad="228600">
              <a:schemeClr val="tx1">
                <a:alpha val="40000"/>
              </a:schemeClr>
            </a:glow>
          </a:effectLst>
        </p:spPr>
      </p:pic>
      <p:sp>
        <p:nvSpPr>
          <p:cNvPr id="13" name="12 CuadroTexto"/>
          <p:cNvSpPr txBox="1"/>
          <p:nvPr/>
        </p:nvSpPr>
        <p:spPr>
          <a:xfrm>
            <a:off x="395536" y="142852"/>
            <a:ext cx="8534182"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a:effectLst>
                  <a:glow rad="228600">
                    <a:schemeClr val="accent5">
                      <a:satMod val="175000"/>
                      <a:alpha val="40000"/>
                    </a:schemeClr>
                  </a:glow>
                </a:effectLst>
              </a:rPr>
              <a:t>SOLICITUD DE PROTECCIÓN </a:t>
            </a:r>
            <a:endParaRPr lang="es-MX" sz="2800" dirty="0" smtClean="0">
              <a:effectLst>
                <a:glow rad="228600">
                  <a:schemeClr val="accent5">
                    <a:satMod val="175000"/>
                    <a:alpha val="40000"/>
                  </a:schemeClr>
                </a:glow>
              </a:effectLst>
            </a:endParaRPr>
          </a:p>
          <a:p>
            <a:pPr algn="r"/>
            <a:r>
              <a:rPr lang="es-MX" sz="2800" dirty="0" smtClean="0">
                <a:effectLst>
                  <a:glow rad="228600">
                    <a:schemeClr val="accent5">
                      <a:satMod val="175000"/>
                      <a:alpha val="40000"/>
                    </a:schemeClr>
                  </a:glow>
                </a:effectLst>
              </a:rPr>
              <a:t>DE </a:t>
            </a:r>
            <a:r>
              <a:rPr lang="es-MX" sz="2800" dirty="0">
                <a:effectLst>
                  <a:glow rad="228600">
                    <a:schemeClr val="accent5">
                      <a:satMod val="175000"/>
                      <a:alpha val="40000"/>
                    </a:schemeClr>
                  </a:glow>
                </a:effectLst>
              </a:rPr>
              <a:t>DERECHOS (SPD)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EOPLE2.png"/>
          <p:cNvPicPr>
            <a:picLocks noChangeAspect="1"/>
          </p:cNvPicPr>
          <p:nvPr/>
        </p:nvPicPr>
        <p:blipFill>
          <a:blip r:embed="rId3" cstate="print"/>
          <a:srcRect r="14138" b="26316"/>
          <a:stretch>
            <a:fillRect/>
          </a:stretch>
        </p:blipFill>
        <p:spPr>
          <a:xfrm>
            <a:off x="214282" y="1505669"/>
            <a:ext cx="1285884" cy="923199"/>
          </a:xfrm>
          <a:prstGeom prst="rect">
            <a:avLst/>
          </a:prstGeom>
          <a:effectLst>
            <a:glow rad="228600">
              <a:schemeClr val="tx1">
                <a:alpha val="40000"/>
              </a:schemeClr>
            </a:glow>
          </a:effectLst>
        </p:spPr>
      </p:pic>
      <p:pic>
        <p:nvPicPr>
          <p:cNvPr id="18" name="17 Imagen" descr="ue.png"/>
          <p:cNvPicPr>
            <a:picLocks noChangeAspect="1"/>
          </p:cNvPicPr>
          <p:nvPr/>
        </p:nvPicPr>
        <p:blipFill>
          <a:blip r:embed="rId4" cstate="print"/>
          <a:srcRect l="24648" t="15385" r="15492" b="11539"/>
          <a:stretch>
            <a:fillRect/>
          </a:stretch>
        </p:blipFill>
        <p:spPr>
          <a:xfrm>
            <a:off x="5364088" y="5477886"/>
            <a:ext cx="857256" cy="958093"/>
          </a:xfrm>
          <a:prstGeom prst="rect">
            <a:avLst/>
          </a:prstGeom>
        </p:spPr>
      </p:pic>
      <p:graphicFrame>
        <p:nvGraphicFramePr>
          <p:cNvPr id="2" name="1 Diagrama"/>
          <p:cNvGraphicFramePr/>
          <p:nvPr>
            <p:extLst>
              <p:ext uri="{D42A27DB-BD31-4B8C-83A1-F6EECF244321}">
                <p14:modId xmlns:p14="http://schemas.microsoft.com/office/powerpoint/2010/main" val="2884098603"/>
              </p:ext>
            </p:extLst>
          </p:nvPr>
        </p:nvGraphicFramePr>
        <p:xfrm>
          <a:off x="214282" y="1060330"/>
          <a:ext cx="6096000" cy="4960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a:spLocks noChangeArrowheads="1"/>
          </p:cNvSpPr>
          <p:nvPr/>
        </p:nvSpPr>
        <p:spPr bwMode="auto">
          <a:xfrm>
            <a:off x="2522907" y="1585643"/>
            <a:ext cx="12144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El Titular</a:t>
            </a:r>
          </a:p>
        </p:txBody>
      </p:sp>
      <p:sp>
        <p:nvSpPr>
          <p:cNvPr id="4" name="Rectangle 2"/>
          <p:cNvSpPr>
            <a:spLocks noChangeArrowheads="1"/>
          </p:cNvSpPr>
          <p:nvPr/>
        </p:nvSpPr>
        <p:spPr bwMode="auto">
          <a:xfrm>
            <a:off x="3892418" y="1239293"/>
            <a:ext cx="265175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Plazos de presentación</a:t>
            </a:r>
          </a:p>
        </p:txBody>
      </p:sp>
      <p:sp>
        <p:nvSpPr>
          <p:cNvPr id="5" name="4 Abrir llave"/>
          <p:cNvSpPr/>
          <p:nvPr/>
        </p:nvSpPr>
        <p:spPr>
          <a:xfrm>
            <a:off x="6500827" y="1671050"/>
            <a:ext cx="289540" cy="1600438"/>
          </a:xfrm>
          <a:prstGeom prst="leftBrace">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6" name="5 CuadroTexto"/>
          <p:cNvSpPr txBox="1"/>
          <p:nvPr/>
        </p:nvSpPr>
        <p:spPr>
          <a:xfrm>
            <a:off x="6786578" y="1671050"/>
            <a:ext cx="2286016" cy="1600438"/>
          </a:xfrm>
          <a:prstGeom prst="rect">
            <a:avLst/>
          </a:prstGeom>
          <a:noFill/>
        </p:spPr>
        <p:txBody>
          <a:bodyPr wrap="square" rtlCol="0">
            <a:spAutoFit/>
          </a:bodyPr>
          <a:lstStyle/>
          <a:p>
            <a:pPr lvl="0"/>
            <a:r>
              <a:rPr lang="es-MX" sz="1400" dirty="0" smtClean="0"/>
              <a:t>Expresar claramente el contenido de su reclamación y</a:t>
            </a:r>
          </a:p>
          <a:p>
            <a:pPr lvl="0"/>
            <a:endParaRPr lang="es-MX" sz="1400" dirty="0"/>
          </a:p>
          <a:p>
            <a:pPr lvl="0"/>
            <a:r>
              <a:rPr lang="es-MX" sz="1400" dirty="0" smtClean="0"/>
              <a:t>Los preceptos de la Ley que se consideran vulnerados</a:t>
            </a:r>
            <a:endParaRPr lang="en-US" sz="1400" dirty="0"/>
          </a:p>
        </p:txBody>
      </p:sp>
      <p:sp>
        <p:nvSpPr>
          <p:cNvPr id="7" name="6 CuadroTexto"/>
          <p:cNvSpPr txBox="1"/>
          <p:nvPr/>
        </p:nvSpPr>
        <p:spPr>
          <a:xfrm>
            <a:off x="6623114" y="4050599"/>
            <a:ext cx="2286016" cy="954107"/>
          </a:xfrm>
          <a:prstGeom prst="rect">
            <a:avLst/>
          </a:prstGeom>
          <a:noFill/>
        </p:spPr>
        <p:txBody>
          <a:bodyPr wrap="square" rtlCol="0">
            <a:spAutoFit/>
          </a:bodyPr>
          <a:lstStyle/>
          <a:p>
            <a:pPr lvl="0"/>
            <a:r>
              <a:rPr lang="es-MX" sz="1400" dirty="0" smtClean="0"/>
              <a:t>Presentar el documento que pruebe la fecha en que presentó la solicitud de ARCO</a:t>
            </a:r>
            <a:endParaRPr lang="en-US" sz="1400" dirty="0"/>
          </a:p>
        </p:txBody>
      </p:sp>
      <p:sp>
        <p:nvSpPr>
          <p:cNvPr id="8" name="7 Abrir llave"/>
          <p:cNvSpPr/>
          <p:nvPr/>
        </p:nvSpPr>
        <p:spPr>
          <a:xfrm>
            <a:off x="6361739" y="3919560"/>
            <a:ext cx="428628" cy="1198130"/>
          </a:xfrm>
          <a:prstGeom prst="leftBrace">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9" name="8 CuadroTexto"/>
          <p:cNvSpPr txBox="1"/>
          <p:nvPr/>
        </p:nvSpPr>
        <p:spPr>
          <a:xfrm>
            <a:off x="34958" y="5877272"/>
            <a:ext cx="2928926" cy="646331"/>
          </a:xfrm>
          <a:prstGeom prst="rect">
            <a:avLst/>
          </a:prstGeom>
          <a:noFill/>
        </p:spPr>
        <p:txBody>
          <a:bodyPr wrap="square" rtlCol="0">
            <a:spAutoFit/>
          </a:bodyPr>
          <a:lstStyle/>
          <a:p>
            <a:pPr marL="177800" indent="-177800">
              <a:buFont typeface="Arial" pitchFamily="34" charset="0"/>
              <a:buChar char="•"/>
            </a:pPr>
            <a:r>
              <a:rPr lang="es-MX" sz="1200" dirty="0" smtClean="0"/>
              <a:t>Por </a:t>
            </a:r>
            <a:r>
              <a:rPr lang="es-MX" sz="1200" dirty="0"/>
              <a:t>escrito libre </a:t>
            </a:r>
            <a:r>
              <a:rPr lang="es-MX" sz="1200" dirty="0" smtClean="0"/>
              <a:t>o a través </a:t>
            </a:r>
            <a:r>
              <a:rPr lang="es-MX" sz="1200" dirty="0"/>
              <a:t>de los </a:t>
            </a:r>
            <a:r>
              <a:rPr lang="es-MX" sz="1200" dirty="0" smtClean="0"/>
              <a:t>formatos establecidos.</a:t>
            </a:r>
          </a:p>
          <a:p>
            <a:pPr marL="177800" lvl="0" indent="-177800">
              <a:buFont typeface="Arial" pitchFamily="34" charset="0"/>
              <a:buChar char="•"/>
            </a:pPr>
            <a:r>
              <a:rPr lang="es-MX" sz="1200" dirty="0" smtClean="0"/>
              <a:t>Sistema electrónico.</a:t>
            </a:r>
            <a:endParaRPr lang="en-US" sz="1200" dirty="0"/>
          </a:p>
        </p:txBody>
      </p:sp>
      <p:sp>
        <p:nvSpPr>
          <p:cNvPr id="11" name="10 Flecha derecha"/>
          <p:cNvSpPr/>
          <p:nvPr/>
        </p:nvSpPr>
        <p:spPr>
          <a:xfrm rot="5400000">
            <a:off x="714348" y="4872580"/>
            <a:ext cx="571504"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Rectangle 2"/>
          <p:cNvSpPr>
            <a:spLocks noChangeArrowheads="1"/>
          </p:cNvSpPr>
          <p:nvPr/>
        </p:nvSpPr>
        <p:spPr bwMode="auto">
          <a:xfrm>
            <a:off x="-324544" y="5569495"/>
            <a:ext cx="28438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Podrá interponerse</a:t>
            </a:r>
          </a:p>
        </p:txBody>
      </p:sp>
      <p:pic>
        <p:nvPicPr>
          <p:cNvPr id="14" name="13 Imagen" descr="elector.jpg"/>
          <p:cNvPicPr>
            <a:picLocks noChangeAspect="1"/>
          </p:cNvPicPr>
          <p:nvPr/>
        </p:nvPicPr>
        <p:blipFill>
          <a:blip r:embed="rId10" cstate="print"/>
          <a:stretch>
            <a:fillRect/>
          </a:stretch>
        </p:blipFill>
        <p:spPr>
          <a:xfrm rot="1228050">
            <a:off x="1939862" y="1844098"/>
            <a:ext cx="560143" cy="420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14 Abrir llave"/>
          <p:cNvSpPr/>
          <p:nvPr/>
        </p:nvSpPr>
        <p:spPr>
          <a:xfrm>
            <a:off x="2915816" y="5805264"/>
            <a:ext cx="214314" cy="914043"/>
          </a:xfrm>
          <a:prstGeom prst="leftBrace">
            <a:avLst>
              <a:gd name="adj1" fmla="val 8333"/>
              <a:gd name="adj2" fmla="val 50146"/>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sp>
        <p:nvSpPr>
          <p:cNvPr id="16" name="15 CuadroTexto"/>
          <p:cNvSpPr txBox="1"/>
          <p:nvPr/>
        </p:nvSpPr>
        <p:spPr>
          <a:xfrm>
            <a:off x="3063388" y="5805264"/>
            <a:ext cx="2500330" cy="830997"/>
          </a:xfrm>
          <a:prstGeom prst="rect">
            <a:avLst/>
          </a:prstGeom>
          <a:noFill/>
        </p:spPr>
        <p:txBody>
          <a:bodyPr wrap="square" rtlCol="0">
            <a:spAutoFit/>
          </a:bodyPr>
          <a:lstStyle/>
          <a:p>
            <a:pPr marL="177800" lvl="0" indent="-177800">
              <a:buFont typeface="Arial" pitchFamily="34" charset="0"/>
              <a:buChar char="•"/>
            </a:pPr>
            <a:r>
              <a:rPr lang="es-MX" sz="1200" dirty="0" smtClean="0"/>
              <a:t>En el domicilio del Instituto u oficina habilitada</a:t>
            </a:r>
          </a:p>
          <a:p>
            <a:pPr marL="177800" lvl="0" indent="-177800">
              <a:buFont typeface="Arial" pitchFamily="34" charset="0"/>
              <a:buChar char="•"/>
            </a:pPr>
            <a:r>
              <a:rPr lang="es-MX" sz="1200" dirty="0" smtClean="0"/>
              <a:t>Por correo certificado con acuse de recibo </a:t>
            </a:r>
            <a:endParaRPr lang="en-US" sz="1200" dirty="0"/>
          </a:p>
        </p:txBody>
      </p:sp>
      <p:pic>
        <p:nvPicPr>
          <p:cNvPr id="17" name="16 Imagen" descr="CORRESPONDENCIA.png"/>
          <p:cNvPicPr>
            <a:picLocks noChangeAspect="1"/>
          </p:cNvPicPr>
          <p:nvPr/>
        </p:nvPicPr>
        <p:blipFill>
          <a:blip r:embed="rId11" cstate="print"/>
          <a:stretch>
            <a:fillRect/>
          </a:stretch>
        </p:blipFill>
        <p:spPr>
          <a:xfrm>
            <a:off x="5837734" y="6136833"/>
            <a:ext cx="642942" cy="676543"/>
          </a:xfrm>
          <a:prstGeom prst="rect">
            <a:avLst/>
          </a:prstGeom>
          <a:effectLst>
            <a:glow rad="228600">
              <a:schemeClr val="accent4">
                <a:satMod val="175000"/>
                <a:alpha val="40000"/>
              </a:schemeClr>
            </a:glow>
          </a:effectLst>
        </p:spPr>
      </p:pic>
      <p:sp>
        <p:nvSpPr>
          <p:cNvPr id="19" name="18 CuadroTexto"/>
          <p:cNvSpPr txBox="1"/>
          <p:nvPr/>
        </p:nvSpPr>
        <p:spPr>
          <a:xfrm>
            <a:off x="395536" y="142852"/>
            <a:ext cx="8534182"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a:effectLst>
                  <a:glow rad="228600">
                    <a:schemeClr val="accent5">
                      <a:satMod val="175000"/>
                      <a:alpha val="40000"/>
                    </a:schemeClr>
                  </a:glow>
                </a:effectLst>
              </a:rPr>
              <a:t>SOLICITUD DE PROTECCIÓN </a:t>
            </a:r>
            <a:endParaRPr lang="es-MX" sz="2800" dirty="0" smtClean="0">
              <a:effectLst>
                <a:glow rad="228600">
                  <a:schemeClr val="accent5">
                    <a:satMod val="175000"/>
                    <a:alpha val="40000"/>
                  </a:schemeClr>
                </a:glow>
              </a:effectLst>
            </a:endParaRPr>
          </a:p>
          <a:p>
            <a:pPr algn="r"/>
            <a:r>
              <a:rPr lang="es-MX" sz="2800" dirty="0" smtClean="0">
                <a:effectLst>
                  <a:glow rad="228600">
                    <a:schemeClr val="accent5">
                      <a:satMod val="175000"/>
                      <a:alpha val="40000"/>
                    </a:schemeClr>
                  </a:glow>
                </a:effectLst>
              </a:rPr>
              <a:t>DE </a:t>
            </a:r>
            <a:r>
              <a:rPr lang="es-MX" sz="2800" dirty="0">
                <a:effectLst>
                  <a:glow rad="228600">
                    <a:schemeClr val="accent5">
                      <a:satMod val="175000"/>
                      <a:alpha val="40000"/>
                    </a:schemeClr>
                  </a:glow>
                </a:effectLst>
              </a:rPr>
              <a:t>DERECHOS (SPD)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REQUISITOS DE UNA SPD</a:t>
            </a:r>
            <a:endParaRPr lang="es-MX" sz="3200" dirty="0">
              <a:effectLst>
                <a:glow rad="228600">
                  <a:schemeClr val="accent5">
                    <a:satMod val="175000"/>
                    <a:alpha val="40000"/>
                  </a:schemeClr>
                </a:glow>
              </a:effectLst>
            </a:endParaRPr>
          </a:p>
        </p:txBody>
      </p:sp>
      <p:sp>
        <p:nvSpPr>
          <p:cNvPr id="3" name="2 CuadroTexto"/>
          <p:cNvSpPr txBox="1"/>
          <p:nvPr/>
        </p:nvSpPr>
        <p:spPr>
          <a:xfrm>
            <a:off x="1500166" y="1228690"/>
            <a:ext cx="7248298" cy="400110"/>
          </a:xfrm>
          <a:prstGeom prst="rect">
            <a:avLst/>
          </a:prstGeom>
          <a:noFill/>
        </p:spPr>
        <p:txBody>
          <a:bodyPr wrap="square" rtlCol="0">
            <a:spAutoFit/>
          </a:bodyPr>
          <a:lstStyle/>
          <a:p>
            <a:r>
              <a:rPr lang="es-MX" sz="2000" dirty="0" smtClean="0">
                <a:effectLst>
                  <a:glow rad="228600">
                    <a:schemeClr val="accent5">
                      <a:satMod val="175000"/>
                      <a:alpha val="40000"/>
                    </a:schemeClr>
                  </a:glow>
                </a:effectLst>
              </a:rPr>
              <a:t>La solicitud de protección de derechos deberá contener:</a:t>
            </a:r>
            <a:endParaRPr lang="en-US" sz="2000" dirty="0">
              <a:effectLst>
                <a:glow rad="228600">
                  <a:schemeClr val="accent5">
                    <a:satMod val="175000"/>
                    <a:alpha val="40000"/>
                  </a:schemeClr>
                </a:glow>
              </a:effectLst>
            </a:endParaRPr>
          </a:p>
        </p:txBody>
      </p:sp>
      <p:sp>
        <p:nvSpPr>
          <p:cNvPr id="4" name="3 CuadroTexto"/>
          <p:cNvSpPr txBox="1"/>
          <p:nvPr/>
        </p:nvSpPr>
        <p:spPr>
          <a:xfrm>
            <a:off x="1000100" y="1898243"/>
            <a:ext cx="7858180" cy="4524315"/>
          </a:xfrm>
          <a:prstGeom prst="rect">
            <a:avLst/>
          </a:prstGeom>
          <a:noFill/>
        </p:spPr>
        <p:txBody>
          <a:bodyPr wrap="square" rtlCol="0">
            <a:spAutoFit/>
          </a:bodyPr>
          <a:lstStyle/>
          <a:p>
            <a:pPr marL="177800" lvl="0" indent="-177800">
              <a:buFont typeface="Arial" pitchFamily="34" charset="0"/>
              <a:buChar char="•"/>
            </a:pPr>
            <a:r>
              <a:rPr lang="es-MX" b="1" dirty="0" smtClean="0"/>
              <a:t>Nombre </a:t>
            </a:r>
            <a:r>
              <a:rPr lang="es-MX" b="1" dirty="0"/>
              <a:t>del titular </a:t>
            </a:r>
            <a:r>
              <a:rPr lang="es-MX" dirty="0" smtClean="0"/>
              <a:t>o </a:t>
            </a:r>
            <a:r>
              <a:rPr lang="es-MX" dirty="0"/>
              <a:t>el de su representante </a:t>
            </a:r>
            <a:r>
              <a:rPr lang="es-MX" dirty="0" smtClean="0"/>
              <a:t>legal, así como el documento que lo acredite.</a:t>
            </a:r>
          </a:p>
          <a:p>
            <a:pPr marL="177800" lvl="0" indent="-177800"/>
            <a:endParaRPr lang="es-MX" dirty="0" smtClean="0"/>
          </a:p>
          <a:p>
            <a:pPr marL="177800" lvl="0" indent="-177800">
              <a:buFont typeface="Arial" pitchFamily="34" charset="0"/>
              <a:buChar char="•"/>
            </a:pPr>
            <a:r>
              <a:rPr lang="es-MX" b="1" dirty="0" smtClean="0"/>
              <a:t>Nombre del </a:t>
            </a:r>
            <a:r>
              <a:rPr lang="es-MX" b="1" dirty="0"/>
              <a:t>responsable</a:t>
            </a:r>
            <a:r>
              <a:rPr lang="es-MX" dirty="0"/>
              <a:t> ante el cual se presentó la solicitud </a:t>
            </a:r>
            <a:r>
              <a:rPr lang="es-MX" dirty="0" smtClean="0"/>
              <a:t>de ARCO.</a:t>
            </a:r>
          </a:p>
          <a:p>
            <a:pPr marL="177800" lvl="0" indent="-177800"/>
            <a:endParaRPr lang="es-MX" dirty="0" smtClean="0"/>
          </a:p>
          <a:p>
            <a:pPr marL="177800" lvl="0" indent="-177800">
              <a:buFont typeface="Arial" pitchFamily="34" charset="0"/>
              <a:buChar char="•"/>
            </a:pPr>
            <a:r>
              <a:rPr lang="es-MX" b="1" dirty="0" smtClean="0"/>
              <a:t>Domicilio</a:t>
            </a:r>
            <a:r>
              <a:rPr lang="es-MX" dirty="0" smtClean="0"/>
              <a:t>  para </a:t>
            </a:r>
            <a:r>
              <a:rPr lang="es-MX" dirty="0"/>
              <a:t>oír y recibir </a:t>
            </a:r>
            <a:r>
              <a:rPr lang="es-MX" dirty="0" smtClean="0"/>
              <a:t>notificaciones.</a:t>
            </a:r>
          </a:p>
          <a:p>
            <a:pPr marL="177800" lvl="0" indent="-177800"/>
            <a:endParaRPr lang="es-MX" dirty="0" smtClean="0"/>
          </a:p>
          <a:p>
            <a:pPr marL="177800" lvl="0" indent="-177800">
              <a:buFont typeface="Arial" pitchFamily="34" charset="0"/>
              <a:buChar char="•"/>
            </a:pPr>
            <a:r>
              <a:rPr lang="es-MX" dirty="0" smtClean="0"/>
              <a:t>Copia de la solicitud del ejercicio de derechos ARCO, en su caso de la respuesta otorgada por el responsable o bien el acuse de recepción de la solicitud.</a:t>
            </a:r>
            <a:endParaRPr lang="es-MX" dirty="0" smtClean="0">
              <a:solidFill>
                <a:srgbClr val="FF0000"/>
              </a:solidFill>
            </a:endParaRPr>
          </a:p>
          <a:p>
            <a:pPr lvl="0"/>
            <a:endParaRPr lang="es-MX" dirty="0" smtClean="0">
              <a:solidFill>
                <a:srgbClr val="FF0000"/>
              </a:solidFill>
            </a:endParaRPr>
          </a:p>
          <a:p>
            <a:pPr marL="177800" lvl="0" indent="-177800">
              <a:buFont typeface="Arial" pitchFamily="34" charset="0"/>
              <a:buChar char="•"/>
            </a:pPr>
            <a:r>
              <a:rPr lang="es-MX" b="1" dirty="0" smtClean="0"/>
              <a:t>Actos que </a:t>
            </a:r>
            <a:r>
              <a:rPr lang="es-MX" b="1" dirty="0"/>
              <a:t>motivan su solicitud</a:t>
            </a:r>
            <a:r>
              <a:rPr lang="es-MX" dirty="0"/>
              <a:t> de protección de </a:t>
            </a:r>
            <a:r>
              <a:rPr lang="es-MX" dirty="0" smtClean="0"/>
              <a:t>datos.</a:t>
            </a:r>
          </a:p>
          <a:p>
            <a:pPr marL="177800" lvl="0" indent="-177800"/>
            <a:endParaRPr lang="es-MX" dirty="0" smtClean="0"/>
          </a:p>
          <a:p>
            <a:pPr marL="177800" lvl="0" indent="-177800">
              <a:buFont typeface="Arial" pitchFamily="34" charset="0"/>
              <a:buChar char="•"/>
            </a:pPr>
            <a:r>
              <a:rPr lang="es-MX" dirty="0" smtClean="0"/>
              <a:t>Las </a:t>
            </a:r>
            <a:r>
              <a:rPr lang="es-MX" dirty="0"/>
              <a:t>demás </a:t>
            </a:r>
            <a:r>
              <a:rPr lang="es-MX" dirty="0" smtClean="0"/>
              <a:t>pruebas documentales </a:t>
            </a:r>
            <a:r>
              <a:rPr lang="es-MX" dirty="0"/>
              <a:t>que </a:t>
            </a:r>
            <a:r>
              <a:rPr lang="es-MX" dirty="0" smtClean="0"/>
              <a:t>considere </a:t>
            </a:r>
            <a:r>
              <a:rPr lang="es-MX" dirty="0"/>
              <a:t>procedente hacer del conocimiento del </a:t>
            </a:r>
            <a:r>
              <a:rPr lang="es-MX" dirty="0" smtClean="0"/>
              <a:t>INAI</a:t>
            </a:r>
            <a:r>
              <a:rPr lang="es-MX" dirty="0" smtClean="0"/>
              <a:t>.</a:t>
            </a:r>
            <a:endParaRPr lang="en-US" dirty="0"/>
          </a:p>
        </p:txBody>
      </p:sp>
      <p:pic>
        <p:nvPicPr>
          <p:cNvPr id="1026" name="Picture 2" descr="http://www.abogadosdelmaule.cl/abogados-cambios-de-nombre/images/cambio%20de%20nombre.jpg"/>
          <p:cNvPicPr>
            <a:picLocks noChangeAspect="1" noChangeArrowheads="1"/>
          </p:cNvPicPr>
          <p:nvPr/>
        </p:nvPicPr>
        <p:blipFill>
          <a:blip r:embed="rId3" cstate="print"/>
          <a:srcRect t="40831" r="12142"/>
          <a:stretch>
            <a:fillRect/>
          </a:stretch>
        </p:blipFill>
        <p:spPr bwMode="auto">
          <a:xfrm>
            <a:off x="328658" y="1868888"/>
            <a:ext cx="642942" cy="431759"/>
          </a:xfrm>
          <a:prstGeom prst="rect">
            <a:avLst/>
          </a:prstGeom>
          <a:noFill/>
          <a:effectLst>
            <a:glow rad="228600">
              <a:schemeClr val="accent4">
                <a:satMod val="175000"/>
                <a:alpha val="40000"/>
              </a:schemeClr>
            </a:glow>
          </a:effectLst>
        </p:spPr>
      </p:pic>
      <p:pic>
        <p:nvPicPr>
          <p:cNvPr id="6"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23528" y="2712908"/>
            <a:ext cx="500066" cy="500068"/>
          </a:xfrm>
          <a:prstGeom prst="rect">
            <a:avLst/>
          </a:prstGeom>
          <a:noFill/>
          <a:effectLst>
            <a:glow rad="228600">
              <a:schemeClr val="accent4">
                <a:satMod val="175000"/>
                <a:alpha val="40000"/>
              </a:schemeClr>
            </a:glow>
          </a:effectLst>
        </p:spPr>
      </p:pic>
      <p:pic>
        <p:nvPicPr>
          <p:cNvPr id="1028" name="Picture 4" descr="http://www.smartcal.com/calendario.png"/>
          <p:cNvPicPr>
            <a:picLocks noChangeAspect="1" noChangeArrowheads="1"/>
          </p:cNvPicPr>
          <p:nvPr/>
        </p:nvPicPr>
        <p:blipFill>
          <a:blip r:embed="rId5" cstate="print"/>
          <a:srcRect/>
          <a:stretch>
            <a:fillRect/>
          </a:stretch>
        </p:blipFill>
        <p:spPr bwMode="auto">
          <a:xfrm>
            <a:off x="388546" y="4149080"/>
            <a:ext cx="511046" cy="507640"/>
          </a:xfrm>
          <a:prstGeom prst="rect">
            <a:avLst/>
          </a:prstGeom>
          <a:noFill/>
          <a:effectLst>
            <a:glow rad="228600">
              <a:schemeClr val="accent4">
                <a:satMod val="175000"/>
                <a:alpha val="40000"/>
              </a:schemeClr>
            </a:glow>
          </a:effectLst>
        </p:spPr>
      </p:pic>
      <p:pic>
        <p:nvPicPr>
          <p:cNvPr id="1030" name="Picture 6" descr="http://endoko.com/wp-content/uploads/2009/10/documentos.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7657" y="5949280"/>
            <a:ext cx="431935" cy="466871"/>
          </a:xfrm>
          <a:prstGeom prst="rect">
            <a:avLst/>
          </a:prstGeom>
          <a:noFill/>
          <a:effectLst>
            <a:glow rad="228600">
              <a:schemeClr val="accent4">
                <a:satMod val="175000"/>
                <a:alpha val="40000"/>
              </a:schemeClr>
            </a:glow>
          </a:effectLst>
        </p:spPr>
      </p:pic>
      <p:grpSp>
        <p:nvGrpSpPr>
          <p:cNvPr id="9" name="8 Grupo"/>
          <p:cNvGrpSpPr/>
          <p:nvPr/>
        </p:nvGrpSpPr>
        <p:grpSpPr>
          <a:xfrm>
            <a:off x="238678" y="5190955"/>
            <a:ext cx="774171" cy="441260"/>
            <a:chOff x="19050" y="4867699"/>
            <a:chExt cx="571504" cy="323898"/>
          </a:xfrm>
          <a:effectLst>
            <a:glow rad="228600">
              <a:schemeClr val="accent4">
                <a:satMod val="175000"/>
                <a:alpha val="40000"/>
              </a:schemeClr>
            </a:glow>
          </a:effectLst>
        </p:grpSpPr>
        <p:pic>
          <p:nvPicPr>
            <p:cNvPr id="10" name="Picture 4" descr="http://t2.gstatic.com/images?q=tbn:ANd9GcRGURSu1SwtTbR_xFeuWiadOJrT0ocdPf-o0WAZZC2dn2ZvlY1M41jQr_lpVQ"/>
            <p:cNvPicPr>
              <a:picLocks noChangeAspect="1" noChangeArrowheads="1"/>
            </p:cNvPicPr>
            <p:nvPr/>
          </p:nvPicPr>
          <p:blipFill>
            <a:blip r:embed="rId7" cstate="print">
              <a:clrChange>
                <a:clrFrom>
                  <a:srgbClr val="FFFEFF"/>
                </a:clrFrom>
                <a:clrTo>
                  <a:srgbClr val="FFFEFF">
                    <a:alpha val="0"/>
                  </a:srgbClr>
                </a:clrTo>
              </a:clrChange>
            </a:blip>
            <a:srcRect/>
            <a:stretch>
              <a:fillRect/>
            </a:stretch>
          </p:blipFill>
          <p:spPr bwMode="auto">
            <a:xfrm rot="21340824">
              <a:off x="154650" y="4867699"/>
              <a:ext cx="276153" cy="323898"/>
            </a:xfrm>
            <a:prstGeom prst="rect">
              <a:avLst/>
            </a:prstGeom>
            <a:noFill/>
            <a:effectLst/>
          </p:spPr>
        </p:pic>
        <p:sp>
          <p:nvSpPr>
            <p:cNvPr id="11" name="10 CuadroTexto"/>
            <p:cNvSpPr txBox="1"/>
            <p:nvPr/>
          </p:nvSpPr>
          <p:spPr>
            <a:xfrm>
              <a:off x="19050" y="4905656"/>
              <a:ext cx="571504" cy="25615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600" b="1" dirty="0" smtClean="0">
                  <a:ln w="11430"/>
                  <a:effectLst>
                    <a:outerShdw blurRad="50800" dist="39000" dir="5460000" algn="tl">
                      <a:srgbClr val="000000">
                        <a:alpha val="38000"/>
                      </a:srgbClr>
                    </a:outerShdw>
                  </a:effectLst>
                </a:rPr>
                <a:t>ARCO</a:t>
              </a:r>
              <a:endParaRPr lang="es-MX" sz="1600" b="1" dirty="0">
                <a:ln w="11430"/>
                <a:effectLst>
                  <a:outerShdw blurRad="50800" dist="39000" dir="5460000" algn="tl">
                    <a:srgbClr val="000000">
                      <a:alpha val="38000"/>
                    </a:srgbClr>
                  </a:outerShdw>
                </a:effectLst>
              </a:endParaRPr>
            </a:p>
          </p:txBody>
        </p:sp>
      </p:grpSp>
      <p:pic>
        <p:nvPicPr>
          <p:cNvPr id="12" name="Picture 6" descr="http://www.deviantart.com/download/57671182/House_Cartoon_by_gabrielfam.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370119">
            <a:off x="331666" y="3447066"/>
            <a:ext cx="554647" cy="415985"/>
          </a:xfrm>
          <a:prstGeom prst="rect">
            <a:avLst/>
          </a:prstGeom>
          <a:noFill/>
          <a:effectLst>
            <a:glow rad="228600">
              <a:schemeClr val="accent4">
                <a:satMod val="175000"/>
                <a:alpha val="40000"/>
              </a:schemeClr>
            </a:glow>
          </a:effectLst>
        </p:spPr>
      </p:pic>
      <p:pic>
        <p:nvPicPr>
          <p:cNvPr id="13" name="12 Imagen" descr="elector.jpg"/>
          <p:cNvPicPr>
            <a:picLocks noChangeAspect="1"/>
          </p:cNvPicPr>
          <p:nvPr/>
        </p:nvPicPr>
        <p:blipFill>
          <a:blip r:embed="rId9" cstate="print"/>
          <a:stretch>
            <a:fillRect/>
          </a:stretch>
        </p:blipFill>
        <p:spPr>
          <a:xfrm rot="1228050">
            <a:off x="183121" y="2080877"/>
            <a:ext cx="457205" cy="342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8877" y="2253352"/>
            <a:ext cx="1571636" cy="292388"/>
          </a:xfrm>
          <a:prstGeom prst="rect">
            <a:avLst/>
          </a:prstGeom>
          <a:noFill/>
        </p:spPr>
        <p:txBody>
          <a:bodyPr wrap="square" rtlCol="0">
            <a:spAutoFit/>
          </a:bodyPr>
          <a:lstStyle/>
          <a:p>
            <a:pPr algn="ctr"/>
            <a:r>
              <a:rPr lang="es-MX" sz="1300" dirty="0" smtClean="0"/>
              <a:t>Presenta una SPD</a:t>
            </a:r>
            <a:endParaRPr lang="es-MX" sz="1300" dirty="0"/>
          </a:p>
        </p:txBody>
      </p:sp>
      <p:sp>
        <p:nvSpPr>
          <p:cNvPr id="5" name="4 CuadroTexto"/>
          <p:cNvSpPr txBox="1"/>
          <p:nvPr/>
        </p:nvSpPr>
        <p:spPr>
          <a:xfrm>
            <a:off x="2749952" y="2229252"/>
            <a:ext cx="2428892" cy="892552"/>
          </a:xfrm>
          <a:prstGeom prst="rect">
            <a:avLst/>
          </a:prstGeom>
          <a:noFill/>
        </p:spPr>
        <p:txBody>
          <a:bodyPr wrap="square" rtlCol="0">
            <a:spAutoFit/>
          </a:bodyPr>
          <a:lstStyle/>
          <a:p>
            <a:pPr algn="ctr"/>
            <a:r>
              <a:rPr lang="es-MX" sz="1300" dirty="0" smtClean="0"/>
              <a:t>Recibe  la SPD, notifica el </a:t>
            </a:r>
            <a:r>
              <a:rPr lang="es-MX" sz="1300" b="1" dirty="0" smtClean="0"/>
              <a:t>acuerdo de admisión </a:t>
            </a:r>
            <a:r>
              <a:rPr lang="es-MX" sz="1300" dirty="0" smtClean="0"/>
              <a:t>al promovente y lo traslada al responsable.</a:t>
            </a:r>
            <a:endParaRPr lang="es-MX" sz="1300" dirty="0">
              <a:effectLst>
                <a:glow rad="228600">
                  <a:schemeClr val="accent5">
                    <a:satMod val="175000"/>
                    <a:alpha val="40000"/>
                  </a:schemeClr>
                </a:glow>
              </a:effectLst>
            </a:endParaRPr>
          </a:p>
        </p:txBody>
      </p:sp>
      <p:sp>
        <p:nvSpPr>
          <p:cNvPr id="7" name="6 Rectángulo"/>
          <p:cNvSpPr/>
          <p:nvPr/>
        </p:nvSpPr>
        <p:spPr>
          <a:xfrm>
            <a:off x="5893224" y="1969676"/>
            <a:ext cx="3143272" cy="1092607"/>
          </a:xfrm>
          <a:prstGeom prst="rect">
            <a:avLst/>
          </a:prstGeom>
        </p:spPr>
        <p:txBody>
          <a:bodyPr wrap="square">
            <a:spAutoFit/>
          </a:bodyPr>
          <a:lstStyle/>
          <a:p>
            <a:pPr marL="355600" indent="-177800">
              <a:buFont typeface="Arial" pitchFamily="34" charset="0"/>
              <a:buChar char="•"/>
              <a:defRPr/>
            </a:pPr>
            <a:r>
              <a:rPr lang="es-MX" sz="1300" dirty="0" smtClean="0"/>
              <a:t>Recibe solicitud</a:t>
            </a:r>
          </a:p>
          <a:p>
            <a:pPr marL="355600" indent="-177800">
              <a:buFont typeface="Arial" pitchFamily="34" charset="0"/>
              <a:buChar char="•"/>
            </a:pPr>
            <a:r>
              <a:rPr lang="es-MX" sz="1300" dirty="0" smtClean="0"/>
              <a:t>Emite respuesta</a:t>
            </a:r>
          </a:p>
          <a:p>
            <a:pPr marL="355600" indent="-177800">
              <a:buFont typeface="Arial" pitchFamily="34" charset="0"/>
              <a:buChar char="•"/>
            </a:pPr>
            <a:r>
              <a:rPr lang="es-MX" sz="1300" dirty="0" smtClean="0"/>
              <a:t>Ofrece pruebas</a:t>
            </a:r>
          </a:p>
          <a:p>
            <a:pPr marL="355600" indent="-177800">
              <a:buFont typeface="Arial" pitchFamily="34" charset="0"/>
              <a:buChar char="•"/>
            </a:pPr>
            <a:r>
              <a:rPr lang="es-MX" sz="1300" dirty="0" smtClean="0"/>
              <a:t>Manifiesta por escrito lo que a su derecho convenga</a:t>
            </a:r>
            <a:endParaRPr lang="en-US" sz="1300" dirty="0"/>
          </a:p>
        </p:txBody>
      </p:sp>
      <p:pic>
        <p:nvPicPr>
          <p:cNvPr id="8"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762889" y="1757072"/>
            <a:ext cx="428627" cy="428628"/>
          </a:xfrm>
          <a:prstGeom prst="rect">
            <a:avLst/>
          </a:prstGeom>
          <a:noFill/>
          <a:effectLst>
            <a:glow rad="228600">
              <a:schemeClr val="accent6">
                <a:satMod val="175000"/>
                <a:alpha val="40000"/>
              </a:schemeClr>
            </a:glow>
          </a:effectLst>
        </p:spPr>
      </p:pic>
      <p:sp>
        <p:nvSpPr>
          <p:cNvPr id="9" name="8 Rectángulo"/>
          <p:cNvSpPr/>
          <p:nvPr/>
        </p:nvSpPr>
        <p:spPr>
          <a:xfrm>
            <a:off x="5540796" y="3958909"/>
            <a:ext cx="3429024" cy="892552"/>
          </a:xfrm>
          <a:prstGeom prst="rect">
            <a:avLst/>
          </a:prstGeom>
        </p:spPr>
        <p:txBody>
          <a:bodyPr wrap="square">
            <a:spAutoFit/>
          </a:bodyPr>
          <a:lstStyle/>
          <a:p>
            <a:pPr algn="ctr"/>
            <a:r>
              <a:rPr lang="es-MX" sz="1300" dirty="0" smtClean="0"/>
              <a:t>Desahoga de acuerdo a las pruebas admitidas, y en su caso solicita aquellas adicionales que estime necesarias a través de una audiencia</a:t>
            </a:r>
            <a:endParaRPr lang="en-US" sz="1300" dirty="0"/>
          </a:p>
        </p:txBody>
      </p:sp>
      <p:sp>
        <p:nvSpPr>
          <p:cNvPr id="11" name="10 Flecha derecha"/>
          <p:cNvSpPr/>
          <p:nvPr/>
        </p:nvSpPr>
        <p:spPr>
          <a:xfrm>
            <a:off x="2039107" y="241369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Flecha derecha"/>
          <p:cNvSpPr/>
          <p:nvPr/>
        </p:nvSpPr>
        <p:spPr>
          <a:xfrm>
            <a:off x="5250282" y="241369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3" name="12 Flecha derecha"/>
          <p:cNvSpPr/>
          <p:nvPr/>
        </p:nvSpPr>
        <p:spPr>
          <a:xfrm rot="5400000">
            <a:off x="6964794" y="324281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5" name="14 Rectángulo"/>
          <p:cNvSpPr/>
          <p:nvPr/>
        </p:nvSpPr>
        <p:spPr>
          <a:xfrm>
            <a:off x="6679042" y="5625496"/>
            <a:ext cx="1571636" cy="492443"/>
          </a:xfrm>
          <a:prstGeom prst="rect">
            <a:avLst/>
          </a:prstGeom>
        </p:spPr>
        <p:txBody>
          <a:bodyPr wrap="square">
            <a:spAutoFit/>
          </a:bodyPr>
          <a:lstStyle/>
          <a:p>
            <a:pPr algn="ctr"/>
            <a:r>
              <a:rPr lang="es-MX" sz="1300" dirty="0" smtClean="0"/>
              <a:t>Se notifica a las partes</a:t>
            </a:r>
            <a:endParaRPr lang="en-US" sz="1300" dirty="0"/>
          </a:p>
        </p:txBody>
      </p:sp>
      <p:sp>
        <p:nvSpPr>
          <p:cNvPr id="17" name="16 Flecha derecha"/>
          <p:cNvSpPr/>
          <p:nvPr/>
        </p:nvSpPr>
        <p:spPr>
          <a:xfrm rot="5400000">
            <a:off x="7071951" y="500273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3464348" y="5600273"/>
            <a:ext cx="2428876" cy="492443"/>
          </a:xfrm>
          <a:prstGeom prst="rect">
            <a:avLst/>
          </a:prstGeom>
          <a:ln>
            <a:solidFill>
              <a:schemeClr val="tx1"/>
            </a:solidFill>
            <a:prstDash val="dash"/>
          </a:ln>
        </p:spPr>
        <p:txBody>
          <a:bodyPr wrap="square">
            <a:spAutoFit/>
          </a:bodyPr>
          <a:lstStyle/>
          <a:p>
            <a:pPr algn="ctr">
              <a:defRPr/>
            </a:pPr>
            <a:r>
              <a:rPr lang="es-MX" sz="1300" dirty="0" smtClean="0"/>
              <a:t>Podrá presentar alegatos si lo considera necesario</a:t>
            </a:r>
          </a:p>
        </p:txBody>
      </p:sp>
      <p:pic>
        <p:nvPicPr>
          <p:cNvPr id="21"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206698" y="5301208"/>
            <a:ext cx="357190" cy="357191"/>
          </a:xfrm>
          <a:prstGeom prst="rect">
            <a:avLst/>
          </a:prstGeom>
          <a:noFill/>
          <a:effectLst>
            <a:glow rad="228600">
              <a:schemeClr val="accent6">
                <a:satMod val="175000"/>
                <a:alpha val="40000"/>
              </a:schemeClr>
            </a:glow>
          </a:effectLst>
        </p:spPr>
      </p:pic>
      <p:sp>
        <p:nvSpPr>
          <p:cNvPr id="22" name="21 Rectángulo"/>
          <p:cNvSpPr/>
          <p:nvPr/>
        </p:nvSpPr>
        <p:spPr>
          <a:xfrm>
            <a:off x="1035472" y="5596314"/>
            <a:ext cx="1643042" cy="492443"/>
          </a:xfrm>
          <a:prstGeom prst="rect">
            <a:avLst/>
          </a:prstGeom>
        </p:spPr>
        <p:txBody>
          <a:bodyPr wrap="square">
            <a:spAutoFit/>
          </a:bodyPr>
          <a:lstStyle/>
          <a:p>
            <a:pPr algn="ctr"/>
            <a:r>
              <a:rPr lang="es-MX" sz="1300" dirty="0" smtClean="0"/>
              <a:t>Resolución del Pleno</a:t>
            </a:r>
          </a:p>
        </p:txBody>
      </p:sp>
      <p:sp>
        <p:nvSpPr>
          <p:cNvPr id="23" name="22 Flecha derecha"/>
          <p:cNvSpPr/>
          <p:nvPr/>
        </p:nvSpPr>
        <p:spPr>
          <a:xfrm rot="10800000">
            <a:off x="2663124" y="5687670"/>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0" name="Rectangle 2"/>
          <p:cNvSpPr>
            <a:spLocks noChangeArrowheads="1"/>
          </p:cNvSpPr>
          <p:nvPr/>
        </p:nvSpPr>
        <p:spPr bwMode="auto">
          <a:xfrm>
            <a:off x="799466" y="2546901"/>
            <a:ext cx="107157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100" dirty="0" smtClean="0">
                <a:effectLst>
                  <a:glow rad="228600">
                    <a:schemeClr val="accent5">
                      <a:satMod val="175000"/>
                      <a:alpha val="40000"/>
                    </a:schemeClr>
                  </a:glow>
                </a:effectLst>
                <a:latin typeface="+mj-lt"/>
                <a:cs typeface="Arial" pitchFamily="34" charset="0"/>
              </a:rPr>
              <a:t>Sólo tiene 15 días</a:t>
            </a:r>
          </a:p>
        </p:txBody>
      </p:sp>
      <p:sp>
        <p:nvSpPr>
          <p:cNvPr id="31" name="Rectangle 2"/>
          <p:cNvSpPr>
            <a:spLocks noChangeArrowheads="1"/>
          </p:cNvSpPr>
          <p:nvPr/>
        </p:nvSpPr>
        <p:spPr bwMode="auto">
          <a:xfrm>
            <a:off x="7393422" y="3004210"/>
            <a:ext cx="107157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100" dirty="0" smtClean="0">
                <a:effectLst>
                  <a:glow rad="228600">
                    <a:schemeClr val="accent5">
                      <a:satMod val="175000"/>
                      <a:alpha val="40000"/>
                    </a:schemeClr>
                  </a:glow>
                </a:effectLst>
                <a:latin typeface="+mj-lt"/>
                <a:cs typeface="Arial" pitchFamily="34" charset="0"/>
              </a:rPr>
              <a:t>15 días</a:t>
            </a:r>
          </a:p>
        </p:txBody>
      </p:sp>
      <p:sp>
        <p:nvSpPr>
          <p:cNvPr id="37" name="Rectangle 2"/>
          <p:cNvSpPr>
            <a:spLocks noChangeArrowheads="1"/>
          </p:cNvSpPr>
          <p:nvPr/>
        </p:nvSpPr>
        <p:spPr bwMode="auto">
          <a:xfrm>
            <a:off x="821158" y="6146140"/>
            <a:ext cx="200023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100" dirty="0" smtClean="0">
                <a:effectLst>
                  <a:glow rad="228600">
                    <a:schemeClr val="accent5">
                      <a:satMod val="175000"/>
                      <a:alpha val="40000"/>
                    </a:schemeClr>
                  </a:glow>
                </a:effectLst>
                <a:latin typeface="+mj-lt"/>
                <a:cs typeface="Arial" pitchFamily="34" charset="0"/>
              </a:rPr>
              <a:t>50 días máximo</a:t>
            </a:r>
          </a:p>
        </p:txBody>
      </p:sp>
      <p:sp>
        <p:nvSpPr>
          <p:cNvPr id="38" name="Rectangle 2"/>
          <p:cNvSpPr>
            <a:spLocks noChangeArrowheads="1"/>
          </p:cNvSpPr>
          <p:nvPr/>
        </p:nvSpPr>
        <p:spPr bwMode="auto">
          <a:xfrm>
            <a:off x="4175292" y="6263734"/>
            <a:ext cx="107157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100" dirty="0" smtClean="0">
                <a:effectLst>
                  <a:glow rad="228600">
                    <a:schemeClr val="accent5">
                      <a:satMod val="175000"/>
                      <a:alpha val="40000"/>
                    </a:schemeClr>
                  </a:glow>
                </a:effectLst>
                <a:latin typeface="+mj-lt"/>
                <a:cs typeface="Arial" pitchFamily="34" charset="0"/>
              </a:rPr>
              <a:t>5 días</a:t>
            </a:r>
          </a:p>
        </p:txBody>
      </p:sp>
      <p:sp>
        <p:nvSpPr>
          <p:cNvPr id="39" name="38 Llamada de flecha cuádruple"/>
          <p:cNvSpPr/>
          <p:nvPr/>
        </p:nvSpPr>
        <p:spPr>
          <a:xfrm>
            <a:off x="1753810" y="3598355"/>
            <a:ext cx="3357586" cy="1429196"/>
          </a:xfrm>
          <a:prstGeom prst="quadArrowCallout">
            <a:avLst/>
          </a:prstGeom>
          <a:ln>
            <a:solidFill>
              <a:schemeClr val="tx1"/>
            </a:solidFill>
            <a:prstDash val="dash"/>
          </a:ln>
        </p:spPr>
        <p:txBody>
          <a:bodyPr wrap="square">
            <a:spAutoFit/>
          </a:bodyPr>
          <a:lstStyle/>
          <a:p>
            <a:pPr algn="ctr">
              <a:defRPr/>
            </a:pPr>
            <a:endParaRPr lang="es-MX" sz="1300" dirty="0" smtClean="0"/>
          </a:p>
          <a:p>
            <a:pPr algn="ctr">
              <a:defRPr/>
            </a:pPr>
            <a:r>
              <a:rPr lang="es-MX" sz="1300" dirty="0" smtClean="0">
                <a:effectLst>
                  <a:glow rad="228600">
                    <a:schemeClr val="accent5">
                      <a:satMod val="175000"/>
                      <a:alpha val="40000"/>
                    </a:schemeClr>
                  </a:glow>
                </a:effectLst>
              </a:rPr>
              <a:t>Conciliación</a:t>
            </a:r>
          </a:p>
          <a:p>
            <a:pPr algn="ctr">
              <a:defRPr/>
            </a:pPr>
            <a:r>
              <a:rPr lang="es-MX" sz="1300" dirty="0" smtClean="0"/>
              <a:t> </a:t>
            </a:r>
          </a:p>
        </p:txBody>
      </p:sp>
      <p:pic>
        <p:nvPicPr>
          <p:cNvPr id="41"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995748" y="4826423"/>
            <a:ext cx="357190" cy="357191"/>
          </a:xfrm>
          <a:prstGeom prst="rect">
            <a:avLst/>
          </a:prstGeom>
          <a:noFill/>
          <a:effectLst>
            <a:glow rad="228600">
              <a:schemeClr val="accent6">
                <a:satMod val="175000"/>
                <a:alpha val="40000"/>
              </a:schemeClr>
            </a:glow>
          </a:effectLst>
        </p:spPr>
      </p:pic>
      <p:pic>
        <p:nvPicPr>
          <p:cNvPr id="29" name="28 Imagen" descr="PEOPLE2.png"/>
          <p:cNvPicPr>
            <a:picLocks noChangeAspect="1"/>
          </p:cNvPicPr>
          <p:nvPr/>
        </p:nvPicPr>
        <p:blipFill>
          <a:blip r:embed="rId4" cstate="print"/>
          <a:srcRect r="14138" b="26316"/>
          <a:stretch>
            <a:fillRect/>
          </a:stretch>
        </p:blipFill>
        <p:spPr>
          <a:xfrm rot="19926282">
            <a:off x="285480" y="1816540"/>
            <a:ext cx="642942" cy="461599"/>
          </a:xfrm>
          <a:prstGeom prst="rect">
            <a:avLst/>
          </a:prstGeom>
          <a:noFill/>
          <a:effectLst>
            <a:glow rad="228600">
              <a:schemeClr val="accent4">
                <a:satMod val="175000"/>
                <a:alpha val="40000"/>
              </a:schemeClr>
            </a:glow>
          </a:effectLst>
        </p:spPr>
      </p:pic>
      <p:pic>
        <p:nvPicPr>
          <p:cNvPr id="32" name="31 Imagen" descr="PEOPLE2.png"/>
          <p:cNvPicPr>
            <a:picLocks noChangeAspect="1"/>
          </p:cNvPicPr>
          <p:nvPr/>
        </p:nvPicPr>
        <p:blipFill>
          <a:blip r:embed="rId4" cstate="print"/>
          <a:srcRect r="14138" b="26316"/>
          <a:stretch>
            <a:fillRect/>
          </a:stretch>
        </p:blipFill>
        <p:spPr>
          <a:xfrm rot="19926282">
            <a:off x="2256486" y="3721940"/>
            <a:ext cx="642942" cy="461599"/>
          </a:xfrm>
          <a:prstGeom prst="rect">
            <a:avLst/>
          </a:prstGeom>
          <a:noFill/>
          <a:effectLst>
            <a:glow rad="228600">
              <a:schemeClr val="accent4">
                <a:satMod val="175000"/>
                <a:alpha val="40000"/>
              </a:schemeClr>
            </a:glow>
          </a:effectLst>
        </p:spPr>
      </p:pic>
      <p:sp>
        <p:nvSpPr>
          <p:cNvPr id="33" name="Rectangle 2"/>
          <p:cNvSpPr>
            <a:spLocks noChangeArrowheads="1"/>
          </p:cNvSpPr>
          <p:nvPr/>
        </p:nvSpPr>
        <p:spPr bwMode="auto">
          <a:xfrm>
            <a:off x="2951156" y="3121804"/>
            <a:ext cx="1869375"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100" dirty="0" smtClean="0">
                <a:effectLst>
                  <a:glow rad="228600">
                    <a:schemeClr val="accent5">
                      <a:satMod val="175000"/>
                      <a:alpha val="40000"/>
                    </a:schemeClr>
                  </a:glow>
                </a:effectLst>
                <a:latin typeface="+mj-lt"/>
                <a:cs typeface="Arial" pitchFamily="34" charset="0"/>
              </a:rPr>
              <a:t> primeros 10 días</a:t>
            </a:r>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366247">
            <a:off x="2548553" y="1602956"/>
            <a:ext cx="782022" cy="604289"/>
          </a:xfrm>
          <a:prstGeom prst="rect">
            <a:avLst/>
          </a:prstGeom>
          <a:solidFill>
            <a:schemeClr val="accent1">
              <a:alpha val="0"/>
            </a:schemeClr>
          </a:solidFill>
          <a:effectLst>
            <a:glow rad="228600">
              <a:schemeClr val="accent5">
                <a:satMod val="175000"/>
                <a:alpha val="40000"/>
              </a:schemeClr>
            </a:glow>
          </a:effectLst>
        </p:spPr>
      </p:pic>
      <p:sp>
        <p:nvSpPr>
          <p:cNvPr id="35" name="34 Flecha derecha"/>
          <p:cNvSpPr/>
          <p:nvPr/>
        </p:nvSpPr>
        <p:spPr>
          <a:xfrm rot="10800000">
            <a:off x="5975493" y="585252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6" name="35 CuadroTexto"/>
          <p:cNvSpPr txBox="1"/>
          <p:nvPr/>
        </p:nvSpPr>
        <p:spPr>
          <a:xfrm>
            <a:off x="395536" y="142852"/>
            <a:ext cx="8534182"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a:effectLst>
                  <a:glow rad="228600">
                    <a:schemeClr val="accent5">
                      <a:satMod val="175000"/>
                      <a:alpha val="40000"/>
                    </a:schemeClr>
                  </a:glow>
                </a:effectLst>
              </a:rPr>
              <a:t>SOLICITUD DE PROTECCIÓN </a:t>
            </a:r>
            <a:endParaRPr lang="es-MX" sz="2800" dirty="0" smtClean="0">
              <a:effectLst>
                <a:glow rad="228600">
                  <a:schemeClr val="accent5">
                    <a:satMod val="175000"/>
                    <a:alpha val="40000"/>
                  </a:schemeClr>
                </a:glow>
              </a:effectLst>
            </a:endParaRPr>
          </a:p>
          <a:p>
            <a:pPr algn="r"/>
            <a:r>
              <a:rPr lang="es-MX" sz="2800" dirty="0" smtClean="0">
                <a:effectLst>
                  <a:glow rad="228600">
                    <a:schemeClr val="accent5">
                      <a:satMod val="175000"/>
                      <a:alpha val="40000"/>
                    </a:schemeClr>
                  </a:glow>
                </a:effectLst>
              </a:rPr>
              <a:t>DE </a:t>
            </a:r>
            <a:r>
              <a:rPr lang="es-MX" sz="2800" dirty="0">
                <a:effectLst>
                  <a:glow rad="228600">
                    <a:schemeClr val="accent5">
                      <a:satMod val="175000"/>
                      <a:alpha val="40000"/>
                    </a:schemeClr>
                  </a:glow>
                </a:effectLst>
              </a:rPr>
              <a:t>DERECHOS (SPD)</a:t>
            </a: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366247">
            <a:off x="5461876" y="3409283"/>
            <a:ext cx="782022" cy="604289"/>
          </a:xfrm>
          <a:prstGeom prst="rect">
            <a:avLst/>
          </a:prstGeom>
          <a:solidFill>
            <a:schemeClr val="accent1">
              <a:alpha val="0"/>
            </a:schemeClr>
          </a:solidFill>
          <a:effectLst>
            <a:glow rad="228600">
              <a:schemeClr val="accent5">
                <a:satMod val="175000"/>
                <a:alpha val="40000"/>
              </a:schemeClr>
            </a:glow>
          </a:effec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366247">
            <a:off x="378494" y="5425507"/>
            <a:ext cx="782022" cy="604289"/>
          </a:xfrm>
          <a:prstGeom prst="rect">
            <a:avLst/>
          </a:prstGeom>
          <a:solidFill>
            <a:schemeClr val="accent1">
              <a:alpha val="0"/>
            </a:schemeClr>
          </a:solidFill>
          <a:effectLst>
            <a:glow rad="228600">
              <a:schemeClr val="accent5">
                <a:satMod val="175000"/>
                <a:alpha val="40000"/>
              </a:schemeClr>
            </a:glow>
          </a:effec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366247">
            <a:off x="6221655" y="5014696"/>
            <a:ext cx="782022" cy="604289"/>
          </a:xfrm>
          <a:prstGeom prst="rect">
            <a:avLst/>
          </a:prstGeom>
          <a:solidFill>
            <a:schemeClr val="accent1">
              <a:alpha val="0"/>
            </a:schemeClr>
          </a:solid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63630"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LA CONCILIACIÓN EN UNA SPD</a:t>
            </a:r>
            <a:endParaRPr lang="es-MX" sz="3200" dirty="0">
              <a:effectLst>
                <a:glow rad="228600">
                  <a:schemeClr val="accent5">
                    <a:satMod val="175000"/>
                    <a:alpha val="40000"/>
                  </a:schemeClr>
                </a:glow>
              </a:effectLst>
            </a:endParaRPr>
          </a:p>
        </p:txBody>
      </p:sp>
      <p:sp>
        <p:nvSpPr>
          <p:cNvPr id="3" name="2 Rectángulo"/>
          <p:cNvSpPr/>
          <p:nvPr/>
        </p:nvSpPr>
        <p:spPr>
          <a:xfrm>
            <a:off x="285720" y="1898979"/>
            <a:ext cx="1785950" cy="830997"/>
          </a:xfrm>
          <a:prstGeom prst="rect">
            <a:avLst/>
          </a:prstGeom>
        </p:spPr>
        <p:txBody>
          <a:bodyPr wrap="square">
            <a:spAutoFit/>
          </a:bodyPr>
          <a:lstStyle/>
          <a:p>
            <a:pPr algn="ctr"/>
            <a:r>
              <a:rPr lang="es-MX" sz="1200" dirty="0" smtClean="0"/>
              <a:t>Promueve la conciliación a través del acuerdo de admisión</a:t>
            </a:r>
            <a:endParaRPr lang="en-US" sz="1200" dirty="0"/>
          </a:p>
        </p:txBody>
      </p:sp>
      <p:sp>
        <p:nvSpPr>
          <p:cNvPr id="9" name="8 Rectángulo"/>
          <p:cNvSpPr/>
          <p:nvPr/>
        </p:nvSpPr>
        <p:spPr>
          <a:xfrm>
            <a:off x="3428992" y="4536537"/>
            <a:ext cx="1714512" cy="646331"/>
          </a:xfrm>
          <a:prstGeom prst="rect">
            <a:avLst/>
          </a:prstGeom>
        </p:spPr>
        <p:txBody>
          <a:bodyPr wrap="square">
            <a:spAutoFit/>
          </a:bodyPr>
          <a:lstStyle/>
          <a:p>
            <a:pPr algn="ctr"/>
            <a:r>
              <a:rPr lang="es-MX" sz="1200" dirty="0" smtClean="0"/>
              <a:t>Se hará constar por escrito y tendrá efectos vinculantes</a:t>
            </a:r>
            <a:endParaRPr lang="en-US" sz="1200" dirty="0"/>
          </a:p>
        </p:txBody>
      </p:sp>
      <p:sp>
        <p:nvSpPr>
          <p:cNvPr id="12" name="11 Flecha derecha"/>
          <p:cNvSpPr/>
          <p:nvPr/>
        </p:nvSpPr>
        <p:spPr>
          <a:xfrm>
            <a:off x="2000232" y="232760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0" name="19 Rectángulo"/>
          <p:cNvSpPr/>
          <p:nvPr/>
        </p:nvSpPr>
        <p:spPr>
          <a:xfrm>
            <a:off x="2500298" y="1970417"/>
            <a:ext cx="1785950" cy="646331"/>
          </a:xfrm>
          <a:prstGeom prst="rect">
            <a:avLst/>
          </a:prstGeom>
        </p:spPr>
        <p:txBody>
          <a:bodyPr wrap="square">
            <a:spAutoFit/>
          </a:bodyPr>
          <a:lstStyle/>
          <a:p>
            <a:pPr algn="ctr"/>
            <a:r>
              <a:rPr lang="es-MX" sz="1200" dirty="0" smtClean="0"/>
              <a:t>Aceptan las partes la promoción de la conciliación</a:t>
            </a:r>
            <a:endParaRPr lang="en-US" sz="1200" dirty="0"/>
          </a:p>
        </p:txBody>
      </p:sp>
      <p:pic>
        <p:nvPicPr>
          <p:cNvPr id="21"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114484" y="2970548"/>
            <a:ext cx="357190" cy="357191"/>
          </a:xfrm>
          <a:prstGeom prst="rect">
            <a:avLst/>
          </a:prstGeom>
          <a:noFill/>
          <a:effectLst>
            <a:glow rad="101600">
              <a:schemeClr val="tx1">
                <a:alpha val="60000"/>
              </a:schemeClr>
            </a:glow>
          </a:effectLst>
        </p:spPr>
      </p:pic>
      <p:pic>
        <p:nvPicPr>
          <p:cNvPr id="22" name="21 Imagen" descr="PEOPLE2.png"/>
          <p:cNvPicPr>
            <a:picLocks noChangeAspect="1"/>
          </p:cNvPicPr>
          <p:nvPr/>
        </p:nvPicPr>
        <p:blipFill>
          <a:blip r:embed="rId4" cstate="print"/>
          <a:srcRect r="14138" b="26316"/>
          <a:stretch>
            <a:fillRect/>
          </a:stretch>
        </p:blipFill>
        <p:spPr>
          <a:xfrm rot="19926282">
            <a:off x="2202246" y="1540468"/>
            <a:ext cx="642942" cy="461599"/>
          </a:xfrm>
          <a:prstGeom prst="rect">
            <a:avLst/>
          </a:prstGeom>
          <a:solidFill>
            <a:schemeClr val="accent1">
              <a:alpha val="0"/>
            </a:schemeClr>
          </a:solidFill>
          <a:effectLst>
            <a:glow rad="228600">
              <a:schemeClr val="accent5">
                <a:satMod val="175000"/>
                <a:alpha val="40000"/>
              </a:schemeClr>
            </a:glow>
          </a:effectLst>
        </p:spPr>
      </p:pic>
      <p:sp>
        <p:nvSpPr>
          <p:cNvPr id="23" name="Rectangle 2"/>
          <p:cNvSpPr>
            <a:spLocks noChangeArrowheads="1"/>
          </p:cNvSpPr>
          <p:nvPr/>
        </p:nvSpPr>
        <p:spPr bwMode="auto">
          <a:xfrm>
            <a:off x="2951158" y="2629708"/>
            <a:ext cx="7143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10 días</a:t>
            </a:r>
          </a:p>
        </p:txBody>
      </p:sp>
      <p:sp>
        <p:nvSpPr>
          <p:cNvPr id="24" name="23 Rectángulo"/>
          <p:cNvSpPr/>
          <p:nvPr/>
        </p:nvSpPr>
        <p:spPr>
          <a:xfrm>
            <a:off x="4786314" y="1996676"/>
            <a:ext cx="2071702" cy="646331"/>
          </a:xfrm>
          <a:prstGeom prst="rect">
            <a:avLst/>
          </a:prstGeom>
        </p:spPr>
        <p:txBody>
          <a:bodyPr wrap="square">
            <a:spAutoFit/>
          </a:bodyPr>
          <a:lstStyle/>
          <a:p>
            <a:pPr algn="ctr"/>
            <a:r>
              <a:rPr lang="es-MX" sz="1200" dirty="0" smtClean="0"/>
              <a:t>El </a:t>
            </a:r>
            <a:r>
              <a:rPr lang="es-MX" sz="1200" dirty="0" smtClean="0"/>
              <a:t>INAI  </a:t>
            </a:r>
            <a:r>
              <a:rPr lang="es-MX" sz="1200" dirty="0" smtClean="0"/>
              <a:t>define lugar o medio, fecha y hora  para celebrar la audiencia</a:t>
            </a:r>
            <a:endParaRPr lang="en-US" sz="1200" dirty="0"/>
          </a:p>
        </p:txBody>
      </p:sp>
      <p:sp>
        <p:nvSpPr>
          <p:cNvPr id="25" name="24 Flecha derecha"/>
          <p:cNvSpPr/>
          <p:nvPr/>
        </p:nvSpPr>
        <p:spPr>
          <a:xfrm>
            <a:off x="4286248" y="2327606"/>
            <a:ext cx="571504" cy="297627"/>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6" name="Picture 4" descr="http://www.smartcal.com/calendario.png"/>
          <p:cNvPicPr>
            <a:picLocks noChangeAspect="1" noChangeArrowheads="1"/>
          </p:cNvPicPr>
          <p:nvPr/>
        </p:nvPicPr>
        <p:blipFill>
          <a:blip r:embed="rId5" cstate="print"/>
          <a:srcRect/>
          <a:stretch>
            <a:fillRect/>
          </a:stretch>
        </p:blipFill>
        <p:spPr bwMode="auto">
          <a:xfrm>
            <a:off x="5652120" y="1549588"/>
            <a:ext cx="428628" cy="425771"/>
          </a:xfrm>
          <a:prstGeom prst="rect">
            <a:avLst/>
          </a:prstGeom>
          <a:solidFill>
            <a:schemeClr val="accent1">
              <a:alpha val="0"/>
            </a:schemeClr>
          </a:solidFill>
          <a:effectLst>
            <a:glow rad="228600">
              <a:schemeClr val="accent5">
                <a:satMod val="175000"/>
                <a:alpha val="40000"/>
              </a:schemeClr>
            </a:glow>
          </a:effectLst>
        </p:spPr>
      </p:pic>
      <p:sp>
        <p:nvSpPr>
          <p:cNvPr id="27" name="Rectangle 2"/>
          <p:cNvSpPr>
            <a:spLocks noChangeArrowheads="1"/>
          </p:cNvSpPr>
          <p:nvPr/>
        </p:nvSpPr>
        <p:spPr bwMode="auto">
          <a:xfrm>
            <a:off x="5508104" y="2629708"/>
            <a:ext cx="7143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20 días</a:t>
            </a:r>
          </a:p>
        </p:txBody>
      </p:sp>
      <p:sp>
        <p:nvSpPr>
          <p:cNvPr id="28" name="27 Rectángulo"/>
          <p:cNvSpPr/>
          <p:nvPr/>
        </p:nvSpPr>
        <p:spPr>
          <a:xfrm>
            <a:off x="5286380" y="4184267"/>
            <a:ext cx="1285884" cy="461665"/>
          </a:xfrm>
          <a:prstGeom prst="rect">
            <a:avLst/>
          </a:prstGeom>
        </p:spPr>
        <p:txBody>
          <a:bodyPr wrap="square">
            <a:spAutoFit/>
          </a:bodyPr>
          <a:lstStyle/>
          <a:p>
            <a:pPr algn="ctr"/>
            <a:r>
              <a:rPr lang="es-MX" sz="1200" dirty="0" smtClean="0"/>
              <a:t>¿Se llegó a un acuerdo?</a:t>
            </a:r>
            <a:endParaRPr lang="en-US" sz="1200" dirty="0"/>
          </a:p>
        </p:txBody>
      </p:sp>
      <p:sp>
        <p:nvSpPr>
          <p:cNvPr id="32" name="31 Flecha doblada"/>
          <p:cNvSpPr/>
          <p:nvPr/>
        </p:nvSpPr>
        <p:spPr>
          <a:xfrm rot="10800000">
            <a:off x="5000626" y="4898700"/>
            <a:ext cx="785818" cy="571504"/>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33 Rectángulo"/>
          <p:cNvSpPr/>
          <p:nvPr/>
        </p:nvSpPr>
        <p:spPr>
          <a:xfrm>
            <a:off x="6072198" y="4783621"/>
            <a:ext cx="428628" cy="246221"/>
          </a:xfrm>
          <a:prstGeom prst="rect">
            <a:avLst/>
          </a:prstGeom>
        </p:spPr>
        <p:txBody>
          <a:bodyPr wrap="square">
            <a:spAutoFit/>
          </a:bodyPr>
          <a:lstStyle/>
          <a:p>
            <a:pPr algn="ctr"/>
            <a:r>
              <a:rPr lang="es-MX" sz="1000" dirty="0" smtClean="0"/>
              <a:t>NO</a:t>
            </a:r>
            <a:endParaRPr lang="es-MX" sz="1000" dirty="0"/>
          </a:p>
        </p:txBody>
      </p:sp>
      <p:sp>
        <p:nvSpPr>
          <p:cNvPr id="35" name="34 Rectángulo"/>
          <p:cNvSpPr/>
          <p:nvPr/>
        </p:nvSpPr>
        <p:spPr>
          <a:xfrm>
            <a:off x="5143502" y="4790382"/>
            <a:ext cx="500066" cy="246221"/>
          </a:xfrm>
          <a:prstGeom prst="rect">
            <a:avLst/>
          </a:prstGeom>
        </p:spPr>
        <p:txBody>
          <a:bodyPr wrap="square">
            <a:spAutoFit/>
          </a:bodyPr>
          <a:lstStyle/>
          <a:p>
            <a:pPr algn="ctr"/>
            <a:r>
              <a:rPr lang="es-MX" sz="1000" dirty="0" smtClean="0"/>
              <a:t>SI</a:t>
            </a:r>
            <a:endParaRPr lang="es-MX" sz="1000" dirty="0"/>
          </a:p>
        </p:txBody>
      </p:sp>
      <p:pic>
        <p:nvPicPr>
          <p:cNvPr id="36" name="35 Imagen" descr="VERSION PUBLICA.png"/>
          <p:cNvPicPr>
            <a:picLocks noChangeAspect="1"/>
          </p:cNvPicPr>
          <p:nvPr/>
        </p:nvPicPr>
        <p:blipFill>
          <a:blip r:embed="rId6" cstate="print"/>
          <a:stretch>
            <a:fillRect/>
          </a:stretch>
        </p:blipFill>
        <p:spPr>
          <a:xfrm rot="20646125">
            <a:off x="3987438" y="4085509"/>
            <a:ext cx="425855" cy="485715"/>
          </a:xfrm>
          <a:prstGeom prst="rect">
            <a:avLst/>
          </a:prstGeom>
        </p:spPr>
      </p:pic>
      <p:sp>
        <p:nvSpPr>
          <p:cNvPr id="37" name="36 Rectángulo"/>
          <p:cNvSpPr/>
          <p:nvPr/>
        </p:nvSpPr>
        <p:spPr>
          <a:xfrm>
            <a:off x="1665274" y="4820619"/>
            <a:ext cx="1285884" cy="461665"/>
          </a:xfrm>
          <a:prstGeom prst="rect">
            <a:avLst/>
          </a:prstGeom>
        </p:spPr>
        <p:txBody>
          <a:bodyPr wrap="square">
            <a:spAutoFit/>
          </a:bodyPr>
          <a:lstStyle/>
          <a:p>
            <a:pPr algn="ctr"/>
            <a:r>
              <a:rPr lang="es-MX" sz="1200" dirty="0" smtClean="0"/>
              <a:t>¿Se cumplió el acuerdo?</a:t>
            </a:r>
            <a:endParaRPr lang="en-US" sz="1200" dirty="0"/>
          </a:p>
        </p:txBody>
      </p:sp>
      <p:sp>
        <p:nvSpPr>
          <p:cNvPr id="40" name="39 Flecha derecha"/>
          <p:cNvSpPr/>
          <p:nvPr/>
        </p:nvSpPr>
        <p:spPr>
          <a:xfrm rot="10800000">
            <a:off x="2933578" y="4913491"/>
            <a:ext cx="558302" cy="270957"/>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1" name="40 Flecha doblada"/>
          <p:cNvSpPr/>
          <p:nvPr/>
        </p:nvSpPr>
        <p:spPr>
          <a:xfrm rot="10800000">
            <a:off x="1512680" y="5599225"/>
            <a:ext cx="785818" cy="675712"/>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41 Flecha doblada"/>
          <p:cNvSpPr/>
          <p:nvPr/>
        </p:nvSpPr>
        <p:spPr>
          <a:xfrm rot="10800000" flipH="1">
            <a:off x="2500298" y="5536669"/>
            <a:ext cx="2714644" cy="1143008"/>
          </a:xfrm>
          <a:prstGeom prst="bentArrow">
            <a:avLst>
              <a:gd name="adj1" fmla="val 13697"/>
              <a:gd name="adj2" fmla="val 13391"/>
              <a:gd name="adj3" fmla="val 19133"/>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42 Rectángulo"/>
          <p:cNvSpPr/>
          <p:nvPr/>
        </p:nvSpPr>
        <p:spPr>
          <a:xfrm>
            <a:off x="2714610" y="5640877"/>
            <a:ext cx="428628" cy="246221"/>
          </a:xfrm>
          <a:prstGeom prst="rect">
            <a:avLst/>
          </a:prstGeom>
        </p:spPr>
        <p:txBody>
          <a:bodyPr wrap="square">
            <a:spAutoFit/>
          </a:bodyPr>
          <a:lstStyle/>
          <a:p>
            <a:pPr algn="ctr"/>
            <a:r>
              <a:rPr lang="es-MX" sz="1000" dirty="0" smtClean="0"/>
              <a:t>NO</a:t>
            </a:r>
            <a:endParaRPr lang="es-MX" sz="1000" dirty="0"/>
          </a:p>
        </p:txBody>
      </p:sp>
      <p:sp>
        <p:nvSpPr>
          <p:cNvPr id="44" name="43 Rectángulo"/>
          <p:cNvSpPr/>
          <p:nvPr/>
        </p:nvSpPr>
        <p:spPr>
          <a:xfrm>
            <a:off x="1571602" y="5647638"/>
            <a:ext cx="500066" cy="246221"/>
          </a:xfrm>
          <a:prstGeom prst="rect">
            <a:avLst/>
          </a:prstGeom>
        </p:spPr>
        <p:txBody>
          <a:bodyPr wrap="square">
            <a:spAutoFit/>
          </a:bodyPr>
          <a:lstStyle/>
          <a:p>
            <a:pPr algn="ctr"/>
            <a:r>
              <a:rPr lang="es-MX" sz="1000" dirty="0" smtClean="0"/>
              <a:t>SI</a:t>
            </a:r>
            <a:endParaRPr lang="es-MX" sz="1000" dirty="0"/>
          </a:p>
        </p:txBody>
      </p:sp>
      <p:sp>
        <p:nvSpPr>
          <p:cNvPr id="46" name="45 Rectángulo"/>
          <p:cNvSpPr/>
          <p:nvPr/>
        </p:nvSpPr>
        <p:spPr>
          <a:xfrm>
            <a:off x="-32" y="5641990"/>
            <a:ext cx="1714512" cy="830997"/>
          </a:xfrm>
          <a:prstGeom prst="rect">
            <a:avLst/>
          </a:prstGeom>
        </p:spPr>
        <p:txBody>
          <a:bodyPr wrap="square">
            <a:spAutoFit/>
          </a:bodyPr>
          <a:lstStyle/>
          <a:p>
            <a:pPr algn="ctr"/>
            <a:r>
              <a:rPr lang="es-MX" sz="1200" dirty="0" smtClean="0"/>
              <a:t>Se da por concluido el procedimiento de protección de derechos</a:t>
            </a:r>
            <a:endParaRPr lang="en-US" sz="1200" dirty="0"/>
          </a:p>
        </p:txBody>
      </p:sp>
      <p:sp>
        <p:nvSpPr>
          <p:cNvPr id="47" name="46 Flecha derecha"/>
          <p:cNvSpPr/>
          <p:nvPr/>
        </p:nvSpPr>
        <p:spPr>
          <a:xfrm>
            <a:off x="6727015" y="2339482"/>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52" name="51 Rectángulo"/>
          <p:cNvSpPr/>
          <p:nvPr/>
        </p:nvSpPr>
        <p:spPr>
          <a:xfrm>
            <a:off x="7452320" y="2240051"/>
            <a:ext cx="1285884" cy="461665"/>
          </a:xfrm>
          <a:prstGeom prst="rect">
            <a:avLst/>
          </a:prstGeom>
        </p:spPr>
        <p:txBody>
          <a:bodyPr wrap="square">
            <a:spAutoFit/>
          </a:bodyPr>
          <a:lstStyle/>
          <a:p>
            <a:pPr algn="ctr"/>
            <a:r>
              <a:rPr lang="es-MX" sz="1200" dirty="0" smtClean="0"/>
              <a:t>¿Asistieron las partes?</a:t>
            </a:r>
            <a:endParaRPr lang="en-US" sz="1200" dirty="0"/>
          </a:p>
        </p:txBody>
      </p:sp>
      <p:sp>
        <p:nvSpPr>
          <p:cNvPr id="55" name="54 Flecha doblada"/>
          <p:cNvSpPr/>
          <p:nvPr/>
        </p:nvSpPr>
        <p:spPr>
          <a:xfrm rot="10800000">
            <a:off x="6429385" y="2792048"/>
            <a:ext cx="1500197" cy="785818"/>
          </a:xfrm>
          <a:prstGeom prst="bentArrow">
            <a:avLst>
              <a:gd name="adj1" fmla="val 16846"/>
              <a:gd name="adj2" fmla="val 8423"/>
              <a:gd name="adj3" fmla="val 19459"/>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56 Rectángulo"/>
          <p:cNvSpPr/>
          <p:nvPr/>
        </p:nvSpPr>
        <p:spPr>
          <a:xfrm>
            <a:off x="8286776" y="3081518"/>
            <a:ext cx="428628" cy="246221"/>
          </a:xfrm>
          <a:prstGeom prst="rect">
            <a:avLst/>
          </a:prstGeom>
        </p:spPr>
        <p:txBody>
          <a:bodyPr wrap="square">
            <a:spAutoFit/>
          </a:bodyPr>
          <a:lstStyle/>
          <a:p>
            <a:pPr algn="ctr"/>
            <a:r>
              <a:rPr lang="es-MX" sz="1000" dirty="0" smtClean="0"/>
              <a:t>NO</a:t>
            </a:r>
            <a:endParaRPr lang="es-MX" sz="1000" dirty="0"/>
          </a:p>
        </p:txBody>
      </p:sp>
      <p:sp>
        <p:nvSpPr>
          <p:cNvPr id="58" name="57 Rectángulo"/>
          <p:cNvSpPr/>
          <p:nvPr/>
        </p:nvSpPr>
        <p:spPr>
          <a:xfrm>
            <a:off x="6858016" y="3224394"/>
            <a:ext cx="500066" cy="246221"/>
          </a:xfrm>
          <a:prstGeom prst="rect">
            <a:avLst/>
          </a:prstGeom>
        </p:spPr>
        <p:txBody>
          <a:bodyPr wrap="square">
            <a:spAutoFit/>
          </a:bodyPr>
          <a:lstStyle/>
          <a:p>
            <a:pPr algn="ctr"/>
            <a:r>
              <a:rPr lang="es-MX" sz="1000" dirty="0" smtClean="0"/>
              <a:t>SI</a:t>
            </a:r>
            <a:endParaRPr lang="es-MX" sz="1000" dirty="0"/>
          </a:p>
        </p:txBody>
      </p:sp>
      <p:sp>
        <p:nvSpPr>
          <p:cNvPr id="59" name="58 Flecha derecha"/>
          <p:cNvSpPr/>
          <p:nvPr/>
        </p:nvSpPr>
        <p:spPr>
          <a:xfrm rot="5400000">
            <a:off x="7858148" y="3077800"/>
            <a:ext cx="85725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0" name="59 Rectángulo"/>
          <p:cNvSpPr/>
          <p:nvPr/>
        </p:nvSpPr>
        <p:spPr>
          <a:xfrm>
            <a:off x="7215206" y="3927593"/>
            <a:ext cx="2000264" cy="646331"/>
          </a:xfrm>
          <a:prstGeom prst="rect">
            <a:avLst/>
          </a:prstGeom>
        </p:spPr>
        <p:txBody>
          <a:bodyPr wrap="square">
            <a:spAutoFit/>
          </a:bodyPr>
          <a:lstStyle/>
          <a:p>
            <a:pPr algn="ctr"/>
            <a:r>
              <a:rPr lang="es-MX" sz="1200" dirty="0" smtClean="0"/>
              <a:t>Inasistencia justificada </a:t>
            </a:r>
            <a:r>
              <a:rPr lang="es-MX" sz="1200" dirty="0" smtClean="0">
                <a:effectLst>
                  <a:glow rad="228600">
                    <a:schemeClr val="accent5">
                      <a:satMod val="175000"/>
                      <a:alpha val="40000"/>
                    </a:schemeClr>
                  </a:glow>
                </a:effectLst>
                <a:latin typeface="+mj-lt"/>
                <a:cs typeface="Arial" pitchFamily="34" charset="0"/>
              </a:rPr>
              <a:t>(3 días), </a:t>
            </a:r>
            <a:r>
              <a:rPr lang="es-MX" sz="1200" dirty="0" smtClean="0"/>
              <a:t>se convoca a una 2da conciliación</a:t>
            </a:r>
            <a:endParaRPr lang="en-US" sz="1200" dirty="0"/>
          </a:p>
        </p:txBody>
      </p:sp>
      <p:sp>
        <p:nvSpPr>
          <p:cNvPr id="61" name="60 Rectángulo"/>
          <p:cNvSpPr/>
          <p:nvPr/>
        </p:nvSpPr>
        <p:spPr>
          <a:xfrm>
            <a:off x="5270490" y="6054387"/>
            <a:ext cx="1714512" cy="830997"/>
          </a:xfrm>
          <a:prstGeom prst="rect">
            <a:avLst/>
          </a:prstGeom>
        </p:spPr>
        <p:txBody>
          <a:bodyPr wrap="square">
            <a:spAutoFit/>
          </a:bodyPr>
          <a:lstStyle/>
          <a:p>
            <a:pPr algn="ctr"/>
            <a:r>
              <a:rPr lang="es-MX" sz="1200" dirty="0" smtClean="0"/>
              <a:t>Continúa el procedimiento de protección de derechos</a:t>
            </a:r>
            <a:endParaRPr lang="en-US" sz="1200" dirty="0"/>
          </a:p>
        </p:txBody>
      </p:sp>
      <p:sp>
        <p:nvSpPr>
          <p:cNvPr id="62" name="61 Flecha derecha"/>
          <p:cNvSpPr/>
          <p:nvPr/>
        </p:nvSpPr>
        <p:spPr>
          <a:xfrm rot="5400000">
            <a:off x="8048618" y="492944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3" name="62 Rectángulo"/>
          <p:cNvSpPr/>
          <p:nvPr/>
        </p:nvSpPr>
        <p:spPr>
          <a:xfrm>
            <a:off x="7500958" y="5322355"/>
            <a:ext cx="1571604" cy="461665"/>
          </a:xfrm>
          <a:prstGeom prst="rect">
            <a:avLst/>
          </a:prstGeom>
        </p:spPr>
        <p:txBody>
          <a:bodyPr wrap="square">
            <a:spAutoFit/>
          </a:bodyPr>
          <a:lstStyle/>
          <a:p>
            <a:pPr algn="ctr"/>
            <a:r>
              <a:rPr lang="es-MX" sz="1200" dirty="0" smtClean="0"/>
              <a:t>Si no vuelven a asistir las partes</a:t>
            </a:r>
            <a:endParaRPr lang="en-US" sz="1200" dirty="0"/>
          </a:p>
        </p:txBody>
      </p:sp>
      <p:sp>
        <p:nvSpPr>
          <p:cNvPr id="65" name="64 Flecha derecha"/>
          <p:cNvSpPr/>
          <p:nvPr/>
        </p:nvSpPr>
        <p:spPr>
          <a:xfrm rot="5400000">
            <a:off x="5538899" y="5289122"/>
            <a:ext cx="1066597"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7" name="66 Flecha doblada"/>
          <p:cNvSpPr/>
          <p:nvPr/>
        </p:nvSpPr>
        <p:spPr>
          <a:xfrm rot="10800000">
            <a:off x="6977142" y="5875765"/>
            <a:ext cx="1381072" cy="714382"/>
          </a:xfrm>
          <a:prstGeom prst="bentArrow">
            <a:avLst>
              <a:gd name="adj1" fmla="val 22932"/>
              <a:gd name="adj2" fmla="val 23550"/>
              <a:gd name="adj3" fmla="val 19133"/>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4" name="73 Flecha doblada"/>
          <p:cNvSpPr/>
          <p:nvPr/>
        </p:nvSpPr>
        <p:spPr>
          <a:xfrm rot="5400000" flipV="1">
            <a:off x="6004491" y="3271858"/>
            <a:ext cx="492603" cy="864400"/>
          </a:xfrm>
          <a:prstGeom prst="bentArrow">
            <a:avLst>
              <a:gd name="adj1" fmla="val 22823"/>
              <a:gd name="adj2" fmla="val 19656"/>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5" name="Picture 2" descr="http://static.wix.com/media/2542e10238a3cb023b0e98e893e8280f.wix_mp"/>
          <p:cNvPicPr>
            <a:picLocks noChangeAspect="1" noChangeArrowheads="1"/>
          </p:cNvPicPr>
          <p:nvPr/>
        </p:nvPicPr>
        <p:blipFill>
          <a:blip r:embed="rId7" cstate="print"/>
          <a:srcRect/>
          <a:stretch>
            <a:fillRect/>
          </a:stretch>
        </p:blipFill>
        <p:spPr bwMode="auto">
          <a:xfrm>
            <a:off x="678645" y="5253419"/>
            <a:ext cx="357158" cy="357158"/>
          </a:xfrm>
          <a:prstGeom prst="rect">
            <a:avLst/>
          </a:prstGeom>
          <a:solidFill>
            <a:schemeClr val="accent1">
              <a:alpha val="0"/>
            </a:schemeClr>
          </a:solidFill>
          <a:effectLst>
            <a:glow rad="228600">
              <a:schemeClr val="accent5">
                <a:satMod val="175000"/>
                <a:alpha val="40000"/>
              </a:schemeClr>
            </a:glow>
          </a:effectLst>
        </p:spPr>
      </p:pic>
      <p:pic>
        <p:nvPicPr>
          <p:cNvPr id="20482" name="Picture 2" descr="http://t3.gstatic.com/images?q=tbn:ANd9GcQs1UdrshueCo2_9GPOPPMsmwsyb3NOv4PWcmGzANm1KkQisLO4RfY60A_Zuw"/>
          <p:cNvPicPr>
            <a:picLocks noChangeAspect="1" noChangeArrowheads="1"/>
          </p:cNvPicPr>
          <p:nvPr/>
        </p:nvPicPr>
        <p:blipFill>
          <a:blip r:embed="rId8" cstate="print"/>
          <a:srcRect l="66861" t="7692" r="6976" b="57692"/>
          <a:stretch>
            <a:fillRect/>
          </a:stretch>
        </p:blipFill>
        <p:spPr bwMode="auto">
          <a:xfrm>
            <a:off x="5000628" y="5917339"/>
            <a:ext cx="428628" cy="428628"/>
          </a:xfrm>
          <a:prstGeom prst="rect">
            <a:avLst/>
          </a:prstGeom>
          <a:solidFill>
            <a:schemeClr val="accent1">
              <a:alpha val="0"/>
            </a:schemeClr>
          </a:solidFill>
          <a:effectLst>
            <a:glow rad="228600">
              <a:schemeClr val="accent5">
                <a:satMod val="175000"/>
                <a:alpha val="40000"/>
              </a:schemeClr>
            </a:glow>
          </a:effectLst>
        </p:spPr>
      </p:pic>
      <p:pic>
        <p:nvPicPr>
          <p:cNvPr id="49"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6247">
            <a:off x="127130" y="1351478"/>
            <a:ext cx="782022" cy="604289"/>
          </a:xfrm>
          <a:prstGeom prst="rect">
            <a:avLst/>
          </a:prstGeom>
          <a:solidFill>
            <a:schemeClr val="accent1">
              <a:alpha val="0"/>
            </a:schemeClr>
          </a:solidFill>
          <a:effectLst>
            <a:glow rad="228600">
              <a:schemeClr val="accent5">
                <a:satMod val="175000"/>
                <a:alpha val="40000"/>
              </a:schemeClr>
            </a:glow>
          </a:effectLst>
        </p:spPr>
      </p:pic>
      <p:pic>
        <p:nvPicPr>
          <p:cNvPr id="51"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6247">
            <a:off x="4305874" y="3876663"/>
            <a:ext cx="782022" cy="604289"/>
          </a:xfrm>
          <a:prstGeom prst="rect">
            <a:avLst/>
          </a:prstGeom>
          <a:solidFill>
            <a:schemeClr val="accent1">
              <a:alpha val="0"/>
            </a:schemeClr>
          </a:solid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28860" y="142852"/>
            <a:ext cx="650085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SPD POR FALTA DE RESPUESTA</a:t>
            </a:r>
            <a:endParaRPr lang="es-MX" sz="3200" dirty="0">
              <a:effectLst>
                <a:glow rad="228600">
                  <a:schemeClr val="accent5">
                    <a:satMod val="175000"/>
                    <a:alpha val="40000"/>
                  </a:schemeClr>
                </a:glow>
              </a:effectLst>
            </a:endParaRPr>
          </a:p>
        </p:txBody>
      </p:sp>
      <p:sp>
        <p:nvSpPr>
          <p:cNvPr id="5" name="4 CuadroTexto"/>
          <p:cNvSpPr txBox="1"/>
          <p:nvPr/>
        </p:nvSpPr>
        <p:spPr>
          <a:xfrm>
            <a:off x="3934758" y="1780458"/>
            <a:ext cx="1357322" cy="646331"/>
          </a:xfrm>
          <a:prstGeom prst="rect">
            <a:avLst/>
          </a:prstGeom>
          <a:noFill/>
        </p:spPr>
        <p:txBody>
          <a:bodyPr wrap="square" rtlCol="0">
            <a:spAutoFit/>
          </a:bodyPr>
          <a:lstStyle/>
          <a:p>
            <a:pPr algn="ctr"/>
            <a:r>
              <a:rPr lang="es-MX" sz="1200" dirty="0" smtClean="0"/>
              <a:t>Correrá traslado al responsable</a:t>
            </a:r>
            <a:endParaRPr lang="es-MX" sz="1200" dirty="0">
              <a:effectLst>
                <a:glow rad="228600">
                  <a:schemeClr val="accent5">
                    <a:satMod val="175000"/>
                    <a:alpha val="40000"/>
                  </a:schemeClr>
                </a:glow>
              </a:effectLst>
            </a:endParaRPr>
          </a:p>
        </p:txBody>
      </p:sp>
      <p:sp>
        <p:nvSpPr>
          <p:cNvPr id="7" name="6 Rectángulo"/>
          <p:cNvSpPr/>
          <p:nvPr/>
        </p:nvSpPr>
        <p:spPr>
          <a:xfrm>
            <a:off x="6572264" y="3503319"/>
            <a:ext cx="2143140" cy="646331"/>
          </a:xfrm>
          <a:prstGeom prst="rect">
            <a:avLst/>
          </a:prstGeom>
        </p:spPr>
        <p:txBody>
          <a:bodyPr wrap="square">
            <a:spAutoFit/>
          </a:bodyPr>
          <a:lstStyle/>
          <a:p>
            <a:pPr algn="ctr">
              <a:defRPr/>
            </a:pPr>
            <a:r>
              <a:rPr lang="es-MX" sz="1200" dirty="0" smtClean="0"/>
              <a:t>Acredite haber dado respuesta en tiempo y forma</a:t>
            </a:r>
            <a:endParaRPr lang="en-US" sz="1200" dirty="0"/>
          </a:p>
        </p:txBody>
      </p:sp>
      <p:sp>
        <p:nvSpPr>
          <p:cNvPr id="10" name="9 Flecha derecha"/>
          <p:cNvSpPr/>
          <p:nvPr/>
        </p:nvSpPr>
        <p:spPr>
          <a:xfrm>
            <a:off x="2703782" y="1988840"/>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1" name="10 Flecha derecha"/>
          <p:cNvSpPr/>
          <p:nvPr/>
        </p:nvSpPr>
        <p:spPr>
          <a:xfrm>
            <a:off x="5296070" y="203214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Rectangle 2"/>
          <p:cNvSpPr>
            <a:spLocks noChangeArrowheads="1"/>
          </p:cNvSpPr>
          <p:nvPr/>
        </p:nvSpPr>
        <p:spPr bwMode="auto">
          <a:xfrm>
            <a:off x="5879544" y="1184774"/>
            <a:ext cx="14287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10 días a partir de la notificación</a:t>
            </a:r>
          </a:p>
        </p:txBody>
      </p:sp>
      <p:pic>
        <p:nvPicPr>
          <p:cNvPr id="29"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6308140" y="1889271"/>
            <a:ext cx="571504" cy="571506"/>
          </a:xfrm>
          <a:prstGeom prst="rect">
            <a:avLst/>
          </a:prstGeom>
          <a:noFill/>
          <a:effectLst>
            <a:glow rad="101600">
              <a:schemeClr val="tx1">
                <a:alpha val="60000"/>
              </a:schemeClr>
            </a:glow>
          </a:effectLst>
        </p:spPr>
      </p:pic>
      <p:sp>
        <p:nvSpPr>
          <p:cNvPr id="31" name="30 Rectángulo"/>
          <p:cNvSpPr/>
          <p:nvPr/>
        </p:nvSpPr>
        <p:spPr>
          <a:xfrm>
            <a:off x="3929026" y="3574757"/>
            <a:ext cx="2000296" cy="646331"/>
          </a:xfrm>
          <a:prstGeom prst="rect">
            <a:avLst/>
          </a:prstGeom>
        </p:spPr>
        <p:txBody>
          <a:bodyPr wrap="square">
            <a:spAutoFit/>
          </a:bodyPr>
          <a:lstStyle/>
          <a:p>
            <a:pPr algn="ctr">
              <a:defRPr/>
            </a:pPr>
            <a:r>
              <a:rPr lang="es-MX" sz="1200" dirty="0" smtClean="0"/>
              <a:t>Emita respuesta y notifique al particular con copia al </a:t>
            </a:r>
            <a:r>
              <a:rPr lang="es-MX" sz="1200" dirty="0" smtClean="0"/>
              <a:t>INAI</a:t>
            </a:r>
            <a:endParaRPr lang="en-US" sz="1200" dirty="0"/>
          </a:p>
        </p:txBody>
      </p:sp>
      <p:sp>
        <p:nvSpPr>
          <p:cNvPr id="40" name="39 Flecha derecha"/>
          <p:cNvSpPr/>
          <p:nvPr/>
        </p:nvSpPr>
        <p:spPr>
          <a:xfrm rot="5400000">
            <a:off x="7465239" y="432824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9" name="48 CuadroTexto"/>
          <p:cNvSpPr txBox="1"/>
          <p:nvPr/>
        </p:nvSpPr>
        <p:spPr>
          <a:xfrm>
            <a:off x="1056148" y="1779777"/>
            <a:ext cx="1571636" cy="646331"/>
          </a:xfrm>
          <a:prstGeom prst="rect">
            <a:avLst/>
          </a:prstGeom>
          <a:noFill/>
        </p:spPr>
        <p:txBody>
          <a:bodyPr wrap="square" rtlCol="0">
            <a:spAutoFit/>
          </a:bodyPr>
          <a:lstStyle/>
          <a:p>
            <a:pPr algn="ctr"/>
            <a:r>
              <a:rPr lang="es-MX" sz="1200" dirty="0" smtClean="0"/>
              <a:t>Presenta una SPD por falta de respuesta</a:t>
            </a:r>
            <a:endParaRPr lang="es-MX" sz="1200" dirty="0"/>
          </a:p>
        </p:txBody>
      </p:sp>
      <p:pic>
        <p:nvPicPr>
          <p:cNvPr id="20" name="19 Imagen" descr="PEOPLE2.png"/>
          <p:cNvPicPr>
            <a:picLocks noChangeAspect="1"/>
          </p:cNvPicPr>
          <p:nvPr/>
        </p:nvPicPr>
        <p:blipFill>
          <a:blip r:embed="rId4" cstate="print"/>
          <a:srcRect r="14138" b="26316"/>
          <a:stretch>
            <a:fillRect/>
          </a:stretch>
        </p:blipFill>
        <p:spPr>
          <a:xfrm rot="19926282">
            <a:off x="694646" y="1441353"/>
            <a:ext cx="642942" cy="461599"/>
          </a:xfrm>
          <a:prstGeom prst="rect">
            <a:avLst/>
          </a:prstGeom>
          <a:noFill/>
          <a:effectLst>
            <a:glow rad="101600">
              <a:schemeClr val="tx1">
                <a:alpha val="60000"/>
              </a:schemeClr>
            </a:glow>
          </a:effectLst>
        </p:spPr>
      </p:pic>
      <p:pic>
        <p:nvPicPr>
          <p:cNvPr id="21" name="20 Imagen" descr="PEOPLE2.png"/>
          <p:cNvPicPr>
            <a:picLocks noChangeAspect="1"/>
          </p:cNvPicPr>
          <p:nvPr/>
        </p:nvPicPr>
        <p:blipFill>
          <a:blip r:embed="rId4" cstate="print"/>
          <a:srcRect r="14138" b="26316"/>
          <a:stretch>
            <a:fillRect/>
          </a:stretch>
        </p:blipFill>
        <p:spPr>
          <a:xfrm rot="19926282">
            <a:off x="3428182" y="3336561"/>
            <a:ext cx="642942" cy="461599"/>
          </a:xfrm>
          <a:prstGeom prst="rect">
            <a:avLst/>
          </a:prstGeom>
          <a:solidFill>
            <a:schemeClr val="accent1">
              <a:alpha val="0"/>
            </a:schemeClr>
          </a:solidFill>
          <a:effectLst>
            <a:glow rad="228600">
              <a:schemeClr val="accent5">
                <a:satMod val="175000"/>
                <a:alpha val="40000"/>
              </a:schemeClr>
            </a:glow>
          </a:effectLst>
        </p:spPr>
      </p:pic>
      <p:pic>
        <p:nvPicPr>
          <p:cNvPr id="25" name="24 Imagen" descr="folderconcalendario.png"/>
          <p:cNvPicPr>
            <a:picLocks noChangeAspect="1"/>
          </p:cNvPicPr>
          <p:nvPr/>
        </p:nvPicPr>
        <p:blipFill>
          <a:blip r:embed="rId5" cstate="print"/>
          <a:stretch>
            <a:fillRect/>
          </a:stretch>
        </p:blipFill>
        <p:spPr>
          <a:xfrm>
            <a:off x="8450866" y="3131402"/>
            <a:ext cx="585630" cy="585630"/>
          </a:xfrm>
          <a:prstGeom prst="rect">
            <a:avLst/>
          </a:prstGeom>
          <a:solidFill>
            <a:schemeClr val="accent1">
              <a:alpha val="0"/>
            </a:schemeClr>
          </a:solidFill>
          <a:effectLst>
            <a:glow rad="228600">
              <a:schemeClr val="accent5">
                <a:satMod val="175000"/>
                <a:alpha val="40000"/>
              </a:schemeClr>
            </a:glow>
          </a:effectLst>
        </p:spPr>
      </p:pic>
      <p:sp>
        <p:nvSpPr>
          <p:cNvPr id="26" name="25 Rectángulo"/>
          <p:cNvSpPr/>
          <p:nvPr/>
        </p:nvSpPr>
        <p:spPr>
          <a:xfrm>
            <a:off x="6643702" y="4870901"/>
            <a:ext cx="2143140" cy="646331"/>
          </a:xfrm>
          <a:prstGeom prst="rect">
            <a:avLst/>
          </a:prstGeom>
        </p:spPr>
        <p:txBody>
          <a:bodyPr wrap="square">
            <a:spAutoFit/>
          </a:bodyPr>
          <a:lstStyle/>
          <a:p>
            <a:pPr algn="ctr">
              <a:defRPr/>
            </a:pPr>
            <a:r>
              <a:rPr lang="es-MX" sz="1200" dirty="0" smtClean="0"/>
              <a:t>Queda sobreseído el procedimiento de protección de derechos</a:t>
            </a:r>
            <a:endParaRPr lang="en-US" sz="1200" dirty="0"/>
          </a:p>
        </p:txBody>
      </p:sp>
      <p:sp>
        <p:nvSpPr>
          <p:cNvPr id="27" name="26 Flecha derecha"/>
          <p:cNvSpPr/>
          <p:nvPr/>
        </p:nvSpPr>
        <p:spPr>
          <a:xfrm rot="5400000">
            <a:off x="4679157" y="4520912"/>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0" name="29 Rectángulo"/>
          <p:cNvSpPr/>
          <p:nvPr/>
        </p:nvSpPr>
        <p:spPr>
          <a:xfrm>
            <a:off x="3809932" y="4942339"/>
            <a:ext cx="2214578" cy="461665"/>
          </a:xfrm>
          <a:prstGeom prst="rect">
            <a:avLst/>
          </a:prstGeom>
        </p:spPr>
        <p:txBody>
          <a:bodyPr wrap="square">
            <a:spAutoFit/>
          </a:bodyPr>
          <a:lstStyle/>
          <a:p>
            <a:pPr algn="ctr"/>
            <a:r>
              <a:rPr lang="es-MX" sz="1200" dirty="0" smtClean="0"/>
              <a:t>¿El titular está conforme con la respuesta?</a:t>
            </a:r>
            <a:endParaRPr lang="en-US" sz="1200" dirty="0"/>
          </a:p>
        </p:txBody>
      </p:sp>
      <p:sp>
        <p:nvSpPr>
          <p:cNvPr id="36" name="Rectangle 2"/>
          <p:cNvSpPr>
            <a:spLocks noChangeArrowheads="1"/>
          </p:cNvSpPr>
          <p:nvPr/>
        </p:nvSpPr>
        <p:spPr bwMode="auto">
          <a:xfrm>
            <a:off x="4364526" y="5494065"/>
            <a:ext cx="10715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15 días</a:t>
            </a:r>
          </a:p>
        </p:txBody>
      </p:sp>
      <p:sp>
        <p:nvSpPr>
          <p:cNvPr id="38" name="37 Flecha doblada"/>
          <p:cNvSpPr/>
          <p:nvPr/>
        </p:nvSpPr>
        <p:spPr>
          <a:xfrm rot="10800000">
            <a:off x="3963500" y="5835302"/>
            <a:ext cx="785818" cy="571504"/>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41 Rectángulo"/>
          <p:cNvSpPr/>
          <p:nvPr/>
        </p:nvSpPr>
        <p:spPr>
          <a:xfrm>
            <a:off x="5295500" y="5877272"/>
            <a:ext cx="428628" cy="246221"/>
          </a:xfrm>
          <a:prstGeom prst="rect">
            <a:avLst/>
          </a:prstGeom>
        </p:spPr>
        <p:txBody>
          <a:bodyPr wrap="square">
            <a:spAutoFit/>
          </a:bodyPr>
          <a:lstStyle/>
          <a:p>
            <a:pPr algn="ctr"/>
            <a:r>
              <a:rPr lang="es-MX" sz="1000" dirty="0" smtClean="0"/>
              <a:t>SI</a:t>
            </a:r>
            <a:endParaRPr lang="es-MX" sz="1000" dirty="0"/>
          </a:p>
        </p:txBody>
      </p:sp>
      <p:sp>
        <p:nvSpPr>
          <p:cNvPr id="43" name="42 Rectángulo"/>
          <p:cNvSpPr/>
          <p:nvPr/>
        </p:nvSpPr>
        <p:spPr>
          <a:xfrm>
            <a:off x="4143371" y="5864335"/>
            <a:ext cx="500066" cy="246221"/>
          </a:xfrm>
          <a:prstGeom prst="rect">
            <a:avLst/>
          </a:prstGeom>
        </p:spPr>
        <p:txBody>
          <a:bodyPr wrap="square">
            <a:spAutoFit/>
          </a:bodyPr>
          <a:lstStyle/>
          <a:p>
            <a:pPr algn="ctr"/>
            <a:r>
              <a:rPr lang="es-MX" sz="1000" dirty="0" smtClean="0"/>
              <a:t>NO</a:t>
            </a:r>
            <a:endParaRPr lang="es-MX" sz="1000" dirty="0"/>
          </a:p>
        </p:txBody>
      </p:sp>
      <p:sp>
        <p:nvSpPr>
          <p:cNvPr id="44" name="43 Flecha doblada"/>
          <p:cNvSpPr/>
          <p:nvPr/>
        </p:nvSpPr>
        <p:spPr>
          <a:xfrm rot="10800000" flipH="1">
            <a:off x="5072066" y="5865986"/>
            <a:ext cx="1857388" cy="500066"/>
          </a:xfrm>
          <a:prstGeom prst="bentArrow">
            <a:avLst>
              <a:gd name="adj1" fmla="val 31742"/>
              <a:gd name="adj2" fmla="val 18246"/>
              <a:gd name="adj3" fmla="val 19459"/>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44 Flecha doblada"/>
          <p:cNvSpPr/>
          <p:nvPr/>
        </p:nvSpPr>
        <p:spPr>
          <a:xfrm rot="16200000" flipV="1">
            <a:off x="6977048" y="5399341"/>
            <a:ext cx="690630" cy="1214446"/>
          </a:xfrm>
          <a:prstGeom prst="bentArrow">
            <a:avLst>
              <a:gd name="adj1" fmla="val 22823"/>
              <a:gd name="adj2" fmla="val 23955"/>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46 Rectángulo"/>
          <p:cNvSpPr/>
          <p:nvPr/>
        </p:nvSpPr>
        <p:spPr>
          <a:xfrm>
            <a:off x="1691680" y="6021288"/>
            <a:ext cx="2214578" cy="461665"/>
          </a:xfrm>
          <a:prstGeom prst="rect">
            <a:avLst/>
          </a:prstGeom>
        </p:spPr>
        <p:txBody>
          <a:bodyPr wrap="square">
            <a:spAutoFit/>
          </a:bodyPr>
          <a:lstStyle/>
          <a:p>
            <a:pPr algn="ctr"/>
            <a:r>
              <a:rPr lang="es-MX" sz="1200" dirty="0" smtClean="0"/>
              <a:t>Continúa el procedimiento de protección de derechos</a:t>
            </a:r>
            <a:endParaRPr lang="en-US" sz="1200" dirty="0"/>
          </a:p>
        </p:txBody>
      </p:sp>
      <p:pic>
        <p:nvPicPr>
          <p:cNvPr id="52" name="Picture 2" descr="http://t3.gstatic.com/images?q=tbn:ANd9GcQs1UdrshueCo2_9GPOPPMsmwsyb3NOv4PWcmGzANm1KkQisLO4RfY60A_Zuw"/>
          <p:cNvPicPr>
            <a:picLocks noChangeAspect="1" noChangeArrowheads="1"/>
          </p:cNvPicPr>
          <p:nvPr/>
        </p:nvPicPr>
        <p:blipFill>
          <a:blip r:embed="rId6" cstate="print"/>
          <a:srcRect l="66861" t="7692" r="6976" b="57692"/>
          <a:stretch>
            <a:fillRect/>
          </a:stretch>
        </p:blipFill>
        <p:spPr bwMode="auto">
          <a:xfrm rot="10800000">
            <a:off x="1217916" y="5986153"/>
            <a:ext cx="428628" cy="428628"/>
          </a:xfrm>
          <a:prstGeom prst="ellipse">
            <a:avLst/>
          </a:prstGeom>
          <a:noFill/>
          <a:effectLst>
            <a:glow rad="101600">
              <a:schemeClr val="tx1">
                <a:alpha val="40000"/>
              </a:schemeClr>
            </a:glow>
          </a:effectLst>
        </p:spPr>
      </p:pic>
      <p:pic>
        <p:nvPicPr>
          <p:cNvPr id="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1366247">
            <a:off x="3410312" y="1438645"/>
            <a:ext cx="782022" cy="604289"/>
          </a:xfrm>
          <a:prstGeom prst="rect">
            <a:avLst/>
          </a:prstGeom>
          <a:solidFill>
            <a:schemeClr val="accent1">
              <a:alpha val="0"/>
            </a:schemeClr>
          </a:solidFill>
          <a:effectLst>
            <a:glow rad="228600">
              <a:schemeClr val="accent5">
                <a:satMod val="175000"/>
                <a:alpha val="40000"/>
              </a:schemeClr>
            </a:glow>
          </a:effectLst>
        </p:spPr>
      </p:pic>
      <p:sp>
        <p:nvSpPr>
          <p:cNvPr id="39" name="38 Flecha derecha"/>
          <p:cNvSpPr/>
          <p:nvPr/>
        </p:nvSpPr>
        <p:spPr>
          <a:xfrm rot="6986397">
            <a:off x="5462354" y="2876309"/>
            <a:ext cx="893972" cy="320247"/>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1" name="40 Flecha derecha"/>
          <p:cNvSpPr/>
          <p:nvPr/>
        </p:nvSpPr>
        <p:spPr>
          <a:xfrm rot="3600000">
            <a:off x="6918917" y="2854211"/>
            <a:ext cx="833680" cy="286751"/>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2901" y="5535715"/>
            <a:ext cx="8786810" cy="646331"/>
          </a:xfrm>
          <a:prstGeom prst="rect">
            <a:avLst/>
          </a:prstGeom>
          <a:noFill/>
        </p:spPr>
        <p:txBody>
          <a:bodyPr wrap="square" rtlCol="0">
            <a:spAutoFit/>
          </a:bodyPr>
          <a:lstStyle/>
          <a:p>
            <a:pPr algn="r"/>
            <a:r>
              <a:rPr lang="es-MX" sz="3600" dirty="0" smtClean="0">
                <a:effectLst>
                  <a:glow rad="228600">
                    <a:schemeClr val="accent5">
                      <a:satMod val="175000"/>
                      <a:alpha val="40000"/>
                    </a:schemeClr>
                  </a:glow>
                </a:effectLst>
              </a:rPr>
              <a:t>ANTECEDENTES DEL DERECHO DE PDP</a:t>
            </a:r>
            <a:endParaRPr lang="es-MX" sz="3600" dirty="0">
              <a:effectLst>
                <a:glow rad="228600">
                  <a:schemeClr val="accent5">
                    <a:satMod val="175000"/>
                    <a:alpha val="40000"/>
                  </a:schemeClr>
                </a:glow>
              </a:effectLst>
            </a:endParaRPr>
          </a:p>
        </p:txBody>
      </p:sp>
      <p:pic>
        <p:nvPicPr>
          <p:cNvPr id="4" name="Picture 4"/>
          <p:cNvPicPr>
            <a:picLocks noChangeAspect="1" noChangeArrowheads="1"/>
          </p:cNvPicPr>
          <p:nvPr/>
        </p:nvPicPr>
        <p:blipFill>
          <a:blip r:embed="rId2" cstate="print">
            <a:grayscl/>
          </a:blip>
          <a:srcRect l="8968" t="4979" r="8822" b="18673"/>
          <a:stretch>
            <a:fillRect/>
          </a:stretch>
        </p:blipFill>
        <p:spPr bwMode="auto">
          <a:xfrm rot="20300755">
            <a:off x="571472" y="1346030"/>
            <a:ext cx="3286148" cy="2748415"/>
          </a:xfrm>
          <a:prstGeom prst="ellipse">
            <a:avLst/>
          </a:prstGeom>
          <a:ln>
            <a:noFill/>
          </a:ln>
          <a:effectLst>
            <a:glow rad="228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556743" y="2528780"/>
            <a:ext cx="542758" cy="448368"/>
          </a:xfrm>
          <a:prstGeom prst="rect">
            <a:avLst/>
          </a:prstGeom>
          <a:noFill/>
          <a:effectLst/>
        </p:spPr>
      </p:pic>
      <p:sp>
        <p:nvSpPr>
          <p:cNvPr id="2" name="1 CuadroTexto"/>
          <p:cNvSpPr txBox="1"/>
          <p:nvPr/>
        </p:nvSpPr>
        <p:spPr>
          <a:xfrm>
            <a:off x="428597" y="142852"/>
            <a:ext cx="8501122"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RESOLUCIONES DEL INSTITUTO </a:t>
            </a:r>
          </a:p>
          <a:p>
            <a:pPr algn="r"/>
            <a:r>
              <a:rPr lang="es-MX" sz="2800" dirty="0" smtClean="0">
                <a:effectLst>
                  <a:glow rad="228600">
                    <a:schemeClr val="accent5">
                      <a:satMod val="175000"/>
                      <a:alpha val="40000"/>
                    </a:schemeClr>
                  </a:glow>
                </a:effectLst>
              </a:rPr>
              <a:t>A UNA SPD</a:t>
            </a:r>
            <a:endParaRPr lang="es-MX" sz="2800" dirty="0">
              <a:effectLst>
                <a:glow rad="228600">
                  <a:schemeClr val="accent5">
                    <a:satMod val="175000"/>
                    <a:alpha val="40000"/>
                  </a:schemeClr>
                </a:glow>
              </a:effectLst>
            </a:endParaRPr>
          </a:p>
        </p:txBody>
      </p:sp>
      <p:sp>
        <p:nvSpPr>
          <p:cNvPr id="3" name="2 CuadroTexto"/>
          <p:cNvSpPr txBox="1"/>
          <p:nvPr/>
        </p:nvSpPr>
        <p:spPr>
          <a:xfrm>
            <a:off x="971600" y="1732746"/>
            <a:ext cx="6286544" cy="400110"/>
          </a:xfrm>
          <a:prstGeom prst="rect">
            <a:avLst/>
          </a:prstGeom>
          <a:noFill/>
        </p:spPr>
        <p:txBody>
          <a:bodyPr wrap="square" rtlCol="0">
            <a:spAutoFit/>
          </a:bodyPr>
          <a:lstStyle/>
          <a:p>
            <a:pPr lvl="0" algn="ctr"/>
            <a:r>
              <a:rPr lang="es-MX" sz="2000" dirty="0" smtClean="0">
                <a:effectLst>
                  <a:glow rad="228600">
                    <a:schemeClr val="accent5">
                      <a:satMod val="175000"/>
                      <a:alpha val="40000"/>
                    </a:schemeClr>
                  </a:glow>
                </a:effectLst>
              </a:rPr>
              <a:t>Desecha </a:t>
            </a:r>
            <a:r>
              <a:rPr lang="es-MX" sz="2000" dirty="0" smtClean="0"/>
              <a:t>la solicitud por improcedente cuando:</a:t>
            </a:r>
          </a:p>
        </p:txBody>
      </p:sp>
      <p:sp>
        <p:nvSpPr>
          <p:cNvPr id="4" name="3 CuadroTexto"/>
          <p:cNvSpPr txBox="1"/>
          <p:nvPr/>
        </p:nvSpPr>
        <p:spPr>
          <a:xfrm>
            <a:off x="1214414" y="2555607"/>
            <a:ext cx="7715304" cy="4185761"/>
          </a:xfrm>
          <a:prstGeom prst="rect">
            <a:avLst/>
          </a:prstGeom>
          <a:noFill/>
        </p:spPr>
        <p:txBody>
          <a:bodyPr wrap="square" rtlCol="0">
            <a:spAutoFit/>
          </a:bodyPr>
          <a:lstStyle/>
          <a:p>
            <a:pPr lvl="0"/>
            <a:r>
              <a:rPr lang="es-MX" sz="1400" dirty="0"/>
              <a:t>El Instituto no sea </a:t>
            </a:r>
            <a:r>
              <a:rPr lang="es-MX" sz="1400" dirty="0" smtClean="0"/>
              <a:t>competente.</a:t>
            </a:r>
          </a:p>
          <a:p>
            <a:pPr lvl="0"/>
            <a:endParaRPr lang="en-US" sz="1400" dirty="0"/>
          </a:p>
          <a:p>
            <a:pPr lvl="0"/>
            <a:endParaRPr lang="es-MX" sz="1400" dirty="0" smtClean="0"/>
          </a:p>
          <a:p>
            <a:pPr lvl="0"/>
            <a:endParaRPr lang="es-MX" sz="1400" dirty="0" smtClean="0"/>
          </a:p>
          <a:p>
            <a:pPr lvl="0"/>
            <a:r>
              <a:rPr lang="es-MX" sz="1400" dirty="0" smtClean="0"/>
              <a:t>El </a:t>
            </a:r>
            <a:r>
              <a:rPr lang="es-MX" sz="1400" dirty="0"/>
              <a:t>Instituto haya conocido anteriormente de la solicitud de protección de datos contra el mismo acto y resuelto en definitiva respecto del mismo </a:t>
            </a:r>
            <a:r>
              <a:rPr lang="es-MX" sz="1400" dirty="0" smtClean="0"/>
              <a:t>recurrente.</a:t>
            </a:r>
          </a:p>
          <a:p>
            <a:pPr lvl="0"/>
            <a:endParaRPr lang="en-US" sz="1400" dirty="0" smtClean="0"/>
          </a:p>
          <a:p>
            <a:pPr lvl="0"/>
            <a:endParaRPr lang="en-US" sz="1400" dirty="0"/>
          </a:p>
          <a:p>
            <a:pPr lvl="0"/>
            <a:endParaRPr lang="es-MX" sz="1400" dirty="0" smtClean="0"/>
          </a:p>
          <a:p>
            <a:pPr lvl="0"/>
            <a:r>
              <a:rPr lang="es-MX" sz="1400" dirty="0" smtClean="0"/>
              <a:t>Se </a:t>
            </a:r>
            <a:r>
              <a:rPr lang="es-MX" sz="1400" dirty="0"/>
              <a:t>esté tramitando ante los tribunales competentes algún recurso o medio de defensa interpuesto por el titular que pueda tener por efecto modificar o revocar el acto </a:t>
            </a:r>
            <a:r>
              <a:rPr lang="es-MX" sz="1400" dirty="0" smtClean="0"/>
              <a:t>respectivo.</a:t>
            </a:r>
          </a:p>
          <a:p>
            <a:pPr lvl="0"/>
            <a:endParaRPr lang="en-US" sz="1400" dirty="0" smtClean="0"/>
          </a:p>
          <a:p>
            <a:pPr lvl="0"/>
            <a:endParaRPr lang="en-US" sz="1400" dirty="0"/>
          </a:p>
          <a:p>
            <a:pPr lvl="0"/>
            <a:endParaRPr lang="es-MX" sz="1400" dirty="0" smtClean="0"/>
          </a:p>
          <a:p>
            <a:pPr lvl="0"/>
            <a:r>
              <a:rPr lang="es-MX" sz="1400" dirty="0" smtClean="0"/>
              <a:t>Se </a:t>
            </a:r>
            <a:r>
              <a:rPr lang="es-MX" sz="1400" dirty="0"/>
              <a:t>trate de una solicitud de protección de datos ofensiva o </a:t>
            </a:r>
            <a:r>
              <a:rPr lang="es-MX" sz="1400" dirty="0" smtClean="0"/>
              <a:t>irracional.</a:t>
            </a:r>
          </a:p>
          <a:p>
            <a:pPr lvl="0"/>
            <a:endParaRPr lang="en-US" sz="1400" dirty="0" smtClean="0"/>
          </a:p>
          <a:p>
            <a:pPr lvl="0"/>
            <a:endParaRPr lang="en-US" sz="1400" dirty="0"/>
          </a:p>
          <a:p>
            <a:pPr lvl="0"/>
            <a:r>
              <a:rPr lang="es-MX" sz="1400" dirty="0" smtClean="0"/>
              <a:t>Sea extemporánea.</a:t>
            </a:r>
            <a:endParaRPr lang="en-US" sz="1400" dirty="0"/>
          </a:p>
        </p:txBody>
      </p:sp>
      <p:pic>
        <p:nvPicPr>
          <p:cNvPr id="5" name="Picture 2"/>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rot="21366247">
            <a:off x="554211" y="2526287"/>
            <a:ext cx="584093" cy="451343"/>
          </a:xfrm>
          <a:prstGeom prst="rect">
            <a:avLst/>
          </a:prstGeom>
          <a:solidFill>
            <a:schemeClr val="accent1">
              <a:alpha val="0"/>
            </a:schemeClr>
          </a:solidFill>
          <a:effectLst/>
        </p:spPr>
      </p:pic>
      <p:pic>
        <p:nvPicPr>
          <p:cNvPr id="74754" name="Picture 2" descr="http://www.educima.com/reloj-de-arena-t103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85554">
            <a:off x="624112" y="3501370"/>
            <a:ext cx="371999" cy="525269"/>
          </a:xfrm>
          <a:prstGeom prst="rect">
            <a:avLst/>
          </a:prstGeom>
          <a:noFill/>
        </p:spPr>
      </p:pic>
      <p:pic>
        <p:nvPicPr>
          <p:cNvPr id="74756" name="Picture 4" descr="http://duendecritico.blogia.com/upload/20100722174303-maz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596" y="4389854"/>
            <a:ext cx="714380" cy="695330"/>
          </a:xfrm>
          <a:prstGeom prst="rect">
            <a:avLst/>
          </a:prstGeom>
          <a:noFill/>
        </p:spPr>
      </p:pic>
      <p:sp>
        <p:nvSpPr>
          <p:cNvPr id="12" name="11 CuadroTexto"/>
          <p:cNvSpPr txBox="1"/>
          <p:nvPr/>
        </p:nvSpPr>
        <p:spPr>
          <a:xfrm rot="19700553">
            <a:off x="321622" y="5551254"/>
            <a:ext cx="928694" cy="400110"/>
          </a:xfrm>
          <a:prstGeom prst="rect">
            <a:avLst/>
          </a:prstGeom>
          <a:noFill/>
        </p:spPr>
        <p:txBody>
          <a:bodyPr wrap="square" rtlCol="0">
            <a:spAutoFit/>
          </a:bodyPr>
          <a:lstStyle/>
          <a:p>
            <a:pPr algn="ctr"/>
            <a:r>
              <a:rPr lang="es-MX" dirty="0" smtClean="0">
                <a:solidFill>
                  <a:srgbClr val="00B0F0"/>
                </a:solidFill>
              </a:rPr>
              <a:t>%</a:t>
            </a:r>
            <a:r>
              <a:rPr lang="es-MX" sz="2000" dirty="0" smtClean="0">
                <a:solidFill>
                  <a:srgbClr val="00B0F0"/>
                </a:solidFill>
              </a:rPr>
              <a:t>$</a:t>
            </a:r>
            <a:r>
              <a:rPr lang="es-MX" dirty="0" smtClean="0">
                <a:solidFill>
                  <a:srgbClr val="00B0F0"/>
                </a:solidFill>
              </a:rPr>
              <a:t>#</a:t>
            </a:r>
            <a:r>
              <a:rPr lang="es-MX" sz="2000" dirty="0" smtClean="0">
                <a:solidFill>
                  <a:srgbClr val="00B0F0"/>
                </a:solidFill>
              </a:rPr>
              <a:t>@</a:t>
            </a:r>
            <a:endParaRPr lang="es-MX" dirty="0">
              <a:solidFill>
                <a:srgbClr val="00B0F0"/>
              </a:solidFill>
            </a:endParaRPr>
          </a:p>
        </p:txBody>
      </p:sp>
      <p:pic>
        <p:nvPicPr>
          <p:cNvPr id="74759" name="Picture 7" descr="http://selecticade.files.wordpress.com/2011/03/tarde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2104" y="6218059"/>
            <a:ext cx="928694" cy="59531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42852"/>
            <a:ext cx="8072494"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RESOLUCIONES DEL INSTITUTO </a:t>
            </a:r>
          </a:p>
          <a:p>
            <a:pPr algn="r"/>
            <a:r>
              <a:rPr lang="es-MX" sz="2800" dirty="0" smtClean="0">
                <a:effectLst>
                  <a:glow rad="228600">
                    <a:schemeClr val="accent5">
                      <a:satMod val="175000"/>
                      <a:alpha val="40000"/>
                    </a:schemeClr>
                  </a:glow>
                </a:effectLst>
              </a:rPr>
              <a:t>A UNA SPD</a:t>
            </a:r>
            <a:endParaRPr lang="es-MX" sz="2800" dirty="0">
              <a:effectLst>
                <a:glow rad="228600">
                  <a:schemeClr val="accent5">
                    <a:satMod val="175000"/>
                    <a:alpha val="40000"/>
                  </a:schemeClr>
                </a:glow>
              </a:effectLst>
            </a:endParaRPr>
          </a:p>
        </p:txBody>
      </p:sp>
      <p:sp>
        <p:nvSpPr>
          <p:cNvPr id="4" name="3 Rectángulo"/>
          <p:cNvSpPr/>
          <p:nvPr/>
        </p:nvSpPr>
        <p:spPr>
          <a:xfrm>
            <a:off x="1714480" y="3076370"/>
            <a:ext cx="6817960" cy="3108543"/>
          </a:xfrm>
          <a:prstGeom prst="rect">
            <a:avLst/>
          </a:prstGeom>
        </p:spPr>
        <p:txBody>
          <a:bodyPr wrap="square">
            <a:spAutoFit/>
          </a:bodyPr>
          <a:lstStyle/>
          <a:p>
            <a:pPr lvl="0"/>
            <a:r>
              <a:rPr lang="es-MX" sz="1400" dirty="0" smtClean="0"/>
              <a:t>El titular fallezca.</a:t>
            </a:r>
          </a:p>
          <a:p>
            <a:pPr lvl="0"/>
            <a:endParaRPr lang="es-MX" sz="1400" dirty="0" smtClean="0"/>
          </a:p>
          <a:p>
            <a:pPr lvl="0"/>
            <a:endParaRPr lang="en-US" sz="1400" dirty="0" smtClean="0"/>
          </a:p>
          <a:p>
            <a:pPr lvl="0"/>
            <a:endParaRPr lang="es-MX" sz="1400" dirty="0" smtClean="0"/>
          </a:p>
          <a:p>
            <a:pPr lvl="0"/>
            <a:r>
              <a:rPr lang="es-MX" sz="1400" dirty="0" smtClean="0"/>
              <a:t>El titular se desista de manera expresa.</a:t>
            </a:r>
          </a:p>
          <a:p>
            <a:pPr lvl="0"/>
            <a:endParaRPr lang="en-US" sz="1400" dirty="0" smtClean="0"/>
          </a:p>
          <a:p>
            <a:pPr lvl="0"/>
            <a:endParaRPr lang="es-MX" sz="1400" dirty="0" smtClean="0"/>
          </a:p>
          <a:p>
            <a:pPr lvl="0"/>
            <a:endParaRPr lang="es-MX" sz="1400" dirty="0" smtClean="0"/>
          </a:p>
          <a:p>
            <a:pPr lvl="0"/>
            <a:r>
              <a:rPr lang="es-MX" sz="1400" dirty="0" smtClean="0"/>
              <a:t>Admitida la solicitud de protección de datos, se presente una causal de improcedencia.</a:t>
            </a:r>
          </a:p>
          <a:p>
            <a:pPr lvl="0"/>
            <a:endParaRPr lang="en-US" sz="1400" dirty="0" smtClean="0"/>
          </a:p>
          <a:p>
            <a:pPr lvl="0"/>
            <a:endParaRPr lang="en-US" sz="1400" dirty="0" smtClean="0"/>
          </a:p>
          <a:p>
            <a:pPr lvl="0"/>
            <a:endParaRPr lang="es-MX" sz="1400" dirty="0" smtClean="0"/>
          </a:p>
          <a:p>
            <a:pPr lvl="0"/>
            <a:r>
              <a:rPr lang="es-MX" sz="1400" dirty="0" smtClean="0"/>
              <a:t>Por cualquier motivo que deje sin materia la misma.</a:t>
            </a:r>
            <a:endParaRPr lang="en-US" sz="1400" dirty="0"/>
          </a:p>
        </p:txBody>
      </p:sp>
      <p:pic>
        <p:nvPicPr>
          <p:cNvPr id="75778" name="Picture 2" descr="http://unatumbaparamiex.com.ar/img/lapida_3_b_grande.png"/>
          <p:cNvPicPr>
            <a:picLocks noChangeAspect="1" noChangeArrowheads="1"/>
          </p:cNvPicPr>
          <p:nvPr/>
        </p:nvPicPr>
        <p:blipFill>
          <a:blip r:embed="rId3" cstate="print"/>
          <a:srcRect/>
          <a:stretch>
            <a:fillRect/>
          </a:stretch>
        </p:blipFill>
        <p:spPr bwMode="auto">
          <a:xfrm>
            <a:off x="827584" y="2924944"/>
            <a:ext cx="755060" cy="621307"/>
          </a:xfrm>
          <a:prstGeom prst="rect">
            <a:avLst/>
          </a:prstGeom>
          <a:noFill/>
        </p:spPr>
      </p:pic>
      <p:pic>
        <p:nvPicPr>
          <p:cNvPr id="75780" name="Picture 4" descr="http://t3.gstatic.com/images?q=tbn:ANd9GcS2WnSbECMKLbWCFQSapnxje8zz1XSEWpTaikG4e73yjwXwCvuj87sNHIpyEg"/>
          <p:cNvPicPr>
            <a:picLocks noChangeAspect="1" noChangeArrowheads="1"/>
          </p:cNvPicPr>
          <p:nvPr/>
        </p:nvPicPr>
        <p:blipFill>
          <a:blip r:embed="rId4" cstate="print"/>
          <a:srcRect t="28125" r="17857" b="34374"/>
          <a:stretch>
            <a:fillRect/>
          </a:stretch>
        </p:blipFill>
        <p:spPr bwMode="auto">
          <a:xfrm rot="19535745">
            <a:off x="605204" y="3832492"/>
            <a:ext cx="1095383" cy="571504"/>
          </a:xfrm>
          <a:prstGeom prst="rect">
            <a:avLst/>
          </a:prstGeom>
          <a:ln>
            <a:noFill/>
          </a:ln>
          <a:effectLst>
            <a:softEdge rad="112500"/>
          </a:effectLst>
        </p:spPr>
      </p:pic>
      <p:pic>
        <p:nvPicPr>
          <p:cNvPr id="8" name="Picture 4" descr="http://duendecritico.blogia.com/upload/20100722174303-maz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4653136"/>
            <a:ext cx="714380" cy="695330"/>
          </a:xfrm>
          <a:prstGeom prst="rect">
            <a:avLst/>
          </a:prstGeom>
          <a:noFill/>
        </p:spPr>
      </p:pic>
      <p:sp>
        <p:nvSpPr>
          <p:cNvPr id="9" name="8 CuadroTexto"/>
          <p:cNvSpPr txBox="1"/>
          <p:nvPr/>
        </p:nvSpPr>
        <p:spPr>
          <a:xfrm>
            <a:off x="373688" y="2060848"/>
            <a:ext cx="6286544" cy="400110"/>
          </a:xfrm>
          <a:prstGeom prst="rect">
            <a:avLst/>
          </a:prstGeom>
          <a:noFill/>
        </p:spPr>
        <p:txBody>
          <a:bodyPr wrap="square" rtlCol="0">
            <a:spAutoFit/>
          </a:bodyPr>
          <a:lstStyle/>
          <a:p>
            <a:pPr lvl="0" algn="ctr"/>
            <a:r>
              <a:rPr lang="es-MX" sz="2000" dirty="0" smtClean="0">
                <a:effectLst>
                  <a:glow rad="228600">
                    <a:schemeClr val="accent5">
                      <a:satMod val="175000"/>
                      <a:alpha val="40000"/>
                    </a:schemeClr>
                  </a:glow>
                </a:effectLst>
              </a:rPr>
              <a:t>Sobresee </a:t>
            </a:r>
            <a:r>
              <a:rPr lang="es-MX" sz="2000" dirty="0" smtClean="0"/>
              <a:t>la solicitud cuando: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Flecha curvada hacia la derecha"/>
          <p:cNvSpPr/>
          <p:nvPr/>
        </p:nvSpPr>
        <p:spPr>
          <a:xfrm>
            <a:off x="539552" y="4857760"/>
            <a:ext cx="714380" cy="1643074"/>
          </a:xfrm>
          <a:prstGeom prst="curvedRightArrow">
            <a:avLst>
              <a:gd name="adj1" fmla="val 14485"/>
              <a:gd name="adj2" fmla="val 43460"/>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2" name="1 CuadroTexto"/>
          <p:cNvSpPr txBox="1"/>
          <p:nvPr/>
        </p:nvSpPr>
        <p:spPr>
          <a:xfrm>
            <a:off x="1424529" y="313492"/>
            <a:ext cx="7611967"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RESOLUCIÓN FAVORABLE A UNA SPD</a:t>
            </a:r>
            <a:endParaRPr lang="es-MX" sz="2800" dirty="0">
              <a:effectLst>
                <a:glow rad="228600">
                  <a:schemeClr val="accent5">
                    <a:satMod val="175000"/>
                    <a:alpha val="40000"/>
                  </a:schemeClr>
                </a:glow>
              </a:effectLst>
            </a:endParaRPr>
          </a:p>
        </p:txBody>
      </p:sp>
      <p:sp>
        <p:nvSpPr>
          <p:cNvPr id="3" name="2 Rectángulo"/>
          <p:cNvSpPr/>
          <p:nvPr/>
        </p:nvSpPr>
        <p:spPr>
          <a:xfrm>
            <a:off x="1317751" y="2330296"/>
            <a:ext cx="2428891" cy="738664"/>
          </a:xfrm>
          <a:prstGeom prst="rect">
            <a:avLst/>
          </a:prstGeom>
        </p:spPr>
        <p:txBody>
          <a:bodyPr wrap="square">
            <a:spAutoFit/>
          </a:bodyPr>
          <a:lstStyle/>
          <a:p>
            <a:pPr algn="ctr"/>
            <a:r>
              <a:rPr lang="es-MX" sz="1400" dirty="0" smtClean="0"/>
              <a:t>Resuelve a favor del titular y notifica al responsable</a:t>
            </a:r>
            <a:endParaRPr lang="en-US" sz="1400" dirty="0"/>
          </a:p>
        </p:txBody>
      </p:sp>
      <p:sp>
        <p:nvSpPr>
          <p:cNvPr id="4" name="3 Rectángulo"/>
          <p:cNvSpPr/>
          <p:nvPr/>
        </p:nvSpPr>
        <p:spPr>
          <a:xfrm>
            <a:off x="717341" y="3697868"/>
            <a:ext cx="3643338" cy="523220"/>
          </a:xfrm>
          <a:prstGeom prst="rect">
            <a:avLst/>
          </a:prstGeom>
        </p:spPr>
        <p:txBody>
          <a:bodyPr wrap="square">
            <a:spAutoFit/>
          </a:bodyPr>
          <a:lstStyle/>
          <a:p>
            <a:pPr algn="ctr">
              <a:defRPr/>
            </a:pPr>
            <a:r>
              <a:rPr lang="es-MX" sz="1400" dirty="0" smtClean="0"/>
              <a:t>Hará efectivo el ejercicio de los derechos objeto de protección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366247">
            <a:off x="1063790" y="2424539"/>
            <a:ext cx="542273" cy="419028"/>
          </a:xfrm>
          <a:prstGeom prst="rect">
            <a:avLst/>
          </a:prstGeom>
          <a:solidFill>
            <a:schemeClr val="accent1">
              <a:alpha val="0"/>
            </a:schemeClr>
          </a:solidFill>
          <a:effectLst>
            <a:glow rad="228600">
              <a:schemeClr val="accent4">
                <a:satMod val="175000"/>
                <a:alpha val="40000"/>
              </a:schemeClr>
            </a:glow>
          </a:effectLst>
        </p:spPr>
      </p:pic>
      <p:pic>
        <p:nvPicPr>
          <p:cNvPr id="6" name="Picture 2" descr="http://static.wix.com/media/2542e10238a3cb023b0e98e893e8280f.wix_mp"/>
          <p:cNvPicPr>
            <a:picLocks noChangeAspect="1" noChangeArrowheads="1"/>
          </p:cNvPicPr>
          <p:nvPr/>
        </p:nvPicPr>
        <p:blipFill>
          <a:blip r:embed="rId4" cstate="print"/>
          <a:srcRect/>
          <a:stretch>
            <a:fillRect/>
          </a:stretch>
        </p:blipFill>
        <p:spPr bwMode="auto">
          <a:xfrm>
            <a:off x="7380312" y="5003901"/>
            <a:ext cx="1233411" cy="1233411"/>
          </a:xfrm>
          <a:prstGeom prst="rect">
            <a:avLst/>
          </a:prstGeom>
          <a:noFill/>
          <a:effectLst>
            <a:glow rad="228600">
              <a:schemeClr val="tx1">
                <a:alpha val="40000"/>
              </a:schemeClr>
            </a:glow>
          </a:effectLst>
        </p:spPr>
      </p:pic>
      <p:sp>
        <p:nvSpPr>
          <p:cNvPr id="9" name="Rectangle 2"/>
          <p:cNvSpPr>
            <a:spLocks noChangeArrowheads="1"/>
          </p:cNvSpPr>
          <p:nvPr/>
        </p:nvSpPr>
        <p:spPr bwMode="auto">
          <a:xfrm>
            <a:off x="1357290" y="4167151"/>
            <a:ext cx="235745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600" dirty="0" smtClean="0">
                <a:effectLst>
                  <a:glow rad="228600">
                    <a:schemeClr val="accent5">
                      <a:satMod val="175000"/>
                      <a:alpha val="40000"/>
                    </a:schemeClr>
                  </a:glow>
                </a:effectLst>
                <a:latin typeface="+mj-lt"/>
                <a:cs typeface="Arial" pitchFamily="34" charset="0"/>
              </a:rPr>
              <a:t>Plazo &gt;= 10 días</a:t>
            </a:r>
          </a:p>
        </p:txBody>
      </p:sp>
      <p:sp>
        <p:nvSpPr>
          <p:cNvPr id="10" name="9 Rectángulo"/>
          <p:cNvSpPr/>
          <p:nvPr/>
        </p:nvSpPr>
        <p:spPr>
          <a:xfrm>
            <a:off x="1357290" y="5278594"/>
            <a:ext cx="2428892" cy="738664"/>
          </a:xfrm>
          <a:prstGeom prst="rect">
            <a:avLst/>
          </a:prstGeom>
        </p:spPr>
        <p:txBody>
          <a:bodyPr wrap="square">
            <a:spAutoFit/>
          </a:bodyPr>
          <a:lstStyle/>
          <a:p>
            <a:pPr algn="ctr"/>
            <a:r>
              <a:rPr lang="es-MX" sz="1400" dirty="0" smtClean="0"/>
              <a:t>Dará cuenta del cumplimiento por escrito al </a:t>
            </a:r>
            <a:r>
              <a:rPr lang="es-MX" sz="1400" dirty="0" smtClean="0"/>
              <a:t>INAI</a:t>
            </a:r>
            <a:endParaRPr lang="en-US" sz="1400" dirty="0"/>
          </a:p>
        </p:txBody>
      </p:sp>
      <p:pic>
        <p:nvPicPr>
          <p:cNvPr id="12" name="Picture 5" descr="http://3.bp.blogspot.com/_f73GPuX6JOY/TQIB03vs62I/AAAAAAAAAAQ/-YqdRhLW4ss/s1600/icono-tuenti-web20.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1767108" y="4572008"/>
            <a:ext cx="428628" cy="428629"/>
          </a:xfrm>
          <a:prstGeom prst="rect">
            <a:avLst/>
          </a:prstGeom>
          <a:noFill/>
          <a:effectLst>
            <a:glow rad="101600">
              <a:schemeClr val="tx1">
                <a:alpha val="60000"/>
              </a:schemeClr>
            </a:glow>
          </a:effectLst>
        </p:spPr>
      </p:pic>
      <p:sp>
        <p:nvSpPr>
          <p:cNvPr id="14" name="Rectangle 2"/>
          <p:cNvSpPr>
            <a:spLocks noChangeArrowheads="1"/>
          </p:cNvSpPr>
          <p:nvPr/>
        </p:nvSpPr>
        <p:spPr bwMode="auto">
          <a:xfrm>
            <a:off x="2071670" y="6258798"/>
            <a:ext cx="11430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600" dirty="0" smtClean="0">
                <a:effectLst>
                  <a:glow rad="228600">
                    <a:schemeClr val="accent5">
                      <a:satMod val="175000"/>
                      <a:alpha val="40000"/>
                    </a:schemeClr>
                  </a:glow>
                </a:effectLst>
                <a:latin typeface="+mj-lt"/>
                <a:cs typeface="Arial" pitchFamily="34" charset="0"/>
              </a:rPr>
              <a:t>10 días</a:t>
            </a:r>
          </a:p>
        </p:txBody>
      </p:sp>
      <p:sp>
        <p:nvSpPr>
          <p:cNvPr id="15" name="14 Flecha derecha"/>
          <p:cNvSpPr/>
          <p:nvPr/>
        </p:nvSpPr>
        <p:spPr>
          <a:xfrm rot="5400000">
            <a:off x="2250265" y="325211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Flecha derecha"/>
          <p:cNvSpPr/>
          <p:nvPr/>
        </p:nvSpPr>
        <p:spPr>
          <a:xfrm rot="5400000">
            <a:off x="2250265" y="454825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7" name="16 CuadroTexto"/>
          <p:cNvSpPr txBox="1"/>
          <p:nvPr/>
        </p:nvSpPr>
        <p:spPr>
          <a:xfrm>
            <a:off x="857224" y="1229851"/>
            <a:ext cx="8143932" cy="830997"/>
          </a:xfrm>
          <a:prstGeom prst="rect">
            <a:avLst/>
          </a:prstGeom>
          <a:noFill/>
        </p:spPr>
        <p:txBody>
          <a:bodyPr wrap="square" rtlCol="0">
            <a:spAutoFit/>
          </a:bodyPr>
          <a:lstStyle/>
          <a:p>
            <a:pPr lvl="0"/>
            <a:r>
              <a:rPr lang="es-MX" sz="1600" dirty="0" smtClean="0">
                <a:effectLst>
                  <a:glow rad="228600">
                    <a:schemeClr val="accent5">
                      <a:satMod val="175000"/>
                      <a:alpha val="40000"/>
                    </a:schemeClr>
                  </a:glow>
                </a:effectLst>
              </a:rPr>
              <a:t>Sentidos:</a:t>
            </a:r>
          </a:p>
          <a:p>
            <a:pPr lvl="0" algn="ctr"/>
            <a:endParaRPr lang="es-MX" sz="1600" dirty="0" smtClean="0">
              <a:effectLst>
                <a:glow rad="228600">
                  <a:schemeClr val="accent5">
                    <a:satMod val="175000"/>
                    <a:alpha val="40000"/>
                  </a:schemeClr>
                </a:glow>
              </a:effectLst>
            </a:endParaRPr>
          </a:p>
          <a:p>
            <a:pPr lvl="0" algn="ctr"/>
            <a:r>
              <a:rPr lang="es-MX" sz="1600" dirty="0" smtClean="0">
                <a:effectLst>
                  <a:glow rad="228600">
                    <a:schemeClr val="accent5">
                      <a:satMod val="175000"/>
                      <a:alpha val="40000"/>
                    </a:schemeClr>
                  </a:glow>
                </a:effectLst>
              </a:rPr>
              <a:t>Confirmar, revocar o modificar </a:t>
            </a:r>
            <a:r>
              <a:rPr lang="es-MX" sz="1600" dirty="0" smtClean="0"/>
              <a:t>la respuesta del responsable</a:t>
            </a:r>
            <a:endParaRPr lang="en-US" sz="1600" dirty="0"/>
          </a:p>
        </p:txBody>
      </p:sp>
      <p:sp>
        <p:nvSpPr>
          <p:cNvPr id="19" name="18 Rectángulo redondeado"/>
          <p:cNvSpPr/>
          <p:nvPr/>
        </p:nvSpPr>
        <p:spPr>
          <a:xfrm>
            <a:off x="5400153" y="3434943"/>
            <a:ext cx="2124175" cy="2227778"/>
          </a:xfrm>
          <a:prstGeom prst="roundRect">
            <a:avLst/>
          </a:prstGeom>
          <a:noFill/>
          <a:ln w="38100">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1400" dirty="0" smtClean="0">
                <a:solidFill>
                  <a:schemeClr val="tx1"/>
                </a:solidFill>
              </a:rPr>
              <a:t>Contra la resolución al procedimiento de protección de derechos procede el juicio de nulidad ante el Tribunal Federal de Justicia </a:t>
            </a:r>
            <a:r>
              <a:rPr lang="es-MX" sz="1400" dirty="0" smtClean="0">
                <a:solidFill>
                  <a:schemeClr val="tx1"/>
                </a:solidFill>
              </a:rPr>
              <a:t>administra</a:t>
            </a:r>
            <a:r>
              <a:rPr lang="es-MX" sz="1400" dirty="0" smtClean="0">
                <a:solidFill>
                  <a:schemeClr val="tx1"/>
                </a:solidFill>
              </a:rPr>
              <a:t>tiva</a:t>
            </a:r>
            <a:endParaRPr lang="en-US" sz="1400" dirty="0">
              <a:solidFill>
                <a:schemeClr val="tx1"/>
              </a:solidFill>
            </a:endParaRPr>
          </a:p>
        </p:txBody>
      </p:sp>
      <p:sp>
        <p:nvSpPr>
          <p:cNvPr id="20" name="Rectangle 2"/>
          <p:cNvSpPr>
            <a:spLocks noChangeArrowheads="1"/>
          </p:cNvSpPr>
          <p:nvPr/>
        </p:nvSpPr>
        <p:spPr bwMode="auto">
          <a:xfrm>
            <a:off x="5508104" y="2669431"/>
            <a:ext cx="18573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dirty="0" smtClean="0">
                <a:effectLst>
                  <a:glow rad="228600">
                    <a:schemeClr val="accent5">
                      <a:satMod val="175000"/>
                      <a:alpha val="40000"/>
                    </a:schemeClr>
                  </a:glow>
                </a:effectLst>
                <a:latin typeface="+mj-lt"/>
                <a:cs typeface="Arial" pitchFamily="34" charset="0"/>
              </a:rPr>
              <a:t>Medios de </a:t>
            </a:r>
            <a:r>
              <a:rPr lang="es-MX" sz="1600" dirty="0" smtClean="0">
                <a:effectLst>
                  <a:glow rad="228600">
                    <a:schemeClr val="accent5">
                      <a:satMod val="175000"/>
                      <a:alpha val="40000"/>
                    </a:schemeClr>
                  </a:glow>
                </a:effectLst>
                <a:latin typeface="+mj-lt"/>
                <a:cs typeface="Arial" pitchFamily="34" charset="0"/>
              </a:rPr>
              <a:t>impugnación</a:t>
            </a: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366247">
            <a:off x="1587825" y="5791464"/>
            <a:ext cx="542273" cy="419028"/>
          </a:xfrm>
          <a:prstGeom prst="rect">
            <a:avLst/>
          </a:prstGeom>
          <a:solidFill>
            <a:schemeClr val="accent1">
              <a:alpha val="0"/>
            </a:schemeClr>
          </a:solid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ex.aminadab.com/wp-content/uploads/2009/03/20071207231732-lupa.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2000232" y="4286256"/>
            <a:ext cx="1071570" cy="1582435"/>
          </a:xfrm>
          <a:prstGeom prst="rect">
            <a:avLst/>
          </a:prstGeom>
          <a:noFill/>
          <a:effectLst>
            <a:glow rad="101600">
              <a:schemeClr val="tx1">
                <a:alpha val="60000"/>
              </a:schemeClr>
            </a:glow>
          </a:effectLst>
        </p:spPr>
      </p:pic>
      <p:sp>
        <p:nvSpPr>
          <p:cNvPr id="2" name="1 CuadroTexto"/>
          <p:cNvSpPr txBox="1"/>
          <p:nvPr/>
        </p:nvSpPr>
        <p:spPr>
          <a:xfrm>
            <a:off x="1785918" y="4786322"/>
            <a:ext cx="7143768" cy="1446550"/>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PROCEDIMIENTO DE VERIFICACIÓN</a:t>
            </a:r>
            <a:endParaRPr lang="es-MX" sz="4400" dirty="0">
              <a:effectLst>
                <a:glow rad="228600">
                  <a:schemeClr val="accent5">
                    <a:satMod val="175000"/>
                    <a:alpha val="40000"/>
                  </a:schemeClr>
                </a:glow>
              </a:effectLst>
            </a:endParaRPr>
          </a:p>
        </p:txBody>
      </p:sp>
      <p:pic>
        <p:nvPicPr>
          <p:cNvPr id="2050" name="Picture 2" descr="http://static.smartpassiveincome.com/wp-content/uploads/2010/06/blog-post-checklist.jpg"/>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1285852" y="4786322"/>
            <a:ext cx="1730115" cy="147636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redondeado"/>
          <p:cNvSpPr/>
          <p:nvPr/>
        </p:nvSpPr>
        <p:spPr>
          <a:xfrm>
            <a:off x="1857356" y="4111565"/>
            <a:ext cx="5715040" cy="2485787"/>
          </a:xfrm>
          <a:prstGeom prst="roundRect">
            <a:avLst/>
          </a:prstGeom>
          <a:noFill/>
          <a:ln w="38100">
            <a:solidFill>
              <a:schemeClr val="tx1"/>
            </a:solidFill>
          </a:ln>
        </p:spPr>
        <p:txBody>
          <a:bodyPr wrap="square">
            <a:spAutoFit/>
          </a:bodyPr>
          <a:lstStyle/>
          <a:p>
            <a:pPr marL="534988" lvl="0" algn="ctr"/>
            <a:r>
              <a:rPr lang="es-MX" sz="1400" dirty="0" smtClean="0"/>
              <a:t>El procedimiento de verificación se desarrollará en un </a:t>
            </a:r>
            <a:r>
              <a:rPr lang="es-MX" sz="1400" b="1" dirty="0" smtClean="0"/>
              <a:t>máximo 180 días,</a:t>
            </a:r>
            <a:r>
              <a:rPr lang="es-MX" sz="1400" dirty="0" smtClean="0"/>
              <a:t> durante el cual el personal del Instituto plenamente identificado, podrá realizar </a:t>
            </a:r>
            <a:r>
              <a:rPr lang="es-MX" sz="1400" b="1" dirty="0" smtClean="0"/>
              <a:t>visitas  de  máximo 10 días</a:t>
            </a:r>
            <a:r>
              <a:rPr lang="es-MX" sz="1400" dirty="0" smtClean="0"/>
              <a:t>, para allegarse de información necesaria de acuerdo al </a:t>
            </a:r>
            <a:r>
              <a:rPr lang="es-MX" sz="1400" b="1" dirty="0" smtClean="0"/>
              <a:t>objeto y alcance señalado por escrito en la  orden de la visita, concluyendo</a:t>
            </a:r>
            <a:r>
              <a:rPr lang="es-MX" sz="1400" dirty="0" smtClean="0"/>
              <a:t> éstas con el </a:t>
            </a:r>
            <a:r>
              <a:rPr lang="es-MX" sz="1400" b="1" dirty="0" smtClean="0"/>
              <a:t>levantamiento del acta</a:t>
            </a:r>
            <a:r>
              <a:rPr lang="es-MX" sz="1400" dirty="0" smtClean="0"/>
              <a:t> ante 2 testigos.</a:t>
            </a:r>
          </a:p>
          <a:p>
            <a:pPr marL="534988" lvl="0" algn="ctr"/>
            <a:r>
              <a:rPr lang="es-MX" sz="1400" dirty="0" smtClean="0"/>
              <a:t>La verificación </a:t>
            </a:r>
            <a:r>
              <a:rPr lang="es-MX" sz="1400" b="1" dirty="0" smtClean="0"/>
              <a:t>termina</a:t>
            </a:r>
            <a:r>
              <a:rPr lang="es-MX" sz="1400" dirty="0" smtClean="0"/>
              <a:t> con la </a:t>
            </a:r>
            <a:r>
              <a:rPr lang="es-MX" sz="1400" b="1" dirty="0" smtClean="0"/>
              <a:t>resolución del Pleno </a:t>
            </a:r>
            <a:r>
              <a:rPr lang="es-MX" sz="1400" dirty="0" smtClean="0"/>
              <a:t>del Instituto.</a:t>
            </a:r>
            <a:endParaRPr lang="en-US" sz="1400" dirty="0" smtClean="0"/>
          </a:p>
        </p:txBody>
      </p:sp>
      <p:pic>
        <p:nvPicPr>
          <p:cNvPr id="1028" name="Picture 4" descr="http://forex.aminadab.com/wp-content/uploads/2009/03/20071207231732-lup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2860" y="4562380"/>
            <a:ext cx="1294884" cy="2009891"/>
          </a:xfrm>
          <a:prstGeom prst="rect">
            <a:avLst/>
          </a:prstGeom>
          <a:noFill/>
          <a:effectLst>
            <a:glow rad="101600">
              <a:schemeClr val="tx1">
                <a:alpha val="60000"/>
              </a:schemeClr>
            </a:glow>
          </a:effectLst>
        </p:spPr>
      </p:pic>
      <p:sp>
        <p:nvSpPr>
          <p:cNvPr id="2" name="1 CuadroTexto"/>
          <p:cNvSpPr txBox="1"/>
          <p:nvPr/>
        </p:nvSpPr>
        <p:spPr>
          <a:xfrm>
            <a:off x="2428860" y="142852"/>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PROCEDIMIENTO DE VERIFICACIÓN</a:t>
            </a:r>
            <a:endParaRPr lang="es-MX" sz="2800" dirty="0">
              <a:effectLst>
                <a:glow rad="228600">
                  <a:schemeClr val="accent5">
                    <a:satMod val="175000"/>
                    <a:alpha val="40000"/>
                  </a:schemeClr>
                </a:glow>
              </a:effectLst>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716999">
            <a:off x="1896673" y="994011"/>
            <a:ext cx="745909" cy="576382"/>
          </a:xfrm>
          <a:prstGeom prst="rect">
            <a:avLst/>
          </a:prstGeom>
          <a:solidFill>
            <a:schemeClr val="accent1">
              <a:alpha val="0"/>
            </a:schemeClr>
          </a:solidFill>
          <a:effectLst>
            <a:glow rad="228600">
              <a:schemeClr val="accent4">
                <a:satMod val="175000"/>
                <a:alpha val="40000"/>
              </a:schemeClr>
            </a:glow>
          </a:effectLst>
        </p:spPr>
      </p:pic>
      <p:sp>
        <p:nvSpPr>
          <p:cNvPr id="5" name="4 Rectángulo"/>
          <p:cNvSpPr/>
          <p:nvPr/>
        </p:nvSpPr>
        <p:spPr>
          <a:xfrm>
            <a:off x="2357390" y="1384561"/>
            <a:ext cx="4357750" cy="1169551"/>
          </a:xfrm>
          <a:prstGeom prst="rect">
            <a:avLst/>
          </a:prstGeom>
        </p:spPr>
        <p:txBody>
          <a:bodyPr wrap="square">
            <a:spAutoFit/>
          </a:bodyPr>
          <a:lstStyle/>
          <a:p>
            <a:pPr lvl="0" algn="ctr"/>
            <a:r>
              <a:rPr lang="es-MX" sz="1400" b="1" dirty="0" smtClean="0"/>
              <a:t>Verificará</a:t>
            </a:r>
            <a:r>
              <a:rPr lang="es-MX" sz="1400" dirty="0" smtClean="0"/>
              <a:t> el cumplimiento de la Ley y demás normatividad que  de ésta derive requiriendo la </a:t>
            </a:r>
            <a:r>
              <a:rPr lang="es-MX" sz="1400" b="1" dirty="0" smtClean="0"/>
              <a:t>documentación</a:t>
            </a:r>
            <a:r>
              <a:rPr lang="es-MX" sz="1400" dirty="0" smtClean="0"/>
              <a:t> necesaria o bien con visitas en el establecimiento donde estén </a:t>
            </a:r>
            <a:r>
              <a:rPr lang="es-MX" sz="1400" b="1" dirty="0" smtClean="0"/>
              <a:t>las bases de datos del responsable</a:t>
            </a:r>
            <a:endParaRPr lang="en-US" sz="1400" b="1" dirty="0"/>
          </a:p>
        </p:txBody>
      </p:sp>
      <p:sp>
        <p:nvSpPr>
          <p:cNvPr id="6" name="5 Rectángulo"/>
          <p:cNvSpPr/>
          <p:nvPr/>
        </p:nvSpPr>
        <p:spPr>
          <a:xfrm>
            <a:off x="6143636" y="6597352"/>
            <a:ext cx="1357322" cy="307777"/>
          </a:xfrm>
          <a:prstGeom prst="rect">
            <a:avLst/>
          </a:prstGeom>
        </p:spPr>
        <p:txBody>
          <a:bodyPr wrap="square">
            <a:spAutoFit/>
          </a:bodyPr>
          <a:lstStyle/>
          <a:p>
            <a:pPr lvl="0" algn="ctr"/>
            <a:r>
              <a:rPr lang="es-MX" sz="1400" dirty="0" smtClean="0">
                <a:effectLst>
                  <a:glow rad="228600">
                    <a:schemeClr val="accent5">
                      <a:satMod val="175000"/>
                      <a:alpha val="40000"/>
                    </a:schemeClr>
                  </a:glow>
                </a:effectLst>
              </a:rPr>
              <a:t>+ 180 días</a:t>
            </a:r>
            <a:endParaRPr lang="en-US" sz="1400" dirty="0">
              <a:effectLst>
                <a:glow rad="228600">
                  <a:schemeClr val="accent5">
                    <a:satMod val="175000"/>
                    <a:alpha val="40000"/>
                  </a:schemeClr>
                </a:glow>
              </a:effectLst>
            </a:endParaRPr>
          </a:p>
        </p:txBody>
      </p:sp>
      <p:sp>
        <p:nvSpPr>
          <p:cNvPr id="7" name="6 Rectángulo"/>
          <p:cNvSpPr/>
          <p:nvPr/>
        </p:nvSpPr>
        <p:spPr>
          <a:xfrm>
            <a:off x="6715140" y="2045293"/>
            <a:ext cx="1357322" cy="646331"/>
          </a:xfrm>
          <a:prstGeom prst="rect">
            <a:avLst/>
          </a:prstGeom>
        </p:spPr>
        <p:txBody>
          <a:bodyPr wrap="square">
            <a:spAutoFit/>
          </a:bodyPr>
          <a:lstStyle/>
          <a:p>
            <a:pPr lvl="0" algn="ctr"/>
            <a:r>
              <a:rPr lang="es-MX" dirty="0" smtClean="0">
                <a:effectLst>
                  <a:glow rad="228600">
                    <a:schemeClr val="accent5">
                      <a:satMod val="175000"/>
                      <a:alpha val="40000"/>
                    </a:schemeClr>
                  </a:glow>
                </a:effectLst>
              </a:rPr>
              <a:t>A petición de parte</a:t>
            </a:r>
            <a:endParaRPr lang="en-US" dirty="0">
              <a:effectLst>
                <a:glow rad="228600">
                  <a:schemeClr val="accent5">
                    <a:satMod val="175000"/>
                    <a:alpha val="40000"/>
                  </a:schemeClr>
                </a:glow>
              </a:effectLst>
            </a:endParaRPr>
          </a:p>
        </p:txBody>
      </p:sp>
      <p:sp>
        <p:nvSpPr>
          <p:cNvPr id="8" name="7 Rectángulo"/>
          <p:cNvSpPr/>
          <p:nvPr/>
        </p:nvSpPr>
        <p:spPr>
          <a:xfrm>
            <a:off x="-32" y="3259739"/>
            <a:ext cx="2857520" cy="738664"/>
          </a:xfrm>
          <a:prstGeom prst="rect">
            <a:avLst/>
          </a:prstGeom>
        </p:spPr>
        <p:txBody>
          <a:bodyPr wrap="square">
            <a:spAutoFit/>
          </a:bodyPr>
          <a:lstStyle/>
          <a:p>
            <a:pPr lvl="0" algn="ctr"/>
            <a:r>
              <a:rPr lang="es-MX" sz="1400" dirty="0" smtClean="0"/>
              <a:t>Por incumplimiento a  resoluciones / conocimiento de violaciones </a:t>
            </a:r>
            <a:endParaRPr lang="en-US" sz="1400" dirty="0"/>
          </a:p>
        </p:txBody>
      </p:sp>
      <p:sp>
        <p:nvSpPr>
          <p:cNvPr id="9" name="8 Rectángulo"/>
          <p:cNvSpPr/>
          <p:nvPr/>
        </p:nvSpPr>
        <p:spPr>
          <a:xfrm>
            <a:off x="4643438" y="3253245"/>
            <a:ext cx="4286248" cy="738664"/>
          </a:xfrm>
          <a:prstGeom prst="rect">
            <a:avLst/>
          </a:prstGeom>
        </p:spPr>
        <p:txBody>
          <a:bodyPr wrap="square">
            <a:spAutoFit/>
          </a:bodyPr>
          <a:lstStyle/>
          <a:p>
            <a:pPr lvl="0" algn="ctr"/>
            <a:r>
              <a:rPr lang="es-MX" sz="1400" dirty="0" smtClean="0"/>
              <a:t>Cualquiera podrá </a:t>
            </a:r>
            <a:r>
              <a:rPr lang="es-MX" sz="1400" b="1" dirty="0" smtClean="0"/>
              <a:t>denunciar</a:t>
            </a:r>
            <a:r>
              <a:rPr lang="es-MX" sz="1400" dirty="0" smtClean="0"/>
              <a:t> las presuntas violaciones; el </a:t>
            </a:r>
            <a:r>
              <a:rPr lang="es-MX" sz="1400" b="1" dirty="0" smtClean="0"/>
              <a:t>Pleno</a:t>
            </a:r>
            <a:r>
              <a:rPr lang="es-MX" sz="1400" dirty="0" smtClean="0"/>
              <a:t> del </a:t>
            </a:r>
            <a:r>
              <a:rPr lang="es-MX" sz="1400" dirty="0" smtClean="0"/>
              <a:t>INAI</a:t>
            </a:r>
            <a:r>
              <a:rPr lang="es-MX" sz="1400" dirty="0" smtClean="0"/>
              <a:t>, </a:t>
            </a:r>
            <a:r>
              <a:rPr lang="es-MX" sz="1400" b="1" dirty="0" smtClean="0"/>
              <a:t>determinará</a:t>
            </a:r>
            <a:r>
              <a:rPr lang="es-MX" sz="1400" dirty="0" smtClean="0"/>
              <a:t> de manera fundada y motivada </a:t>
            </a:r>
            <a:r>
              <a:rPr lang="es-MX" sz="1400" b="1" dirty="0" smtClean="0"/>
              <a:t>la procedencia</a:t>
            </a:r>
            <a:endParaRPr lang="en-US" sz="1400" b="1" dirty="0"/>
          </a:p>
        </p:txBody>
      </p:sp>
      <p:sp>
        <p:nvSpPr>
          <p:cNvPr id="14" name="13 Flecha derecha"/>
          <p:cNvSpPr/>
          <p:nvPr/>
        </p:nvSpPr>
        <p:spPr>
          <a:xfrm rot="5400000">
            <a:off x="1035819" y="2788898"/>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5" name="14 Flecha derecha"/>
          <p:cNvSpPr/>
          <p:nvPr/>
        </p:nvSpPr>
        <p:spPr>
          <a:xfrm rot="5400000">
            <a:off x="7108081" y="286033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9" name="18 Rectángulo"/>
          <p:cNvSpPr/>
          <p:nvPr/>
        </p:nvSpPr>
        <p:spPr>
          <a:xfrm>
            <a:off x="642910" y="2169533"/>
            <a:ext cx="1357322" cy="369332"/>
          </a:xfrm>
          <a:prstGeom prst="rect">
            <a:avLst/>
          </a:prstGeom>
        </p:spPr>
        <p:txBody>
          <a:bodyPr wrap="square">
            <a:spAutoFit/>
          </a:bodyPr>
          <a:lstStyle/>
          <a:p>
            <a:pPr lvl="0" algn="ctr"/>
            <a:r>
              <a:rPr lang="es-MX" dirty="0" smtClean="0">
                <a:effectLst>
                  <a:glow rad="228600">
                    <a:schemeClr val="accent5">
                      <a:satMod val="175000"/>
                      <a:alpha val="40000"/>
                    </a:schemeClr>
                  </a:glow>
                </a:effectLst>
              </a:rPr>
              <a:t>De oficio</a:t>
            </a:r>
            <a:endParaRPr lang="en-US" dirty="0">
              <a:effectLst>
                <a:glow rad="228600">
                  <a:schemeClr val="accent5">
                    <a:satMod val="175000"/>
                    <a:alpha val="40000"/>
                  </a:schemeClr>
                </a:glow>
              </a:effectLst>
            </a:endParaRPr>
          </a:p>
        </p:txBody>
      </p:sp>
      <p:sp>
        <p:nvSpPr>
          <p:cNvPr id="21" name="20 Rectángulo"/>
          <p:cNvSpPr/>
          <p:nvPr/>
        </p:nvSpPr>
        <p:spPr>
          <a:xfrm>
            <a:off x="7787957" y="6041704"/>
            <a:ext cx="1357322" cy="523220"/>
          </a:xfrm>
          <a:prstGeom prst="rect">
            <a:avLst/>
          </a:prstGeom>
        </p:spPr>
        <p:txBody>
          <a:bodyPr wrap="square">
            <a:spAutoFit/>
          </a:bodyPr>
          <a:lstStyle/>
          <a:p>
            <a:pPr lvl="0" algn="ctr"/>
            <a:r>
              <a:rPr lang="es-MX" sz="1400" i="1" dirty="0" smtClean="0">
                <a:effectLst>
                  <a:glow rad="228600">
                    <a:schemeClr val="accent5">
                      <a:satMod val="175000"/>
                      <a:alpha val="40000"/>
                    </a:schemeClr>
                  </a:glow>
                </a:effectLst>
              </a:rPr>
              <a:t>Capítulo IX del Reglamento</a:t>
            </a:r>
            <a:endParaRPr lang="en-US" sz="1400" i="1" dirty="0">
              <a:effectLst>
                <a:glow rad="228600">
                  <a:schemeClr val="accent5">
                    <a:satMod val="175000"/>
                    <a:alpha val="40000"/>
                  </a:schemeClr>
                </a:glow>
              </a:effectLst>
            </a:endParaRPr>
          </a:p>
        </p:txBody>
      </p:sp>
      <p:sp>
        <p:nvSpPr>
          <p:cNvPr id="10" name="9 Flecha curvada hacia la derecha"/>
          <p:cNvSpPr/>
          <p:nvPr/>
        </p:nvSpPr>
        <p:spPr>
          <a:xfrm rot="1470338">
            <a:off x="1262542" y="1255384"/>
            <a:ext cx="452788" cy="783159"/>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2" name="11 Flecha curvada hacia abajo"/>
          <p:cNvSpPr/>
          <p:nvPr/>
        </p:nvSpPr>
        <p:spPr>
          <a:xfrm rot="1953821">
            <a:off x="6753389" y="1405857"/>
            <a:ext cx="783229" cy="385806"/>
          </a:xfrm>
          <a:prstGeom prst="curvedDown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0" y="4960822"/>
            <a:ext cx="4357686" cy="1446550"/>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SANCIONES E INFRACCIONES</a:t>
            </a:r>
            <a:endParaRPr lang="es-MX" sz="4400" dirty="0">
              <a:effectLst>
                <a:glow rad="228600">
                  <a:schemeClr val="accent5">
                    <a:satMod val="175000"/>
                    <a:alpha val="40000"/>
                  </a:schemeClr>
                </a:glow>
              </a:effectLst>
            </a:endParaRPr>
          </a:p>
        </p:txBody>
      </p:sp>
      <p:pic>
        <p:nvPicPr>
          <p:cNvPr id="3" name="Picture 2" descr="http://www.fenercom.com/img/normativa/normativa-y-organismos-mazo-y-libro.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1071538" y="4929198"/>
            <a:ext cx="3871940" cy="1643748"/>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9" y="142852"/>
            <a:ext cx="8606190"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800" dirty="0" smtClean="0">
                <a:effectLst>
                  <a:glow rad="228600">
                    <a:schemeClr val="accent5">
                      <a:satMod val="175000"/>
                      <a:alpha val="40000"/>
                    </a:schemeClr>
                  </a:glow>
                </a:effectLst>
              </a:rPr>
              <a:t>PROCEDIMIENTO DE IMPOSICIÓN </a:t>
            </a:r>
          </a:p>
          <a:p>
            <a:pPr algn="r"/>
            <a:r>
              <a:rPr lang="es-MX" sz="2800" dirty="0" smtClean="0">
                <a:effectLst>
                  <a:glow rad="228600">
                    <a:schemeClr val="accent5">
                      <a:satMod val="175000"/>
                      <a:alpha val="40000"/>
                    </a:schemeClr>
                  </a:glow>
                </a:effectLst>
              </a:rPr>
              <a:t>DE SANCIONES</a:t>
            </a:r>
            <a:endParaRPr lang="es-MX" sz="2800" dirty="0">
              <a:effectLst>
                <a:glow rad="228600">
                  <a:schemeClr val="accent5">
                    <a:satMod val="175000"/>
                    <a:alpha val="40000"/>
                  </a:schemeClr>
                </a:glow>
              </a:effectLst>
            </a:endParaRPr>
          </a:p>
        </p:txBody>
      </p:sp>
      <p:sp>
        <p:nvSpPr>
          <p:cNvPr id="4" name="3 Rectángulo"/>
          <p:cNvSpPr/>
          <p:nvPr/>
        </p:nvSpPr>
        <p:spPr>
          <a:xfrm>
            <a:off x="591457" y="1820838"/>
            <a:ext cx="2311464" cy="738664"/>
          </a:xfrm>
          <a:prstGeom prst="rect">
            <a:avLst/>
          </a:prstGeom>
        </p:spPr>
        <p:txBody>
          <a:bodyPr wrap="square">
            <a:spAutoFit/>
          </a:bodyPr>
          <a:lstStyle/>
          <a:p>
            <a:pPr lvl="0" algn="ctr"/>
            <a:r>
              <a:rPr lang="es-MX" sz="1400" dirty="0" smtClean="0"/>
              <a:t>Por procedimientos de PD o de verificación</a:t>
            </a:r>
          </a:p>
          <a:p>
            <a:pPr lvl="0" algn="ctr"/>
            <a:r>
              <a:rPr lang="es-MX" sz="1400" dirty="0" smtClean="0"/>
              <a:t>(presunta infracción)</a:t>
            </a:r>
            <a:endParaRPr lang="en-US" sz="1400" dirty="0"/>
          </a:p>
        </p:txBody>
      </p:sp>
      <p:sp>
        <p:nvSpPr>
          <p:cNvPr id="5" name="4 Rectángulo"/>
          <p:cNvSpPr/>
          <p:nvPr/>
        </p:nvSpPr>
        <p:spPr>
          <a:xfrm>
            <a:off x="3333804" y="1811787"/>
            <a:ext cx="1928826" cy="954107"/>
          </a:xfrm>
          <a:prstGeom prst="rect">
            <a:avLst/>
          </a:prstGeom>
        </p:spPr>
        <p:txBody>
          <a:bodyPr wrap="square">
            <a:spAutoFit/>
          </a:bodyPr>
          <a:lstStyle/>
          <a:p>
            <a:pPr lvl="0" algn="ctr"/>
            <a:r>
              <a:rPr lang="es-MX" sz="1400" dirty="0" smtClean="0"/>
              <a:t>Notifica al presunto infractor y proporciona informe de hechos</a:t>
            </a:r>
            <a:endParaRPr lang="en-US" sz="1400" dirty="0"/>
          </a:p>
        </p:txBody>
      </p:sp>
      <p:sp>
        <p:nvSpPr>
          <p:cNvPr id="10" name="9 Rectángulo"/>
          <p:cNvSpPr/>
          <p:nvPr/>
        </p:nvSpPr>
        <p:spPr>
          <a:xfrm>
            <a:off x="6067436" y="1823662"/>
            <a:ext cx="2928958" cy="954107"/>
          </a:xfrm>
          <a:prstGeom prst="rect">
            <a:avLst/>
          </a:prstGeom>
        </p:spPr>
        <p:txBody>
          <a:bodyPr wrap="square">
            <a:spAutoFit/>
          </a:bodyPr>
          <a:lstStyle/>
          <a:p>
            <a:pPr>
              <a:defRPr/>
            </a:pPr>
            <a:r>
              <a:rPr lang="es-MX" sz="1400" dirty="0" smtClean="0"/>
              <a:t>Recibe notificación</a:t>
            </a:r>
          </a:p>
          <a:p>
            <a:pPr marL="355600" indent="-177800">
              <a:buFont typeface="Arial" pitchFamily="34" charset="0"/>
              <a:buChar char="•"/>
            </a:pPr>
            <a:r>
              <a:rPr lang="es-MX" sz="1400" dirty="0" smtClean="0"/>
              <a:t>Ofrece pruebas</a:t>
            </a:r>
          </a:p>
          <a:p>
            <a:pPr marL="355600" indent="-177800">
              <a:buFont typeface="Arial" pitchFamily="34" charset="0"/>
              <a:buChar char="•"/>
            </a:pPr>
            <a:r>
              <a:rPr lang="es-MX" sz="1400" dirty="0" smtClean="0"/>
              <a:t>Manifiesta por escrito lo que a su derecho convenga</a:t>
            </a:r>
            <a:endParaRPr lang="en-US" sz="1400" dirty="0"/>
          </a:p>
        </p:txBody>
      </p:sp>
      <p:pic>
        <p:nvPicPr>
          <p:cNvPr id="11"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857884" y="2180852"/>
            <a:ext cx="357190" cy="357191"/>
          </a:xfrm>
          <a:prstGeom prst="rect">
            <a:avLst/>
          </a:prstGeom>
          <a:noFill/>
          <a:effectLst>
            <a:glow rad="101600">
              <a:schemeClr val="tx1">
                <a:alpha val="60000"/>
              </a:schemeClr>
            </a:glow>
          </a:effectLst>
        </p:spPr>
      </p:pic>
      <p:sp>
        <p:nvSpPr>
          <p:cNvPr id="12" name="11 Rectángulo"/>
          <p:cNvSpPr/>
          <p:nvPr/>
        </p:nvSpPr>
        <p:spPr>
          <a:xfrm>
            <a:off x="5964092" y="3555013"/>
            <a:ext cx="3000396" cy="954107"/>
          </a:xfrm>
          <a:prstGeom prst="rect">
            <a:avLst/>
          </a:prstGeom>
        </p:spPr>
        <p:txBody>
          <a:bodyPr wrap="square">
            <a:spAutoFit/>
          </a:bodyPr>
          <a:lstStyle/>
          <a:p>
            <a:pPr algn="ctr"/>
            <a:r>
              <a:rPr lang="es-MX" sz="1400" dirty="0" smtClean="0"/>
              <a:t>Desahoga de acuerdo a las pruebas admitidas, y en su caso solicita aquéllas adicionales que estime necesarias</a:t>
            </a:r>
            <a:endParaRPr lang="en-US" sz="1400" dirty="0"/>
          </a:p>
        </p:txBody>
      </p:sp>
      <p:sp>
        <p:nvSpPr>
          <p:cNvPr id="13" name="12 Flecha derecha"/>
          <p:cNvSpPr/>
          <p:nvPr/>
        </p:nvSpPr>
        <p:spPr>
          <a:xfrm rot="5400000">
            <a:off x="7139006" y="2963204"/>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6247">
            <a:off x="5331414" y="3340177"/>
            <a:ext cx="608247" cy="470008"/>
          </a:xfrm>
          <a:prstGeom prst="rect">
            <a:avLst/>
          </a:prstGeom>
          <a:solidFill>
            <a:schemeClr val="accent1">
              <a:alpha val="0"/>
            </a:schemeClr>
          </a:solidFill>
          <a:effectLst>
            <a:glow rad="228600">
              <a:schemeClr val="accent4">
                <a:satMod val="175000"/>
                <a:alpha val="40000"/>
              </a:schemeClr>
            </a:glow>
          </a:effectLst>
        </p:spPr>
      </p:pic>
      <p:sp>
        <p:nvSpPr>
          <p:cNvPr id="15" name="14 Rectángulo"/>
          <p:cNvSpPr/>
          <p:nvPr/>
        </p:nvSpPr>
        <p:spPr>
          <a:xfrm>
            <a:off x="6980655" y="5246858"/>
            <a:ext cx="2163345" cy="523220"/>
          </a:xfrm>
          <a:prstGeom prst="rect">
            <a:avLst/>
          </a:prstGeom>
        </p:spPr>
        <p:txBody>
          <a:bodyPr wrap="square">
            <a:spAutoFit/>
          </a:bodyPr>
          <a:lstStyle/>
          <a:p>
            <a:pPr algn="ctr"/>
            <a:r>
              <a:rPr lang="es-MX" sz="1400" dirty="0" smtClean="0"/>
              <a:t>Notifica al presunto infractor</a:t>
            </a:r>
            <a:endParaRPr lang="en-US" sz="1400" dirty="0"/>
          </a:p>
        </p:txBody>
      </p:sp>
      <p:sp>
        <p:nvSpPr>
          <p:cNvPr id="17" name="16 Flecha derecha"/>
          <p:cNvSpPr/>
          <p:nvPr/>
        </p:nvSpPr>
        <p:spPr>
          <a:xfrm rot="5400000">
            <a:off x="7179487" y="460772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3873817" y="5344008"/>
            <a:ext cx="2143140" cy="738664"/>
          </a:xfrm>
          <a:prstGeom prst="rect">
            <a:avLst/>
          </a:prstGeom>
          <a:ln>
            <a:solidFill>
              <a:schemeClr val="tx1"/>
            </a:solidFill>
            <a:prstDash val="dash"/>
          </a:ln>
        </p:spPr>
        <p:txBody>
          <a:bodyPr wrap="square">
            <a:spAutoFit/>
          </a:bodyPr>
          <a:lstStyle/>
          <a:p>
            <a:pPr algn="ctr">
              <a:defRPr/>
            </a:pPr>
            <a:r>
              <a:rPr lang="es-MX" sz="1400" dirty="0" smtClean="0"/>
              <a:t>Podrá presentar alegatos  si lo considera necesario</a:t>
            </a:r>
          </a:p>
        </p:txBody>
      </p:sp>
      <p:pic>
        <p:nvPicPr>
          <p:cNvPr id="19"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786182" y="5090811"/>
            <a:ext cx="357190" cy="357191"/>
          </a:xfrm>
          <a:prstGeom prst="rect">
            <a:avLst/>
          </a:prstGeom>
          <a:noFill/>
          <a:effectLst>
            <a:glow rad="101600">
              <a:schemeClr val="tx1">
                <a:alpha val="60000"/>
              </a:schemeClr>
            </a:glow>
          </a:effectLst>
        </p:spPr>
      </p:pic>
      <p:sp>
        <p:nvSpPr>
          <p:cNvPr id="20" name="19 Rectángulo"/>
          <p:cNvSpPr/>
          <p:nvPr/>
        </p:nvSpPr>
        <p:spPr>
          <a:xfrm>
            <a:off x="1643073" y="5461172"/>
            <a:ext cx="1643042" cy="523220"/>
          </a:xfrm>
          <a:prstGeom prst="rect">
            <a:avLst/>
          </a:prstGeom>
        </p:spPr>
        <p:txBody>
          <a:bodyPr wrap="square">
            <a:spAutoFit/>
          </a:bodyPr>
          <a:lstStyle/>
          <a:p>
            <a:pPr algn="ctr"/>
            <a:r>
              <a:rPr lang="es-MX" sz="1400" dirty="0" smtClean="0"/>
              <a:t>Resolución del Pleno</a:t>
            </a:r>
          </a:p>
        </p:txBody>
      </p:sp>
      <p:sp>
        <p:nvSpPr>
          <p:cNvPr id="22" name="Rectangle 2"/>
          <p:cNvSpPr>
            <a:spLocks noChangeArrowheads="1"/>
          </p:cNvSpPr>
          <p:nvPr/>
        </p:nvSpPr>
        <p:spPr bwMode="auto">
          <a:xfrm>
            <a:off x="7748902" y="2773413"/>
            <a:ext cx="10715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15 días</a:t>
            </a:r>
          </a:p>
        </p:txBody>
      </p:sp>
      <p:sp>
        <p:nvSpPr>
          <p:cNvPr id="23" name="Rectangle 2"/>
          <p:cNvSpPr>
            <a:spLocks noChangeArrowheads="1"/>
          </p:cNvSpPr>
          <p:nvPr/>
        </p:nvSpPr>
        <p:spPr bwMode="auto">
          <a:xfrm>
            <a:off x="1428759" y="6036064"/>
            <a:ext cx="200023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50 días máx.</a:t>
            </a:r>
          </a:p>
        </p:txBody>
      </p:sp>
      <p:sp>
        <p:nvSpPr>
          <p:cNvPr id="24" name="Rectangle 2"/>
          <p:cNvSpPr>
            <a:spLocks noChangeArrowheads="1"/>
          </p:cNvSpPr>
          <p:nvPr/>
        </p:nvSpPr>
        <p:spPr bwMode="auto">
          <a:xfrm>
            <a:off x="4995866" y="6317314"/>
            <a:ext cx="10715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5 días</a:t>
            </a:r>
          </a:p>
        </p:txBody>
      </p:sp>
      <p:sp>
        <p:nvSpPr>
          <p:cNvPr id="25" name="24 Flecha derecha"/>
          <p:cNvSpPr/>
          <p:nvPr/>
        </p:nvSpPr>
        <p:spPr>
          <a:xfrm>
            <a:off x="2652888" y="2051034"/>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6" name="25 Flecha derecha"/>
          <p:cNvSpPr/>
          <p:nvPr/>
        </p:nvSpPr>
        <p:spPr>
          <a:xfrm>
            <a:off x="5143504" y="205003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7" name="26 Flecha derecha"/>
          <p:cNvSpPr/>
          <p:nvPr/>
        </p:nvSpPr>
        <p:spPr>
          <a:xfrm rot="10800000">
            <a:off x="3286115" y="568875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grpSp>
        <p:nvGrpSpPr>
          <p:cNvPr id="28" name="27 Grupo"/>
          <p:cNvGrpSpPr/>
          <p:nvPr/>
        </p:nvGrpSpPr>
        <p:grpSpPr>
          <a:xfrm>
            <a:off x="237824" y="2097151"/>
            <a:ext cx="707265" cy="428081"/>
            <a:chOff x="19050" y="4867699"/>
            <a:chExt cx="571504" cy="323898"/>
          </a:xfrm>
          <a:effectLst>
            <a:glow rad="101600">
              <a:schemeClr val="tx1">
                <a:alpha val="60000"/>
              </a:schemeClr>
            </a:glow>
          </a:effectLst>
        </p:grpSpPr>
        <p:pic>
          <p:nvPicPr>
            <p:cNvPr id="29"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21340824">
              <a:off x="154650" y="4867699"/>
              <a:ext cx="276153" cy="323898"/>
            </a:xfrm>
            <a:prstGeom prst="rect">
              <a:avLst/>
            </a:prstGeom>
            <a:noFill/>
            <a:effectLst/>
          </p:spPr>
        </p:pic>
        <p:sp>
          <p:nvSpPr>
            <p:cNvPr id="30" name="29 CuadroTexto"/>
            <p:cNvSpPr txBox="1"/>
            <p:nvPr/>
          </p:nvSpPr>
          <p:spPr>
            <a:xfrm>
              <a:off x="19050" y="4905656"/>
              <a:ext cx="571504" cy="25616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1600" b="1" dirty="0" smtClean="0">
                  <a:ln w="11430"/>
                  <a:effectLst>
                    <a:outerShdw blurRad="50800" dist="39000" dir="5460000" algn="tl">
                      <a:srgbClr val="000000">
                        <a:alpha val="38000"/>
                      </a:srgbClr>
                    </a:outerShdw>
                  </a:effectLst>
                </a:rPr>
                <a:t>LEY</a:t>
              </a:r>
              <a:endParaRPr lang="es-MX" sz="1600" b="1" dirty="0">
                <a:ln w="11430"/>
                <a:effectLst>
                  <a:outerShdw blurRad="50800" dist="39000" dir="5460000" algn="tl">
                    <a:srgbClr val="000000">
                      <a:alpha val="38000"/>
                    </a:srgbClr>
                  </a:outerShdw>
                </a:effectLst>
              </a:endParaRPr>
            </a:p>
          </p:txBody>
        </p:sp>
      </p:grpSp>
      <p:sp>
        <p:nvSpPr>
          <p:cNvPr id="32" name="31 Flecha derecha"/>
          <p:cNvSpPr/>
          <p:nvPr/>
        </p:nvSpPr>
        <p:spPr>
          <a:xfrm rot="16200000">
            <a:off x="2112150" y="4938658"/>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3" name="32 Rectángulo"/>
          <p:cNvSpPr/>
          <p:nvPr/>
        </p:nvSpPr>
        <p:spPr>
          <a:xfrm>
            <a:off x="1571635" y="3857628"/>
            <a:ext cx="1643042" cy="738664"/>
          </a:xfrm>
          <a:prstGeom prst="rect">
            <a:avLst/>
          </a:prstGeom>
        </p:spPr>
        <p:txBody>
          <a:bodyPr wrap="square">
            <a:spAutoFit/>
          </a:bodyPr>
          <a:lstStyle/>
          <a:p>
            <a:pPr algn="ctr"/>
            <a:r>
              <a:rPr lang="es-MX" sz="1400" dirty="0" smtClean="0"/>
              <a:t>Notifica la resolución a las partes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917" y="5649072"/>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6247">
            <a:off x="3229940" y="1333534"/>
            <a:ext cx="608247" cy="470008"/>
          </a:xfrm>
          <a:prstGeom prst="rect">
            <a:avLst/>
          </a:prstGeom>
          <a:solidFill>
            <a:schemeClr val="accent1">
              <a:alpha val="0"/>
            </a:schemeClr>
          </a:solidFill>
          <a:effectLst>
            <a:glow rad="228600">
              <a:schemeClr val="accent4">
                <a:satMod val="175000"/>
                <a:alpha val="40000"/>
              </a:schemeClr>
            </a:glow>
          </a:effec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6247">
            <a:off x="1212184" y="3586943"/>
            <a:ext cx="608247" cy="470008"/>
          </a:xfrm>
          <a:prstGeom prst="rect">
            <a:avLst/>
          </a:prstGeom>
          <a:solidFill>
            <a:schemeClr val="accent1">
              <a:alpha val="0"/>
            </a:schemeClr>
          </a:solidFill>
          <a:effectLst>
            <a:glow rad="228600">
              <a:schemeClr val="accent4">
                <a:satMod val="175000"/>
                <a:alpha val="40000"/>
              </a:schemeClr>
            </a:glow>
          </a:effec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6247">
            <a:off x="1130881" y="5158944"/>
            <a:ext cx="608247" cy="470008"/>
          </a:xfrm>
          <a:prstGeom prst="rect">
            <a:avLst/>
          </a:prstGeom>
          <a:solidFill>
            <a:schemeClr val="accent1">
              <a:alpha val="0"/>
            </a:schemeClr>
          </a:solidFill>
          <a:effectLst>
            <a:glow rad="228600">
              <a:schemeClr val="accent4">
                <a:satMod val="175000"/>
                <a:alpha val="40000"/>
              </a:schemeClr>
            </a:glow>
          </a:effectLst>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366247">
            <a:off x="6468768" y="4883087"/>
            <a:ext cx="608247" cy="470008"/>
          </a:xfrm>
          <a:prstGeom prst="rect">
            <a:avLst/>
          </a:prstGeom>
          <a:solidFill>
            <a:schemeClr val="accent1">
              <a:alpha val="0"/>
            </a:schemeClr>
          </a:solid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09378432"/>
              </p:ext>
            </p:extLst>
          </p:nvPr>
        </p:nvGraphicFramePr>
        <p:xfrm>
          <a:off x="814856" y="1916832"/>
          <a:ext cx="7429552" cy="471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4499992" y="1425037"/>
            <a:ext cx="258142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Infracciones </a:t>
            </a:r>
          </a:p>
        </p:txBody>
      </p:sp>
      <p:sp>
        <p:nvSpPr>
          <p:cNvPr id="5" name="Rectangle 2"/>
          <p:cNvSpPr>
            <a:spLocks noChangeArrowheads="1"/>
          </p:cNvSpPr>
          <p:nvPr/>
        </p:nvSpPr>
        <p:spPr bwMode="auto">
          <a:xfrm>
            <a:off x="971600" y="1444714"/>
            <a:ext cx="20002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Sanciones</a:t>
            </a:r>
          </a:p>
        </p:txBody>
      </p:sp>
      <p:sp>
        <p:nvSpPr>
          <p:cNvPr id="6" name="5 CuadroTexto"/>
          <p:cNvSpPr txBox="1"/>
          <p:nvPr/>
        </p:nvSpPr>
        <p:spPr>
          <a:xfrm>
            <a:off x="2428860" y="142852"/>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INFRACCIONES Y SANCIONES</a:t>
            </a:r>
            <a:endParaRPr lang="es-MX" sz="2800" dirty="0">
              <a:effectLst>
                <a:glow rad="228600">
                  <a:schemeClr val="accent5">
                    <a:satMod val="175000"/>
                    <a:alpha val="40000"/>
                  </a:schemeClr>
                </a:glow>
              </a:effectLst>
              <a:latin typeface="+mj-lt"/>
              <a:cs typeface="Arial" pitchFamily="34" charset="0"/>
            </a:endParaRPr>
          </a:p>
        </p:txBody>
      </p:sp>
      <p:pic>
        <p:nvPicPr>
          <p:cNvPr id="7" name="6 Imagen" descr="MONEDAS.png"/>
          <p:cNvPicPr>
            <a:picLocks noChangeAspect="1"/>
          </p:cNvPicPr>
          <p:nvPr/>
        </p:nvPicPr>
        <p:blipFill>
          <a:blip r:embed="rId7" cstate="print"/>
          <a:stretch>
            <a:fillRect/>
          </a:stretch>
        </p:blipFill>
        <p:spPr>
          <a:xfrm>
            <a:off x="3275856" y="6000768"/>
            <a:ext cx="800378" cy="714356"/>
          </a:xfrm>
          <a:prstGeom prst="rect">
            <a:avLst/>
          </a:prstGeom>
          <a:effectLst>
            <a:glow rad="228600">
              <a:schemeClr val="tx1">
                <a:alpha val="40000"/>
              </a:schemeClr>
            </a:glow>
          </a:effectLst>
        </p:spPr>
      </p:pic>
      <p:pic>
        <p:nvPicPr>
          <p:cNvPr id="8" name="7 Imagen" descr="MONEDAS.png"/>
          <p:cNvPicPr>
            <a:picLocks noChangeAspect="1"/>
          </p:cNvPicPr>
          <p:nvPr/>
        </p:nvPicPr>
        <p:blipFill>
          <a:blip r:embed="rId7" cstate="print"/>
          <a:stretch>
            <a:fillRect/>
          </a:stretch>
        </p:blipFill>
        <p:spPr>
          <a:xfrm>
            <a:off x="5940152" y="6000768"/>
            <a:ext cx="800378" cy="714356"/>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1157460" y="4415338"/>
            <a:ext cx="897535" cy="1210857"/>
          </a:xfrm>
          <a:prstGeom prst="rect">
            <a:avLst/>
          </a:prstGeom>
          <a:noFill/>
          <a:effectLst>
            <a:glow rad="101600">
              <a:schemeClr val="tx1">
                <a:alpha val="60000"/>
              </a:schemeClr>
            </a:glow>
          </a:effectLst>
        </p:spPr>
      </p:pic>
      <p:sp>
        <p:nvSpPr>
          <p:cNvPr id="2" name="1 CuadroTexto"/>
          <p:cNvSpPr txBox="1"/>
          <p:nvPr/>
        </p:nvSpPr>
        <p:spPr>
          <a:xfrm>
            <a:off x="4286248" y="1785926"/>
            <a:ext cx="4857752" cy="1169551"/>
          </a:xfrm>
          <a:prstGeom prst="rect">
            <a:avLst/>
          </a:prstGeom>
          <a:noFill/>
        </p:spPr>
        <p:txBody>
          <a:bodyPr wrap="square" rtlCol="0">
            <a:spAutoFit/>
          </a:bodyPr>
          <a:lstStyle/>
          <a:p>
            <a:pPr lvl="0" algn="ctr"/>
            <a:r>
              <a:rPr lang="es-MX" sz="2200" dirty="0" smtClean="0">
                <a:effectLst>
                  <a:glow rad="228600">
                    <a:schemeClr val="accent5">
                      <a:satMod val="175000"/>
                      <a:alpha val="40000"/>
                    </a:schemeClr>
                  </a:glow>
                </a:effectLst>
              </a:rPr>
              <a:t>Multa adicional </a:t>
            </a:r>
            <a:r>
              <a:rPr lang="es-MX" sz="2200" dirty="0" smtClean="0"/>
              <a:t>de </a:t>
            </a:r>
          </a:p>
          <a:p>
            <a:pPr lvl="0" algn="ctr"/>
            <a:r>
              <a:rPr lang="es-ES" sz="2400" dirty="0" smtClean="0"/>
              <a:t>$6 mil 230 a </a:t>
            </a:r>
          </a:p>
          <a:p>
            <a:pPr lvl="0" algn="ctr"/>
            <a:r>
              <a:rPr lang="es-ES" sz="2400" dirty="0" smtClean="0"/>
              <a:t>$19 millones 945 mil 600</a:t>
            </a:r>
            <a:endParaRPr lang="en-US" sz="2200" dirty="0"/>
          </a:p>
        </p:txBody>
      </p:sp>
      <p:sp>
        <p:nvSpPr>
          <p:cNvPr id="3" name="2 CuadroTexto"/>
          <p:cNvSpPr txBox="1"/>
          <p:nvPr/>
        </p:nvSpPr>
        <p:spPr>
          <a:xfrm>
            <a:off x="2857488" y="3857628"/>
            <a:ext cx="4786346" cy="769441"/>
          </a:xfrm>
          <a:prstGeom prst="rect">
            <a:avLst/>
          </a:prstGeom>
          <a:noFill/>
        </p:spPr>
        <p:txBody>
          <a:bodyPr wrap="square" rtlCol="0">
            <a:spAutoFit/>
          </a:bodyPr>
          <a:lstStyle/>
          <a:p>
            <a:pPr lvl="0" algn="ctr"/>
            <a:r>
              <a:rPr lang="es-MX" sz="2200" dirty="0" smtClean="0"/>
              <a:t>Infracciones en el </a:t>
            </a:r>
            <a:r>
              <a:rPr lang="es-MX" sz="2200" dirty="0" smtClean="0">
                <a:effectLst>
                  <a:glow rad="228600">
                    <a:schemeClr val="accent5">
                      <a:satMod val="175000"/>
                      <a:alpha val="40000"/>
                    </a:schemeClr>
                  </a:glow>
                </a:effectLst>
              </a:rPr>
              <a:t>tratamiento de datos personales sensibles</a:t>
            </a:r>
            <a:endParaRPr lang="en-US" sz="2200" dirty="0">
              <a:effectLst>
                <a:glow rad="228600">
                  <a:schemeClr val="accent5">
                    <a:satMod val="175000"/>
                    <a:alpha val="40000"/>
                  </a:schemeClr>
                </a:glow>
              </a:effectLst>
            </a:endParaRPr>
          </a:p>
        </p:txBody>
      </p:sp>
      <p:pic>
        <p:nvPicPr>
          <p:cNvPr id="6" name="Picture 17" descr="http://bp1.blogger.com/_1e6LgJoEXss/R7Wl0mmca-I/AAAAAAAAKk0/VOfct36DN6U/s400/CruzRoja.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9713355">
            <a:off x="4219437" y="4648072"/>
            <a:ext cx="405879" cy="405879"/>
          </a:xfrm>
          <a:prstGeom prst="rect">
            <a:avLst/>
          </a:prstGeom>
          <a:noFill/>
          <a:effectLst>
            <a:glow rad="101600">
              <a:schemeClr val="tx1">
                <a:alpha val="60000"/>
              </a:schemeClr>
            </a:glow>
          </a:effectLst>
        </p:spPr>
      </p:pic>
      <p:pic>
        <p:nvPicPr>
          <p:cNvPr id="7" name="Picture 19" descr="http://www.foroswebgratis.com/imagenes_foros/7/5/0/4/7/1042762Ojo_firew.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6248" y="5643578"/>
            <a:ext cx="503177" cy="503177"/>
          </a:xfrm>
          <a:prstGeom prst="rect">
            <a:avLst/>
          </a:prstGeom>
          <a:noFill/>
          <a:effectLst>
            <a:glow rad="101600">
              <a:schemeClr val="tx1">
                <a:alpha val="60000"/>
              </a:schemeClr>
            </a:glow>
          </a:effectLst>
        </p:spPr>
      </p:pic>
      <p:pic>
        <p:nvPicPr>
          <p:cNvPr id="8" name="Picture 21" descr="http://www.fqdeluruguay.org/wp-content/uploads/2009/02/ad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7692315">
            <a:off x="3718287" y="5040197"/>
            <a:ext cx="687617" cy="446951"/>
          </a:xfrm>
          <a:prstGeom prst="rect">
            <a:avLst/>
          </a:prstGeom>
          <a:noFill/>
          <a:effectLst>
            <a:glow rad="101600">
              <a:schemeClr val="tx1">
                <a:alpha val="60000"/>
              </a:schemeClr>
            </a:glow>
          </a:effectLst>
        </p:spPr>
      </p:pic>
      <p:pic>
        <p:nvPicPr>
          <p:cNvPr id="9" name="Picture 23" descr="http://definicion.com.mx/imagenes/ideologi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745336">
            <a:off x="4632056" y="5001821"/>
            <a:ext cx="470793" cy="663089"/>
          </a:xfrm>
          <a:prstGeom prst="rect">
            <a:avLst/>
          </a:prstGeom>
          <a:noFill/>
          <a:effectLst>
            <a:glow rad="101600">
              <a:schemeClr val="tx1">
                <a:alpha val="60000"/>
              </a:schemeClr>
            </a:glow>
          </a:effectLst>
        </p:spPr>
      </p:pic>
      <p:sp>
        <p:nvSpPr>
          <p:cNvPr id="18" name="17 CuadroTexto"/>
          <p:cNvSpPr txBox="1"/>
          <p:nvPr/>
        </p:nvSpPr>
        <p:spPr>
          <a:xfrm>
            <a:off x="2428860" y="142852"/>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INFRACCIONES Y SANCIONES</a:t>
            </a:r>
            <a:endParaRPr lang="es-MX" sz="2800" dirty="0">
              <a:effectLst>
                <a:glow rad="228600">
                  <a:schemeClr val="accent5">
                    <a:satMod val="175000"/>
                    <a:alpha val="40000"/>
                  </a:schemeClr>
                </a:glow>
              </a:effectLst>
              <a:latin typeface="+mj-lt"/>
              <a:cs typeface="Arial" pitchFamily="34" charset="0"/>
            </a:endParaRPr>
          </a:p>
        </p:txBody>
      </p:sp>
      <p:sp>
        <p:nvSpPr>
          <p:cNvPr id="11" name="10 CuadroTexto"/>
          <p:cNvSpPr txBox="1"/>
          <p:nvPr/>
        </p:nvSpPr>
        <p:spPr>
          <a:xfrm>
            <a:off x="2000232" y="1214422"/>
            <a:ext cx="3857652" cy="430887"/>
          </a:xfrm>
          <a:prstGeom prst="rect">
            <a:avLst/>
          </a:prstGeom>
          <a:noFill/>
        </p:spPr>
        <p:txBody>
          <a:bodyPr wrap="square" rtlCol="0">
            <a:spAutoFit/>
          </a:bodyPr>
          <a:lstStyle/>
          <a:p>
            <a:pPr lvl="0"/>
            <a:r>
              <a:rPr lang="es-MX" sz="2200" dirty="0" smtClean="0"/>
              <a:t>Si se </a:t>
            </a:r>
            <a:r>
              <a:rPr lang="es-MX" sz="2200" dirty="0" smtClean="0">
                <a:effectLst>
                  <a:glow rad="228600">
                    <a:schemeClr val="accent5">
                      <a:satMod val="175000"/>
                      <a:alpha val="40000"/>
                    </a:schemeClr>
                  </a:glow>
                </a:effectLst>
              </a:rPr>
              <a:t>persiste</a:t>
            </a:r>
            <a:r>
              <a:rPr lang="es-MX" sz="2200" dirty="0" smtClean="0"/>
              <a:t> en las infracciones</a:t>
            </a:r>
            <a:endParaRPr lang="en-US" sz="2200" dirty="0"/>
          </a:p>
        </p:txBody>
      </p:sp>
      <p:sp>
        <p:nvSpPr>
          <p:cNvPr id="12" name="11 Flecha curvada hacia la derecha"/>
          <p:cNvSpPr/>
          <p:nvPr/>
        </p:nvSpPr>
        <p:spPr>
          <a:xfrm rot="18982326">
            <a:off x="4059392" y="1674771"/>
            <a:ext cx="469165" cy="1298094"/>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3" name="12 CuadroTexto"/>
          <p:cNvSpPr txBox="1"/>
          <p:nvPr/>
        </p:nvSpPr>
        <p:spPr>
          <a:xfrm>
            <a:off x="6340157" y="5214950"/>
            <a:ext cx="1279927" cy="430887"/>
          </a:xfrm>
          <a:prstGeom prst="rect">
            <a:avLst/>
          </a:prstGeom>
          <a:noFill/>
        </p:spPr>
        <p:txBody>
          <a:bodyPr wrap="square" rtlCol="0">
            <a:spAutoFit/>
          </a:bodyPr>
          <a:lstStyle/>
          <a:p>
            <a:pPr lvl="0"/>
            <a:r>
              <a:rPr lang="es-MX" sz="2200" dirty="0" smtClean="0"/>
              <a:t>multas</a:t>
            </a:r>
            <a:endParaRPr lang="en-US" sz="2200" dirty="0"/>
          </a:p>
        </p:txBody>
      </p:sp>
      <p:sp>
        <p:nvSpPr>
          <p:cNvPr id="14" name="13 Flecha curvada hacia la derecha"/>
          <p:cNvSpPr/>
          <p:nvPr/>
        </p:nvSpPr>
        <p:spPr>
          <a:xfrm rot="18982326">
            <a:off x="5725261" y="4833164"/>
            <a:ext cx="499199" cy="1143019"/>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5" name="14 Rectángulo"/>
          <p:cNvSpPr/>
          <p:nvPr/>
        </p:nvSpPr>
        <p:spPr>
          <a:xfrm>
            <a:off x="7143800" y="4694837"/>
            <a:ext cx="178591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863214" y="1335639"/>
            <a:ext cx="897535" cy="1210857"/>
          </a:xfrm>
          <a:prstGeom prst="rect">
            <a:avLst/>
          </a:prstGeom>
          <a:noFill/>
          <a:effectLst>
            <a:glow rad="101600">
              <a:schemeClr val="tx1">
                <a:alpha val="6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4162862"/>
            <a:ext cx="5726440" cy="2554545"/>
          </a:xfrm>
          <a:prstGeom prst="rect">
            <a:avLst/>
          </a:prstGeom>
          <a:noFill/>
        </p:spPr>
        <p:txBody>
          <a:bodyPr wrap="square" rtlCol="0">
            <a:spAutoFit/>
          </a:bodyPr>
          <a:lstStyle/>
          <a:p>
            <a:r>
              <a:rPr lang="es-MX" sz="4000" dirty="0" smtClean="0">
                <a:effectLst>
                  <a:glow rad="228600">
                    <a:schemeClr val="accent5">
                      <a:satMod val="175000"/>
                      <a:alpha val="40000"/>
                    </a:schemeClr>
                  </a:glow>
                </a:effectLst>
              </a:rPr>
              <a:t>DE LOS DELITOS EN MATERIA DE TRATAMIENTO INDEBIDO DE DP</a:t>
            </a:r>
            <a:endParaRPr lang="es-MX" sz="4000" dirty="0">
              <a:effectLst>
                <a:glow rad="228600">
                  <a:schemeClr val="accent5">
                    <a:satMod val="175000"/>
                    <a:alpha val="40000"/>
                  </a:schemeClr>
                </a:glow>
              </a:effectLst>
            </a:endParaRPr>
          </a:p>
        </p:txBody>
      </p:sp>
      <p:pic>
        <p:nvPicPr>
          <p:cNvPr id="5"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rot="19765580">
            <a:off x="1578278" y="4319844"/>
            <a:ext cx="1089521" cy="1447615"/>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9364" y="263550"/>
            <a:ext cx="8627132" cy="107721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200" dirty="0" smtClean="0">
                <a:effectLst>
                  <a:glow rad="228600">
                    <a:schemeClr val="accent5">
                      <a:satMod val="175000"/>
                      <a:alpha val="40000"/>
                    </a:schemeClr>
                  </a:glow>
                </a:effectLst>
              </a:rPr>
              <a:t>LAS TIC´S  Y LA PROTECCIÓN </a:t>
            </a:r>
          </a:p>
          <a:p>
            <a:pPr algn="r"/>
            <a:r>
              <a:rPr lang="es-MX" sz="3200" dirty="0" smtClean="0">
                <a:effectLst>
                  <a:glow rad="228600">
                    <a:schemeClr val="accent5">
                      <a:satMod val="175000"/>
                      <a:alpha val="40000"/>
                    </a:schemeClr>
                  </a:glow>
                </a:effectLst>
              </a:rPr>
              <a:t>DE LOS DP</a:t>
            </a:r>
            <a:endParaRPr lang="es-MX" sz="3200" dirty="0">
              <a:effectLst>
                <a:glow rad="228600">
                  <a:schemeClr val="accent5">
                    <a:satMod val="175000"/>
                    <a:alpha val="40000"/>
                  </a:schemeClr>
                </a:glow>
              </a:effectLst>
            </a:endParaRPr>
          </a:p>
        </p:txBody>
      </p:sp>
      <p:sp>
        <p:nvSpPr>
          <p:cNvPr id="3" name="Rectangle 3"/>
          <p:cNvSpPr txBox="1">
            <a:spLocks noChangeArrowheads="1"/>
          </p:cNvSpPr>
          <p:nvPr/>
        </p:nvSpPr>
        <p:spPr>
          <a:xfrm>
            <a:off x="1500188" y="1571625"/>
            <a:ext cx="2857498" cy="41148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000" b="0"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rebuchet MS"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000" b="0"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rebuchet MS" charset="0"/>
              <a:ea typeface="+mn-ea"/>
              <a:cs typeface="+mn-cs"/>
            </a:endParaRPr>
          </a:p>
        </p:txBody>
      </p:sp>
      <p:pic>
        <p:nvPicPr>
          <p:cNvPr id="6" name="Picture 4"/>
          <p:cNvPicPr>
            <a:picLocks noChangeAspect="1" noChangeArrowheads="1"/>
          </p:cNvPicPr>
          <p:nvPr/>
        </p:nvPicPr>
        <p:blipFill>
          <a:blip r:embed="rId3" cstate="print"/>
          <a:srcRect/>
          <a:stretch>
            <a:fillRect/>
          </a:stretch>
        </p:blipFill>
        <p:spPr bwMode="auto">
          <a:xfrm>
            <a:off x="409364" y="2509181"/>
            <a:ext cx="4779333" cy="43041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Rectángulo redondeado"/>
          <p:cNvSpPr/>
          <p:nvPr/>
        </p:nvSpPr>
        <p:spPr>
          <a:xfrm>
            <a:off x="4932040" y="1446796"/>
            <a:ext cx="3960440" cy="3371136"/>
          </a:xfrm>
          <a:prstGeom prst="roundRect">
            <a:avLst/>
          </a:prstGeom>
          <a:solidFill>
            <a:schemeClr val="accent2">
              <a:lumMod val="60000"/>
              <a:lumOff val="40000"/>
            </a:schemeClr>
          </a:solidFill>
          <a:scene3d>
            <a:camera prst="orthographicFront"/>
            <a:lightRig rig="threePt" dir="t"/>
          </a:scene3d>
          <a:sp3d>
            <a:bevelT/>
          </a:sp3d>
        </p:spPr>
        <p:txBody>
          <a:bodyPr wrap="square">
            <a:spAutoFit/>
          </a:bodyPr>
          <a:lstStyle/>
          <a:p>
            <a:pPr algn="ctr"/>
            <a:r>
              <a:rPr lang="es-MX" sz="2800" b="1" dirty="0" smtClean="0">
                <a:effectLst>
                  <a:outerShdw blurRad="38100" dist="38100" dir="2700000" algn="tl">
                    <a:srgbClr val="000000">
                      <a:alpha val="43137"/>
                    </a:srgbClr>
                  </a:outerShdw>
                </a:effectLst>
                <a:latin typeface="+mn-lt"/>
              </a:rPr>
              <a:t>Los avances en las </a:t>
            </a:r>
            <a:r>
              <a:rPr lang="es-MX" sz="2800" b="1" dirty="0" err="1" smtClean="0">
                <a:effectLst>
                  <a:outerShdw blurRad="38100" dist="38100" dir="2700000" algn="tl">
                    <a:srgbClr val="000000">
                      <a:alpha val="43137"/>
                    </a:srgbClr>
                  </a:outerShdw>
                </a:effectLst>
                <a:latin typeface="+mn-lt"/>
              </a:rPr>
              <a:t>TIC´s</a:t>
            </a:r>
            <a:r>
              <a:rPr lang="es-MX" sz="2800" b="1" dirty="0" smtClean="0">
                <a:effectLst>
                  <a:outerShdw blurRad="38100" dist="38100" dir="2700000" algn="tl">
                    <a:srgbClr val="000000">
                      <a:alpha val="43137"/>
                    </a:srgbClr>
                  </a:outerShdw>
                </a:effectLst>
                <a:latin typeface="+mn-lt"/>
              </a:rPr>
              <a:t>  </a:t>
            </a:r>
            <a:r>
              <a:rPr lang="es-MX" sz="2000" dirty="0" smtClean="0">
                <a:effectLst>
                  <a:outerShdw blurRad="38100" dist="38100" dir="2700000" algn="tl">
                    <a:srgbClr val="000000">
                      <a:alpha val="43137"/>
                    </a:srgbClr>
                  </a:outerShdw>
                </a:effectLst>
                <a:latin typeface="+mn-lt"/>
              </a:rPr>
              <a:t>y sus implicaciones para la vida de las personas </a:t>
            </a:r>
            <a:r>
              <a:rPr lang="es-MX" sz="2800" b="1" dirty="0" smtClean="0">
                <a:effectLst>
                  <a:outerShdw blurRad="38100" dist="38100" dir="2700000" algn="tl">
                    <a:srgbClr val="000000">
                      <a:alpha val="43137"/>
                    </a:srgbClr>
                  </a:outerShdw>
                </a:effectLst>
                <a:latin typeface="+mn-lt"/>
              </a:rPr>
              <a:t>dieron origen </a:t>
            </a:r>
            <a:r>
              <a:rPr lang="es-MX" sz="2000" dirty="0" smtClean="0">
                <a:effectLst>
                  <a:outerShdw blurRad="38100" dist="38100" dir="2700000" algn="tl">
                    <a:srgbClr val="000000">
                      <a:alpha val="43137"/>
                    </a:srgbClr>
                  </a:outerShdw>
                </a:effectLst>
                <a:latin typeface="+mn-lt"/>
              </a:rPr>
              <a:t>a un derecho distinto, relacionado con la protección de los datos personales (PDP).</a:t>
            </a:r>
            <a:endParaRPr lang="es-MX" sz="20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500034" y="5435758"/>
            <a:ext cx="2857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Tratándose de datos personales sensibles.</a:t>
            </a:r>
          </a:p>
        </p:txBody>
      </p:sp>
      <p:sp>
        <p:nvSpPr>
          <p:cNvPr id="4" name="3 CuadroTexto"/>
          <p:cNvSpPr txBox="1"/>
          <p:nvPr/>
        </p:nvSpPr>
        <p:spPr>
          <a:xfrm>
            <a:off x="2428860" y="142852"/>
            <a:ext cx="6500858"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DELITOS EN MATERIA DE DP</a:t>
            </a:r>
            <a:endParaRPr lang="es-MX" sz="2800" dirty="0">
              <a:effectLst>
                <a:glow rad="228600">
                  <a:schemeClr val="accent5">
                    <a:satMod val="175000"/>
                    <a:alpha val="40000"/>
                  </a:schemeClr>
                </a:glow>
              </a:effectLst>
              <a:latin typeface="+mj-lt"/>
              <a:cs typeface="Arial" pitchFamily="34" charset="0"/>
            </a:endParaRPr>
          </a:p>
        </p:txBody>
      </p:sp>
      <p:sp>
        <p:nvSpPr>
          <p:cNvPr id="7" name="6 Rectángulo"/>
          <p:cNvSpPr/>
          <p:nvPr/>
        </p:nvSpPr>
        <p:spPr>
          <a:xfrm>
            <a:off x="928662"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Delito</a:t>
            </a:r>
            <a:endParaRPr lang="es-MX" sz="2400" dirty="0" smtClean="0">
              <a:effectLst>
                <a:glow rad="228600">
                  <a:schemeClr val="accent5">
                    <a:satMod val="175000"/>
                    <a:alpha val="40000"/>
                  </a:schemeClr>
                </a:glow>
              </a:effectLst>
              <a:latin typeface="+mj-lt"/>
              <a:cs typeface="Arial" pitchFamily="34" charset="0"/>
            </a:endParaRPr>
          </a:p>
        </p:txBody>
      </p:sp>
      <p:sp>
        <p:nvSpPr>
          <p:cNvPr id="8" name="7 Rectángulo"/>
          <p:cNvSpPr/>
          <p:nvPr/>
        </p:nvSpPr>
        <p:spPr>
          <a:xfrm>
            <a:off x="4000496"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Prisión</a:t>
            </a:r>
            <a:endParaRPr lang="es-MX" sz="2400" dirty="0" smtClean="0">
              <a:effectLst>
                <a:glow rad="228600">
                  <a:schemeClr val="accent5">
                    <a:satMod val="175000"/>
                    <a:alpha val="40000"/>
                  </a:schemeClr>
                </a:glow>
              </a:effectLst>
              <a:latin typeface="+mj-lt"/>
              <a:cs typeface="Arial" pitchFamily="34" charset="0"/>
            </a:endParaRPr>
          </a:p>
        </p:txBody>
      </p:sp>
      <p:sp>
        <p:nvSpPr>
          <p:cNvPr id="9" name="8 Rectángulo"/>
          <p:cNvSpPr/>
          <p:nvPr/>
        </p:nvSpPr>
        <p:spPr>
          <a:xfrm>
            <a:off x="142844" y="1857364"/>
            <a:ext cx="3429024" cy="1015663"/>
          </a:xfrm>
          <a:prstGeom prst="rect">
            <a:avLst/>
          </a:prstGeom>
        </p:spPr>
        <p:txBody>
          <a:bodyPr wrap="square">
            <a:spAutoFit/>
          </a:bodyPr>
          <a:lstStyle/>
          <a:p>
            <a:pPr lvl="0" algn="ctr" fontAlgn="base">
              <a:spcBef>
                <a:spcPct val="0"/>
              </a:spcBef>
              <a:spcAft>
                <a:spcPct val="0"/>
              </a:spcAft>
            </a:pPr>
            <a:r>
              <a:rPr lang="es-ES" sz="2000" dirty="0" smtClean="0">
                <a:ea typeface="Calibri" pitchFamily="34" charset="0"/>
                <a:cs typeface="Times New Roman" pitchFamily="18" charset="0"/>
              </a:rPr>
              <a:t>Provocar una vulneración de seguridad a las bases de datos bajo su custodia.</a:t>
            </a:r>
          </a:p>
        </p:txBody>
      </p:sp>
      <p:sp>
        <p:nvSpPr>
          <p:cNvPr id="10" name="Rectangle 1"/>
          <p:cNvSpPr>
            <a:spLocks noChangeArrowheads="1"/>
          </p:cNvSpPr>
          <p:nvPr/>
        </p:nvSpPr>
        <p:spPr bwMode="auto">
          <a:xfrm>
            <a:off x="3714744" y="2143116"/>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3 meses a 3 años</a:t>
            </a:r>
          </a:p>
        </p:txBody>
      </p:sp>
      <p:sp>
        <p:nvSpPr>
          <p:cNvPr id="11" name="Rectangle 1"/>
          <p:cNvSpPr>
            <a:spLocks noChangeArrowheads="1"/>
          </p:cNvSpPr>
          <p:nvPr/>
        </p:nvSpPr>
        <p:spPr bwMode="auto">
          <a:xfrm>
            <a:off x="214282" y="3440012"/>
            <a:ext cx="32861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Tratamiento de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 DP</a:t>
            </a:r>
            <a:r>
              <a:rPr kumimoji="0" lang="es-ES" sz="2000" b="0" i="0" u="none" strike="noStrike" cap="none" normalizeH="0" dirty="0" smtClean="0">
                <a:ln>
                  <a:noFill/>
                </a:ln>
                <a:solidFill>
                  <a:schemeClr val="tx1"/>
                </a:solidFill>
                <a:effectLst/>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mediante el engaño, aprovechándose del error del titular o </a:t>
            </a:r>
            <a:r>
              <a:rPr lang="es-ES" sz="2000" dirty="0" smtClean="0">
                <a:ea typeface="Calibri" pitchFamily="34" charset="0"/>
                <a:cs typeface="Times New Roman" pitchFamily="18" charset="0"/>
              </a:rPr>
              <a:t>del responsable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a:t>
            </a:r>
            <a:endParaRPr kumimoji="0" lang="es-ES" sz="2000" b="0" i="0" u="none" strike="noStrike" cap="none" normalizeH="0" baseline="0" dirty="0" smtClean="0">
              <a:ln>
                <a:noFill/>
              </a:ln>
              <a:solidFill>
                <a:schemeClr val="tx1"/>
              </a:solidFill>
              <a:effectLst/>
              <a:cs typeface="Arial" pitchFamily="34" charset="0"/>
            </a:endParaRPr>
          </a:p>
        </p:txBody>
      </p:sp>
      <p:sp>
        <p:nvSpPr>
          <p:cNvPr id="12" name="Rectangle 1"/>
          <p:cNvSpPr>
            <a:spLocks noChangeArrowheads="1"/>
          </p:cNvSpPr>
          <p:nvPr/>
        </p:nvSpPr>
        <p:spPr bwMode="auto">
          <a:xfrm>
            <a:off x="3714744" y="3786190"/>
            <a:ext cx="2571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6 meses a 5 años</a:t>
            </a:r>
          </a:p>
        </p:txBody>
      </p:sp>
      <p:sp>
        <p:nvSpPr>
          <p:cNvPr id="13" name="Rectangle 1"/>
          <p:cNvSpPr>
            <a:spLocks noChangeArrowheads="1"/>
          </p:cNvSpPr>
          <p:nvPr/>
        </p:nvSpPr>
        <p:spPr bwMode="auto">
          <a:xfrm>
            <a:off x="3929058" y="5357826"/>
            <a:ext cx="17145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Penas anteriores</a:t>
            </a:r>
          </a:p>
        </p:txBody>
      </p:sp>
      <p:sp>
        <p:nvSpPr>
          <p:cNvPr id="14" name="13 Rectángulo"/>
          <p:cNvSpPr/>
          <p:nvPr/>
        </p:nvSpPr>
        <p:spPr>
          <a:xfrm>
            <a:off x="5284523" y="4903927"/>
            <a:ext cx="1144865"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4 Cerrar llave"/>
          <p:cNvSpPr/>
          <p:nvPr/>
        </p:nvSpPr>
        <p:spPr>
          <a:xfrm>
            <a:off x="6143636" y="1928802"/>
            <a:ext cx="571504" cy="4286280"/>
          </a:xfrm>
          <a:prstGeom prst="rightBrace">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effectLst>
                <a:glow rad="101600">
                  <a:schemeClr val="tx1">
                    <a:alpha val="60000"/>
                  </a:schemeClr>
                </a:glow>
              </a:effectLst>
            </a:endParaRPr>
          </a:p>
        </p:txBody>
      </p:sp>
      <p:sp>
        <p:nvSpPr>
          <p:cNvPr id="16" name="Rectangle 1"/>
          <p:cNvSpPr>
            <a:spLocks noChangeArrowheads="1"/>
          </p:cNvSpPr>
          <p:nvPr/>
        </p:nvSpPr>
        <p:spPr bwMode="auto">
          <a:xfrm>
            <a:off x="7000892" y="4396096"/>
            <a:ext cx="207170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Delitos llevados a cabo con ánimo de lucro</a:t>
            </a:r>
          </a:p>
        </p:txBody>
      </p:sp>
      <p:pic>
        <p:nvPicPr>
          <p:cNvPr id="2052"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15206" y="2110080"/>
            <a:ext cx="1433754" cy="1904988"/>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dibujoscolorear.es/wp-content/uploads/telefono11.jpg"/>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rcRect b="3530"/>
          <a:stretch>
            <a:fillRect/>
          </a:stretch>
        </p:blipFill>
        <p:spPr bwMode="auto">
          <a:xfrm>
            <a:off x="5374365" y="2915601"/>
            <a:ext cx="3443164" cy="3470364"/>
          </a:xfrm>
          <a:prstGeom prst="rect">
            <a:avLst/>
          </a:prstGeom>
          <a:noFill/>
          <a:effectLst>
            <a:softEdge rad="31750"/>
          </a:effectLst>
        </p:spPr>
      </p:pic>
      <p:sp>
        <p:nvSpPr>
          <p:cNvPr id="2" name="1 CuadroTexto"/>
          <p:cNvSpPr txBox="1"/>
          <p:nvPr/>
        </p:nvSpPr>
        <p:spPr>
          <a:xfrm>
            <a:off x="281574" y="764704"/>
            <a:ext cx="6814373" cy="3785652"/>
          </a:xfrm>
          <a:prstGeom prst="rect">
            <a:avLst/>
          </a:prstGeom>
          <a:noFill/>
        </p:spPr>
        <p:txBody>
          <a:bodyPr wrap="square" rtlCol="0">
            <a:spAutoFit/>
          </a:bodyPr>
          <a:lstStyle/>
          <a:p>
            <a:pPr algn="r" fontAlgn="base">
              <a:spcBef>
                <a:spcPct val="0"/>
              </a:spcBef>
              <a:spcAft>
                <a:spcPct val="0"/>
              </a:spcAft>
            </a:pPr>
            <a:r>
              <a:rPr lang="es-MX" sz="3200" dirty="0" smtClean="0"/>
              <a:t> </a:t>
            </a:r>
            <a:r>
              <a:rPr lang="es-MX" sz="2800" dirty="0" smtClean="0">
                <a:effectLst>
                  <a:glow rad="228600">
                    <a:schemeClr val="accent5">
                      <a:satMod val="175000"/>
                      <a:alpha val="40000"/>
                    </a:schemeClr>
                  </a:glow>
                </a:effectLst>
                <a:latin typeface="+mj-lt"/>
                <a:cs typeface="Arial" pitchFamily="34" charset="0"/>
              </a:rPr>
              <a:t>CONMUTADOR  50 </a:t>
            </a:r>
            <a:r>
              <a:rPr lang="es-MX" sz="2800" dirty="0">
                <a:effectLst>
                  <a:glow rad="228600">
                    <a:schemeClr val="accent5">
                      <a:satMod val="175000"/>
                      <a:alpha val="40000"/>
                    </a:schemeClr>
                  </a:glow>
                </a:effectLst>
                <a:latin typeface="+mj-lt"/>
                <a:cs typeface="Arial" pitchFamily="34" charset="0"/>
              </a:rPr>
              <a:t>04 24 00</a:t>
            </a:r>
          </a:p>
          <a:p>
            <a:endParaRPr lang="es-MX" sz="3200" dirty="0" smtClean="0"/>
          </a:p>
          <a:p>
            <a:endParaRPr lang="es-MX" sz="2400" dirty="0" smtClean="0"/>
          </a:p>
          <a:p>
            <a:endParaRPr lang="es-MX" sz="2400" dirty="0"/>
          </a:p>
          <a:p>
            <a:endParaRPr lang="es-MX" sz="2400" dirty="0" smtClean="0"/>
          </a:p>
          <a:p>
            <a:r>
              <a:rPr lang="es-MX" sz="2400" dirty="0" smtClean="0"/>
              <a:t>Instructor:</a:t>
            </a:r>
          </a:p>
          <a:p>
            <a:r>
              <a:rPr lang="es-MX" sz="2400" dirty="0" smtClean="0"/>
              <a:t>Ricardo Gómez Ortega</a:t>
            </a:r>
            <a:endParaRPr lang="es-MX" sz="2400" dirty="0"/>
          </a:p>
          <a:p>
            <a:endParaRPr lang="es-MX" sz="2400" dirty="0" smtClean="0">
              <a:solidFill>
                <a:srgbClr val="0070C0"/>
              </a:solidFill>
            </a:endParaRPr>
          </a:p>
          <a:p>
            <a:endParaRPr lang="es-MX" sz="3200" dirty="0" smtClean="0"/>
          </a:p>
        </p:txBody>
      </p:sp>
      <p:sp>
        <p:nvSpPr>
          <p:cNvPr id="3" name="2 Rectángulo"/>
          <p:cNvSpPr/>
          <p:nvPr/>
        </p:nvSpPr>
        <p:spPr>
          <a:xfrm>
            <a:off x="4880742" y="1949931"/>
            <a:ext cx="4096106" cy="830997"/>
          </a:xfrm>
          <a:prstGeom prst="rect">
            <a:avLst/>
          </a:prstGeom>
        </p:spPr>
        <p:txBody>
          <a:bodyPr wrap="square">
            <a:spAutoFit/>
          </a:bodyPr>
          <a:lstStyle/>
          <a:p>
            <a:r>
              <a:rPr lang="es-MX" sz="2400" dirty="0"/>
              <a:t>Dudas de la LFPDPPP</a:t>
            </a:r>
          </a:p>
          <a:p>
            <a:r>
              <a:rPr lang="es-MX" sz="2400" dirty="0" smtClean="0"/>
              <a:t>atencion@inai.org.mx</a:t>
            </a:r>
            <a:endParaRPr lang="es-MX" sz="2400" dirty="0"/>
          </a:p>
        </p:txBody>
      </p:sp>
      <p:sp>
        <p:nvSpPr>
          <p:cNvPr id="6" name="5 Rectángulo"/>
          <p:cNvSpPr/>
          <p:nvPr/>
        </p:nvSpPr>
        <p:spPr>
          <a:xfrm>
            <a:off x="281574" y="5313414"/>
            <a:ext cx="5770546" cy="1200329"/>
          </a:xfrm>
          <a:prstGeom prst="rect">
            <a:avLst/>
          </a:prstGeom>
        </p:spPr>
        <p:txBody>
          <a:bodyPr wrap="square">
            <a:spAutoFit/>
          </a:bodyPr>
          <a:lstStyle/>
          <a:p>
            <a:r>
              <a:rPr lang="es-MX" sz="2400" dirty="0" smtClean="0"/>
              <a:t>CEVIFAI (capacitación en línea)</a:t>
            </a:r>
          </a:p>
          <a:p>
            <a:r>
              <a:rPr lang="es-MX" sz="2400" dirty="0" smtClean="0"/>
              <a:t>ricardo.gomez@inai.org.mx</a:t>
            </a:r>
            <a:endParaRPr lang="es-MX" sz="2400" dirty="0" smtClean="0"/>
          </a:p>
          <a:p>
            <a:r>
              <a:rPr lang="es-MX" sz="2400" dirty="0" smtClean="0"/>
              <a:t>Ext. 2984</a:t>
            </a:r>
            <a:endParaRPr lang="es-MX" sz="2400" dirty="0"/>
          </a:p>
        </p:txBody>
      </p:sp>
    </p:spTree>
    <p:extLst>
      <p:ext uri="{BB962C8B-B14F-4D97-AF65-F5344CB8AC3E}">
        <p14:creationId xmlns:p14="http://schemas.microsoft.com/office/powerpoint/2010/main" val="325934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riángulo isósceles"/>
          <p:cNvSpPr/>
          <p:nvPr/>
        </p:nvSpPr>
        <p:spPr>
          <a:xfrm>
            <a:off x="1080120" y="1460571"/>
            <a:ext cx="4572000" cy="4572000"/>
          </a:xfrm>
          <a:prstGeom prst="triangle">
            <a:avLst/>
          </a:prstGeom>
          <a:gradFill flip="none" rotWithShape="1">
            <a:gsLst>
              <a:gs pos="0">
                <a:srgbClr val="009684">
                  <a:shade val="30000"/>
                  <a:satMod val="115000"/>
                </a:srgbClr>
              </a:gs>
              <a:gs pos="50000">
                <a:srgbClr val="009684">
                  <a:shade val="67500"/>
                  <a:satMod val="115000"/>
                </a:srgbClr>
              </a:gs>
              <a:gs pos="100000">
                <a:srgbClr val="009684">
                  <a:shade val="100000"/>
                  <a:satMod val="115000"/>
                </a:srgbClr>
              </a:gs>
            </a:gsLst>
            <a:lin ang="5400000" scaled="1"/>
            <a:tileRect/>
          </a:gradFill>
          <a:ln>
            <a:noFill/>
          </a:ln>
          <a:effectLst/>
        </p:spPr>
        <p:style>
          <a:lnRef idx="2">
            <a:scrgbClr r="0" g="0" b="0"/>
          </a:lnRef>
          <a:fillRef idx="1">
            <a:scrgbClr r="0" g="0" b="0"/>
          </a:fillRef>
          <a:effectRef idx="0">
            <a:scrgbClr r="0" g="0" b="0"/>
          </a:effectRef>
          <a:fontRef idx="minor">
            <a:schemeClr val="lt1"/>
          </a:fontRef>
        </p:style>
      </p:sp>
      <p:grpSp>
        <p:nvGrpSpPr>
          <p:cNvPr id="3" name="2 Grupo"/>
          <p:cNvGrpSpPr/>
          <p:nvPr/>
        </p:nvGrpSpPr>
        <p:grpSpPr>
          <a:xfrm>
            <a:off x="4120480" y="1988840"/>
            <a:ext cx="2971800" cy="406300"/>
            <a:chOff x="3771900" y="457646"/>
            <a:chExt cx="2971800" cy="406300"/>
          </a:xfrm>
        </p:grpSpPr>
        <p:sp>
          <p:nvSpPr>
            <p:cNvPr id="4" name="3 Rectángulo redondeado"/>
            <p:cNvSpPr/>
            <p:nvPr/>
          </p:nvSpPr>
          <p:spPr>
            <a:xfrm>
              <a:off x="3771900" y="457646"/>
              <a:ext cx="2971800" cy="406300"/>
            </a:xfrm>
            <a:prstGeom prst="roundRect">
              <a:avLst/>
            </a:prstGeom>
            <a:gradFill flip="none" rotWithShape="0">
              <a:gsLst>
                <a:gs pos="0">
                  <a:srgbClr val="1B6722">
                    <a:tint val="66000"/>
                    <a:satMod val="160000"/>
                    <a:tint val="66000"/>
                    <a:satMod val="160000"/>
                  </a:srgbClr>
                </a:gs>
                <a:gs pos="50000">
                  <a:srgbClr val="1B6722">
                    <a:tint val="66000"/>
                    <a:satMod val="160000"/>
                    <a:tint val="44500"/>
                    <a:satMod val="160000"/>
                  </a:srgbClr>
                </a:gs>
                <a:gs pos="100000">
                  <a:srgbClr val="1B6722">
                    <a:tint val="66000"/>
                    <a:satMod val="160000"/>
                    <a:tint val="23500"/>
                    <a:satMod val="160000"/>
                  </a:srgbClr>
                </a:gs>
              </a:gsLst>
              <a:lin ang="5400000" scaled="1"/>
              <a:tileRect/>
            </a:gradFill>
            <a:ln>
              <a:solidFill>
                <a:srgbClr val="008272"/>
              </a:solidFill>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 name="4 Rectángulo"/>
            <p:cNvSpPr/>
            <p:nvPr/>
          </p:nvSpPr>
          <p:spPr>
            <a:xfrm>
              <a:off x="3791734" y="477480"/>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latin typeface="Trebuchet MS" pitchFamily="34" charset="0"/>
                </a:rPr>
                <a:t>Directrices de la OCDE (1980)</a:t>
              </a:r>
              <a:endParaRPr lang="es-MX" sz="1600" b="1" kern="1200" dirty="0">
                <a:effectLst/>
                <a:latin typeface="Trebuchet MS" pitchFamily="34" charset="0"/>
              </a:endParaRPr>
            </a:p>
          </p:txBody>
        </p:sp>
      </p:grpSp>
      <p:grpSp>
        <p:nvGrpSpPr>
          <p:cNvPr id="6" name="5 Grupo"/>
          <p:cNvGrpSpPr/>
          <p:nvPr/>
        </p:nvGrpSpPr>
        <p:grpSpPr>
          <a:xfrm>
            <a:off x="4120480" y="2445928"/>
            <a:ext cx="2971800" cy="406300"/>
            <a:chOff x="3771900" y="914734"/>
            <a:chExt cx="2971800" cy="406300"/>
          </a:xfrm>
        </p:grpSpPr>
        <p:sp>
          <p:nvSpPr>
            <p:cNvPr id="7" name="6 Rectángulo redondeado"/>
            <p:cNvSpPr/>
            <p:nvPr/>
          </p:nvSpPr>
          <p:spPr>
            <a:xfrm>
              <a:off x="3771900" y="914734"/>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3791734" y="934568"/>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latin typeface="Trebuchet MS" pitchFamily="34" charset="0"/>
                </a:rPr>
                <a:t>Convenio 108 (1981)</a:t>
              </a:r>
              <a:endParaRPr lang="es-MX" sz="1600" b="1" kern="1200" dirty="0">
                <a:effectLst/>
                <a:latin typeface="Trebuchet MS" pitchFamily="34" charset="0"/>
              </a:endParaRPr>
            </a:p>
          </p:txBody>
        </p:sp>
      </p:grpSp>
      <p:grpSp>
        <p:nvGrpSpPr>
          <p:cNvPr id="9" name="8 Grupo"/>
          <p:cNvGrpSpPr/>
          <p:nvPr/>
        </p:nvGrpSpPr>
        <p:grpSpPr>
          <a:xfrm>
            <a:off x="4120480" y="2903017"/>
            <a:ext cx="2971800" cy="406300"/>
            <a:chOff x="3771900" y="1371823"/>
            <a:chExt cx="2971800" cy="406300"/>
          </a:xfrm>
        </p:grpSpPr>
        <p:sp>
          <p:nvSpPr>
            <p:cNvPr id="10" name="9 Rectángulo redondeado"/>
            <p:cNvSpPr/>
            <p:nvPr/>
          </p:nvSpPr>
          <p:spPr>
            <a:xfrm>
              <a:off x="3771900" y="1371823"/>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3791734" y="1391657"/>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latin typeface="Trebuchet MS" pitchFamily="34" charset="0"/>
                </a:rPr>
                <a:t>Resolución 45/95 dela ONU (1990) </a:t>
              </a:r>
              <a:endParaRPr lang="es-MX" sz="1600" b="1" kern="1200" dirty="0">
                <a:effectLst/>
                <a:latin typeface="Trebuchet MS" pitchFamily="34" charset="0"/>
              </a:endParaRPr>
            </a:p>
          </p:txBody>
        </p:sp>
      </p:grpSp>
      <p:grpSp>
        <p:nvGrpSpPr>
          <p:cNvPr id="12" name="11 Grupo"/>
          <p:cNvGrpSpPr/>
          <p:nvPr/>
        </p:nvGrpSpPr>
        <p:grpSpPr>
          <a:xfrm>
            <a:off x="4120480" y="3360105"/>
            <a:ext cx="2971800" cy="406300"/>
            <a:chOff x="3771900" y="1828911"/>
            <a:chExt cx="2971800" cy="406300"/>
          </a:xfrm>
        </p:grpSpPr>
        <p:sp>
          <p:nvSpPr>
            <p:cNvPr id="13" name="12 Rectángulo redondeado"/>
            <p:cNvSpPr/>
            <p:nvPr/>
          </p:nvSpPr>
          <p:spPr>
            <a:xfrm>
              <a:off x="3771900" y="1828911"/>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3791734" y="1848745"/>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effectLst/>
                  <a:latin typeface="Trebuchet MS" pitchFamily="34" charset="0"/>
                </a:rPr>
                <a:t>Directiva 95/46/CE(1995) </a:t>
              </a:r>
              <a:endParaRPr lang="es-MX" sz="1800" b="1" kern="1200" dirty="0">
                <a:effectLst/>
                <a:latin typeface="Trebuchet MS" pitchFamily="34" charset="0"/>
              </a:endParaRPr>
            </a:p>
          </p:txBody>
        </p:sp>
      </p:grpSp>
      <p:grpSp>
        <p:nvGrpSpPr>
          <p:cNvPr id="15" name="14 Grupo"/>
          <p:cNvGrpSpPr/>
          <p:nvPr/>
        </p:nvGrpSpPr>
        <p:grpSpPr>
          <a:xfrm>
            <a:off x="4120480" y="3817194"/>
            <a:ext cx="2971800" cy="406300"/>
            <a:chOff x="3771900" y="2286000"/>
            <a:chExt cx="2971800" cy="406300"/>
          </a:xfrm>
        </p:grpSpPr>
        <p:sp>
          <p:nvSpPr>
            <p:cNvPr id="16" name="15 Rectángulo redondeado"/>
            <p:cNvSpPr/>
            <p:nvPr/>
          </p:nvSpPr>
          <p:spPr>
            <a:xfrm>
              <a:off x="3771900" y="2286000"/>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3791734" y="2305834"/>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latin typeface="Trebuchet MS" pitchFamily="34" charset="0"/>
                </a:rPr>
                <a:t>Marco de Privacidad de APEC (1999)</a:t>
              </a:r>
              <a:endParaRPr lang="es-MX" sz="1600" b="1" kern="1200" dirty="0">
                <a:effectLst/>
                <a:latin typeface="Trebuchet MS" pitchFamily="34" charset="0"/>
              </a:endParaRPr>
            </a:p>
          </p:txBody>
        </p:sp>
      </p:grpSp>
      <p:grpSp>
        <p:nvGrpSpPr>
          <p:cNvPr id="18" name="17 Grupo"/>
          <p:cNvGrpSpPr/>
          <p:nvPr/>
        </p:nvGrpSpPr>
        <p:grpSpPr>
          <a:xfrm>
            <a:off x="4120480" y="4274282"/>
            <a:ext cx="2971800" cy="406300"/>
            <a:chOff x="3771900" y="2743088"/>
            <a:chExt cx="2971800" cy="406300"/>
          </a:xfrm>
        </p:grpSpPr>
        <p:sp>
          <p:nvSpPr>
            <p:cNvPr id="19" name="18 Rectángulo redondeado"/>
            <p:cNvSpPr/>
            <p:nvPr/>
          </p:nvSpPr>
          <p:spPr>
            <a:xfrm>
              <a:off x="3771900" y="2743088"/>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3791734" y="2762922"/>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effectLst/>
                  <a:latin typeface="Trebuchet MS" pitchFamily="34" charset="0"/>
                </a:rPr>
                <a:t>Carta de Derechos Fundamentales de la Unión Europa (2000)</a:t>
              </a:r>
              <a:endParaRPr lang="es-MX" sz="1200" b="1" kern="1200" dirty="0">
                <a:effectLst/>
                <a:latin typeface="Trebuchet MS" pitchFamily="34" charset="0"/>
              </a:endParaRPr>
            </a:p>
          </p:txBody>
        </p:sp>
      </p:grpSp>
      <p:grpSp>
        <p:nvGrpSpPr>
          <p:cNvPr id="21" name="20 Grupo"/>
          <p:cNvGrpSpPr/>
          <p:nvPr/>
        </p:nvGrpSpPr>
        <p:grpSpPr>
          <a:xfrm>
            <a:off x="4120480" y="4731370"/>
            <a:ext cx="2971800" cy="406300"/>
            <a:chOff x="3771900" y="3200176"/>
            <a:chExt cx="2971800" cy="406300"/>
          </a:xfrm>
        </p:grpSpPr>
        <p:sp>
          <p:nvSpPr>
            <p:cNvPr id="22" name="21 Rectángulo redondeado"/>
            <p:cNvSpPr/>
            <p:nvPr/>
          </p:nvSpPr>
          <p:spPr>
            <a:xfrm>
              <a:off x="3771900" y="3200176"/>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3791734" y="3220010"/>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effectLst/>
                  <a:latin typeface="Trebuchet MS" pitchFamily="34" charset="0"/>
                </a:rPr>
                <a:t>Directrices de Armonización de la Red Iberoamericana (2007)</a:t>
              </a:r>
              <a:endParaRPr lang="es-MX" sz="1400" b="1" kern="1200" dirty="0">
                <a:effectLst/>
                <a:latin typeface="Trebuchet MS" pitchFamily="34" charset="0"/>
              </a:endParaRPr>
            </a:p>
          </p:txBody>
        </p:sp>
      </p:grpSp>
      <p:grpSp>
        <p:nvGrpSpPr>
          <p:cNvPr id="24" name="23 Grupo"/>
          <p:cNvGrpSpPr/>
          <p:nvPr/>
        </p:nvGrpSpPr>
        <p:grpSpPr>
          <a:xfrm>
            <a:off x="4120480" y="5188459"/>
            <a:ext cx="2971800" cy="406300"/>
            <a:chOff x="3771900" y="3657265"/>
            <a:chExt cx="2971800" cy="406300"/>
          </a:xfrm>
        </p:grpSpPr>
        <p:sp>
          <p:nvSpPr>
            <p:cNvPr id="25" name="24 Rectángulo redondeado"/>
            <p:cNvSpPr/>
            <p:nvPr/>
          </p:nvSpPr>
          <p:spPr>
            <a:xfrm>
              <a:off x="3771900" y="3657265"/>
              <a:ext cx="2971800" cy="406300"/>
            </a:xfrm>
            <a:prstGeom prst="roundRect">
              <a:avLst/>
            </a:prstGeom>
            <a:gradFill flip="none" rotWithShape="0">
              <a:gsLst>
                <a:gs pos="0">
                  <a:srgbClr val="1B6722">
                    <a:tint val="66000"/>
                    <a:satMod val="160000"/>
                  </a:srgbClr>
                </a:gs>
                <a:gs pos="50000">
                  <a:srgbClr val="1B6722">
                    <a:tint val="44500"/>
                    <a:satMod val="160000"/>
                  </a:srgbClr>
                </a:gs>
                <a:gs pos="100000">
                  <a:srgbClr val="1B6722">
                    <a:tint val="23500"/>
                    <a:satMod val="160000"/>
                  </a:srgbClr>
                </a:gs>
              </a:gsLst>
              <a:lin ang="5400000" scaled="1"/>
              <a:tileRect/>
            </a:gradFill>
            <a:ln>
              <a:solidFill>
                <a:srgbClr val="0082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25 Rectángulo"/>
            <p:cNvSpPr/>
            <p:nvPr/>
          </p:nvSpPr>
          <p:spPr>
            <a:xfrm>
              <a:off x="3791734" y="3677099"/>
              <a:ext cx="2932132" cy="366632"/>
            </a:xfrm>
            <a:prstGeom prst="rect">
              <a:avLst/>
            </a:prstGeom>
            <a:ln>
              <a:solidFill>
                <a:srgbClr val="00827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
              </a:r>
              <a:br>
                <a:rPr lang="es-MX" sz="1000" kern="1200" dirty="0" smtClean="0"/>
              </a:br>
              <a:r>
                <a:rPr lang="es-MX" sz="1400" b="1" kern="1200" dirty="0" smtClean="0">
                  <a:effectLst/>
                  <a:latin typeface="Trebuchet MS" pitchFamily="34" charset="0"/>
                </a:rPr>
                <a:t>Estándares internacionales (2009)</a:t>
              </a:r>
              <a:endParaRPr lang="es-MX" sz="1400" b="1" kern="1200" dirty="0">
                <a:effectLst/>
                <a:latin typeface="Trebuchet MS" pitchFamily="34" charset="0"/>
              </a:endParaRPr>
            </a:p>
          </p:txBody>
        </p:sp>
      </p:grpSp>
      <p:sp>
        <p:nvSpPr>
          <p:cNvPr id="27" name="26 CuadroTexto"/>
          <p:cNvSpPr txBox="1"/>
          <p:nvPr/>
        </p:nvSpPr>
        <p:spPr>
          <a:xfrm>
            <a:off x="1187624" y="170637"/>
            <a:ext cx="7920880" cy="954107"/>
          </a:xfrm>
          <a:prstGeom prst="rect">
            <a:avLst/>
          </a:prstGeom>
          <a:noFill/>
          <a:effectLst>
            <a:glow rad="228600">
              <a:schemeClr val="accent4">
                <a:satMod val="175000"/>
                <a:alpha val="40000"/>
              </a:schemeClr>
            </a:glow>
          </a:effectLst>
        </p:spPr>
        <p:txBody>
          <a:bodyPr wrap="square" rtlCol="0">
            <a:spAutoFit/>
          </a:bodyPr>
          <a:lstStyle/>
          <a:p>
            <a:pPr algn="r"/>
            <a:r>
              <a:rPr lang="es-MX" sz="2800" dirty="0" smtClean="0">
                <a:effectLst>
                  <a:glow rad="228600">
                    <a:schemeClr val="accent5">
                      <a:satMod val="175000"/>
                      <a:alpha val="40000"/>
                    </a:schemeClr>
                  </a:glow>
                </a:effectLst>
              </a:rPr>
              <a:t>LA PROTECCIÓN DE DATOS PERSONALES </a:t>
            </a:r>
          </a:p>
          <a:p>
            <a:pPr algn="r"/>
            <a:r>
              <a:rPr lang="es-MX" sz="2800" dirty="0" smtClean="0">
                <a:effectLst>
                  <a:glow rad="228600">
                    <a:schemeClr val="accent5">
                      <a:satMod val="175000"/>
                      <a:alpha val="40000"/>
                    </a:schemeClr>
                  </a:glow>
                </a:effectLst>
              </a:rPr>
              <a:t>A NIVEL INTERNACIONAL</a:t>
            </a:r>
            <a:endParaRPr lang="es-MX" sz="2800" dirty="0">
              <a:effectLst>
                <a:glow rad="228600">
                  <a:schemeClr val="accent5">
                    <a:satMod val="175000"/>
                    <a:alpha val="40000"/>
                  </a:schemeClr>
                </a:glow>
              </a:effectLst>
            </a:endParaRPr>
          </a:p>
        </p:txBody>
      </p:sp>
    </p:spTree>
    <p:extLst>
      <p:ext uri="{BB962C8B-B14F-4D97-AF65-F5344CB8AC3E}">
        <p14:creationId xmlns:p14="http://schemas.microsoft.com/office/powerpoint/2010/main" val="3079762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119534"/>
            <a:ext cx="8136904"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3000" dirty="0" smtClean="0">
                <a:effectLst>
                  <a:glow rad="228600">
                    <a:schemeClr val="accent5">
                      <a:satMod val="175000"/>
                      <a:alpha val="40000"/>
                    </a:schemeClr>
                  </a:glow>
                </a:effectLst>
              </a:rPr>
              <a:t>¿EN QUÉ CONSISTE EL DERECHO A LA PROTECCIÓN DE DATOS PERSONALES?</a:t>
            </a:r>
            <a:endParaRPr lang="es-MX" sz="3000" dirty="0">
              <a:effectLst>
                <a:glow rad="228600">
                  <a:schemeClr val="accent5">
                    <a:satMod val="175000"/>
                    <a:alpha val="40000"/>
                  </a:schemeClr>
                </a:glow>
              </a:effectLst>
            </a:endParaRPr>
          </a:p>
        </p:txBody>
      </p:sp>
      <p:graphicFrame>
        <p:nvGraphicFramePr>
          <p:cNvPr id="5" name="4 Diagrama"/>
          <p:cNvGraphicFramePr/>
          <p:nvPr/>
        </p:nvGraphicFramePr>
        <p:xfrm>
          <a:off x="285720" y="928670"/>
          <a:ext cx="8654902" cy="624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02957" y="1632125"/>
            <a:ext cx="6539023" cy="4154329"/>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177800" algn="just" eaLnBrk="1" hangingPunct="1">
              <a:defRPr/>
            </a:pPr>
            <a:r>
              <a:rPr lang="es-ES" sz="2800" b="1" dirty="0" smtClean="0">
                <a:effectLst>
                  <a:outerShdw blurRad="38100" dist="38100" dir="2700000" algn="tl">
                    <a:srgbClr val="000000">
                      <a:alpha val="43137"/>
                    </a:srgbClr>
                  </a:outerShdw>
                </a:effectLst>
                <a:latin typeface="Trebuchet MS" pitchFamily="34" charset="0"/>
              </a:rPr>
              <a:t>Países latinoamericanos</a:t>
            </a:r>
            <a:r>
              <a:rPr lang="es-ES" sz="2800" dirty="0" smtClean="0">
                <a:latin typeface="Trebuchet MS" pitchFamily="34" charset="0"/>
              </a:rPr>
              <a:t> </a:t>
            </a:r>
            <a:r>
              <a:rPr lang="es-ES" sz="2200" dirty="0" smtClean="0">
                <a:effectLst>
                  <a:outerShdw blurRad="38100" dist="38100" dir="2700000" algn="tl">
                    <a:srgbClr val="000000">
                      <a:alpha val="43137"/>
                    </a:srgbClr>
                  </a:outerShdw>
                </a:effectLst>
                <a:latin typeface="Trebuchet MS" pitchFamily="34" charset="0"/>
              </a:rPr>
              <a:t>con reconocimiento en sede constitucional del derecho a la protección de datos personales: Perú, Venezuela, Argentina, Brasil, Colombia, Ecuador, Guatemala, Nicaragua y México.</a:t>
            </a:r>
          </a:p>
          <a:p>
            <a:pPr marL="177800" algn="just" eaLnBrk="1" hangingPunct="1">
              <a:buFont typeface="Wingdings" pitchFamily="2" charset="2"/>
              <a:buNone/>
              <a:defRPr/>
            </a:pPr>
            <a:endParaRPr lang="es-ES" sz="2200" dirty="0" smtClean="0">
              <a:effectLst>
                <a:outerShdw blurRad="38100" dist="38100" dir="2700000" algn="tl">
                  <a:srgbClr val="000000">
                    <a:alpha val="43137"/>
                  </a:srgbClr>
                </a:outerShdw>
              </a:effectLst>
              <a:latin typeface="Trebuchet MS" pitchFamily="34" charset="0"/>
            </a:endParaRPr>
          </a:p>
          <a:p>
            <a:pPr marL="177800" algn="just" eaLnBrk="1" hangingPunct="1">
              <a:buFont typeface="Wingdings" pitchFamily="2" charset="2"/>
              <a:buNone/>
              <a:defRPr/>
            </a:pPr>
            <a:endParaRPr lang="es-ES" sz="2200" dirty="0" smtClean="0">
              <a:effectLst>
                <a:outerShdw blurRad="38100" dist="38100" dir="2700000" algn="tl">
                  <a:srgbClr val="000000">
                    <a:alpha val="43137"/>
                  </a:srgbClr>
                </a:outerShdw>
              </a:effectLst>
              <a:latin typeface="Trebuchet MS" pitchFamily="34" charset="0"/>
            </a:endParaRPr>
          </a:p>
          <a:p>
            <a:pPr marL="177800" algn="just" eaLnBrk="1" hangingPunct="1">
              <a:defRPr/>
            </a:pPr>
            <a:r>
              <a:rPr lang="es-MX" sz="2600" b="1" dirty="0" smtClean="0">
                <a:effectLst>
                  <a:outerShdw blurRad="38100" dist="38100" dir="2700000" algn="tl">
                    <a:srgbClr val="000000">
                      <a:alpha val="43137"/>
                    </a:srgbClr>
                  </a:outerShdw>
                </a:effectLst>
                <a:latin typeface="Trebuchet MS" pitchFamily="34" charset="0"/>
              </a:rPr>
              <a:t>Argentina, Costa Rica, Perú, Chile, Uruguay y Colombia </a:t>
            </a:r>
            <a:r>
              <a:rPr lang="es-MX" sz="2200" dirty="0" smtClean="0">
                <a:effectLst>
                  <a:outerShdw blurRad="38100" dist="38100" dir="2700000" algn="tl">
                    <a:srgbClr val="000000">
                      <a:alpha val="43137"/>
                    </a:srgbClr>
                  </a:outerShdw>
                </a:effectLst>
                <a:latin typeface="Trebuchet MS" pitchFamily="34" charset="0"/>
              </a:rPr>
              <a:t>tienen legislación específica en la materia.</a:t>
            </a:r>
          </a:p>
        </p:txBody>
      </p:sp>
      <p:pic>
        <p:nvPicPr>
          <p:cNvPr id="3" name="Picture 2" descr="http://u.jimdo.com/www21/o/sf8baaaab279158e5/img/i3fa34ccb0f905138/1304206952/std/flags-of-latin-america.jpg"/>
          <p:cNvPicPr>
            <a:picLocks noChangeAspect="1" noChangeArrowheads="1"/>
          </p:cNvPicPr>
          <p:nvPr/>
        </p:nvPicPr>
        <p:blipFill>
          <a:blip r:embed="rId3" cstate="print"/>
          <a:srcRect/>
          <a:stretch>
            <a:fillRect/>
          </a:stretch>
        </p:blipFill>
        <p:spPr bwMode="auto">
          <a:xfrm>
            <a:off x="165701" y="2611303"/>
            <a:ext cx="2691787" cy="2603647"/>
          </a:xfrm>
          <a:prstGeom prst="ellipse">
            <a:avLst/>
          </a:prstGeom>
          <a:ln>
            <a:noFill/>
          </a:ln>
          <a:effectLst>
            <a:softEdge rad="112500"/>
          </a:effectLst>
          <a:scene3d>
            <a:camera prst="orthographicFront"/>
            <a:lightRig rig="threePt" dir="t"/>
          </a:scene3d>
          <a:sp3d>
            <a:bevelT/>
          </a:sp3d>
        </p:spPr>
      </p:pic>
      <p:sp>
        <p:nvSpPr>
          <p:cNvPr id="4" name="3 CuadroTexto"/>
          <p:cNvSpPr txBox="1"/>
          <p:nvPr/>
        </p:nvSpPr>
        <p:spPr>
          <a:xfrm>
            <a:off x="1750390" y="242645"/>
            <a:ext cx="7358114"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MX"/>
            </a:defPPr>
            <a:lvl1pPr algn="r">
              <a:defRPr sz="2400" b="1" cap="all">
                <a:ln w="0"/>
                <a:effectLst>
                  <a:reflection blurRad="12700" stA="50000" endPos="50000" dist="5000" dir="5400000" sy="-100000" rotWithShape="0"/>
                </a:effectLst>
              </a:defRPr>
            </a:lvl1pPr>
          </a:lstStyle>
          <a:p>
            <a:r>
              <a:rPr lang="es-MX" sz="2800" dirty="0">
                <a:effectLst>
                  <a:glow rad="228600">
                    <a:schemeClr val="accent5">
                      <a:satMod val="175000"/>
                      <a:alpha val="40000"/>
                    </a:schemeClr>
                  </a:glow>
                </a:effectLst>
              </a:rPr>
              <a:t>El derecho a la protección </a:t>
            </a:r>
          </a:p>
          <a:p>
            <a:r>
              <a:rPr lang="es-MX" sz="2800" dirty="0">
                <a:effectLst>
                  <a:glow rad="228600">
                    <a:schemeClr val="accent5">
                      <a:satMod val="175000"/>
                      <a:alpha val="40000"/>
                    </a:schemeClr>
                  </a:glow>
                </a:effectLst>
              </a:rPr>
              <a:t>de datos personales en el mundo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61ACB2C5A07D949B0332C910E589859" ma:contentTypeVersion="6" ma:contentTypeDescription="Crear nuevo documento." ma:contentTypeScope="" ma:versionID="b2332b9cd850fe35695ff15960d4ef1c">
  <xsd:schema xmlns:xsd="http://www.w3.org/2001/XMLSchema" xmlns:xs="http://www.w3.org/2001/XMLSchema" xmlns:p="http://schemas.microsoft.com/office/2006/metadata/properties" xmlns:ns2="d52de530-e09c-4214-8367-9dcf1a852bc6" targetNamespace="http://schemas.microsoft.com/office/2006/metadata/properties" ma:root="true" ma:fieldsID="5fba3abb3a635aa6c33819a4e1cf0f8a" ns2:_="">
    <xsd:import namespace="d52de530-e09c-4214-8367-9dcf1a852bc6"/>
    <xsd:element name="properties">
      <xsd:complexType>
        <xsd:sequence>
          <xsd:element name="documentManagement">
            <xsd:complexType>
              <xsd:all>
                <xsd:element ref="ns2:Seccion"/>
                <xsd:element ref="ns2:Nombre_x0020_completo" minOccurs="0"/>
                <xsd:element ref="ns2:Fecha" minOccurs="0"/>
                <xsd:element ref="ns2:Orden_x0020_Seccion" minOccurs="0"/>
                <xsd:element ref="ns2:Orden_x0020_Do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de530-e09c-4214-8367-9dcf1a852bc6" elementFormDefault="qualified">
    <xsd:import namespace="http://schemas.microsoft.com/office/2006/documentManagement/types"/>
    <xsd:import namespace="http://schemas.microsoft.com/office/infopath/2007/PartnerControls"/>
    <xsd:element name="Seccion" ma:index="1" ma:displayName="Seccion" ma:internalName="Seccion">
      <xsd:simpleType>
        <xsd:restriction base="dms:Note"/>
      </xsd:simpleType>
    </xsd:element>
    <xsd:element name="Nombre_x0020_completo" ma:index="2" nillable="true" ma:displayName="Nombre completo" ma:internalName="Nombre_x0020_completo">
      <xsd:simpleType>
        <xsd:restriction base="dms:Note"/>
      </xsd:simpleType>
    </xsd:element>
    <xsd:element name="Fecha" ma:index="3" nillable="true" ma:displayName="Fecha" ma:default="[today]" ma:format="DateOnly" ma:internalName="Fecha">
      <xsd:simpleType>
        <xsd:restriction base="dms:DateTime"/>
      </xsd:simpleType>
    </xsd:element>
    <xsd:element name="Orden_x0020_Seccion" ma:index="4" nillable="true" ma:displayName="Orden Seccion" ma:decimals="0" ma:internalName="Orden_x0020_Seccion">
      <xsd:simpleType>
        <xsd:restriction base="dms:Number"/>
      </xsd:simpleType>
    </xsd:element>
    <xsd:element name="Orden_x0020_Dos" ma:index="5" nillable="true" ma:displayName="Orden Dos" ma:decimals="0" ma:internalName="Orden_x0020_Dos">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Tipo de contenido"/>
        <xsd:element ref="dc:title" minOccurs="0" maxOccurs="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_x0020_Seccion xmlns="d52de530-e09c-4214-8367-9dcf1a852bc6">10</Orden_x0020_Seccion>
    <Seccion xmlns="d52de530-e09c-4214-8367-9dcf1a852bc6">Presentaciones utilizadas en los cursos presenciales dirigidos a Sujetos Regulados</Seccion>
    <Orden_x0020_Dos xmlns="d52de530-e09c-4214-8367-9dcf1a852bc6">2</Orden_x0020_Dos>
    <Nombre_x0020_completo xmlns="d52de530-e09c-4214-8367-9dcf1a852bc6">Presentación del cuso de Introducción a la Ley Federal de Protección de Datos Personales en Posesión de los Sujetos Regulados</Nombre_x0020_completo>
    <Fecha xmlns="d52de530-e09c-4214-8367-9dcf1a852bc6">2019-06-03T05:00:00+00:00</Fecha>
  </documentManagement>
</p:properties>
</file>

<file path=customXml/itemProps1.xml><?xml version="1.0" encoding="utf-8"?>
<ds:datastoreItem xmlns:ds="http://schemas.openxmlformats.org/officeDocument/2006/customXml" ds:itemID="{293B869C-7DA1-4E47-A689-DE3A1FC3FAA9}"/>
</file>

<file path=customXml/itemProps2.xml><?xml version="1.0" encoding="utf-8"?>
<ds:datastoreItem xmlns:ds="http://schemas.openxmlformats.org/officeDocument/2006/customXml" ds:itemID="{D0814218-70C8-484B-8806-18367E6DA323}"/>
</file>

<file path=customXml/itemProps3.xml><?xml version="1.0" encoding="utf-8"?>
<ds:datastoreItem xmlns:ds="http://schemas.openxmlformats.org/officeDocument/2006/customXml" ds:itemID="{3F6DD063-C308-45B1-90F1-2F10B73E8A9E}"/>
</file>

<file path=docProps/app.xml><?xml version="1.0" encoding="utf-8"?>
<Properties xmlns="http://schemas.openxmlformats.org/officeDocument/2006/extended-properties" xmlns:vt="http://schemas.openxmlformats.org/officeDocument/2006/docPropsVTypes">
  <Template>Concourse</Template>
  <TotalTime>8545</TotalTime>
  <Words>17393</Words>
  <Application>Microsoft Office PowerPoint</Application>
  <PresentationFormat>Presentación en pantalla (4:3)</PresentationFormat>
  <Paragraphs>1780</Paragraphs>
  <Slides>61</Slides>
  <Notes>38</Notes>
  <HiddenSlides>1</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61</vt:i4>
      </vt:variant>
    </vt:vector>
  </HeadingPairs>
  <TitlesOfParts>
    <vt:vector size="73" baseType="lpstr">
      <vt:lpstr>Arial</vt:lpstr>
      <vt:lpstr>Calibri</vt:lpstr>
      <vt:lpstr>Candara</vt:lpstr>
      <vt:lpstr>Lucida Sans Unicode</vt:lpstr>
      <vt:lpstr>Times</vt:lpstr>
      <vt:lpstr>Times New Roman</vt:lpstr>
      <vt:lpstr>Trebuchet MS</vt:lpstr>
      <vt:lpstr>Verdana</vt:lpstr>
      <vt:lpstr>Wingdings</vt:lpstr>
      <vt:lpstr>Wingdings 2</vt:lpstr>
      <vt:lpstr>Wingdings 3</vt: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dulce.jara</dc:creator>
  <cp:lastModifiedBy>Edurne Hernández Contreras</cp:lastModifiedBy>
  <cp:revision>789</cp:revision>
  <dcterms:created xsi:type="dcterms:W3CDTF">2011-09-13T23:40:06Z</dcterms:created>
  <dcterms:modified xsi:type="dcterms:W3CDTF">2018-08-06T19:01:49Z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0x010100B61ACB2C5A07D949B0332C910E589859</vt:lpwstr>
  </property>
</Properties>
</file>